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6.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33.xml" ContentType="application/vnd.openxmlformats-officedocument.presentationml.tags+xml"/>
  <Override PartName="/ppt/notesSlides/notesSlide1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tags/tag137.xml" ContentType="application/vnd.openxmlformats-officedocument.presentationml.tags+xml"/>
  <Override PartName="/ppt/notesSlides/notesSlide13.xml" ContentType="application/vnd.openxmlformats-officedocument.presentationml.notesSlide+xml"/>
  <Override PartName="/ppt/tags/tag138.xml" ContentType="application/vnd.openxmlformats-officedocument.presentationml.tags+xml"/>
  <Override PartName="/ppt/notesSlides/notesSlide14.xml" ContentType="application/vnd.openxmlformats-officedocument.presentationml.notesSlide+xml"/>
  <Override PartName="/ppt/tags/tag139.xml" ContentType="application/vnd.openxmlformats-officedocument.presentationml.tags+xml"/>
  <Override PartName="/ppt/notesSlides/notesSlide15.xml" ContentType="application/vnd.openxmlformats-officedocument.presentationml.notesSlide+xml"/>
  <Override PartName="/ppt/tags/tag140.xml" ContentType="application/vnd.openxmlformats-officedocument.presentationml.tags+xml"/>
  <Override PartName="/ppt/notesSlides/notesSlide16.xml" ContentType="application/vnd.openxmlformats-officedocument.presentationml.notesSlide+xml"/>
  <Override PartName="/ppt/tags/tag141.xml" ContentType="application/vnd.openxmlformats-officedocument.presentationml.tags+xml"/>
  <Override PartName="/ppt/notesSlides/notesSlide17.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18.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notesSlides/notesSlide19.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20.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21.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22.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2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24.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25.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26.xml" ContentType="application/vnd.openxmlformats-officedocument.presentationml.notesSlide+xml"/>
  <Override PartName="/ppt/tags/tag232.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44" r:id="rId2"/>
    <p:sldMasterId id="2147483971" r:id="rId3"/>
    <p:sldMasterId id="2147483996" r:id="rId4"/>
    <p:sldMasterId id="2147484029" r:id="rId5"/>
    <p:sldMasterId id="2147484057" r:id="rId6"/>
  </p:sldMasterIdLst>
  <p:notesMasterIdLst>
    <p:notesMasterId r:id="rId36"/>
  </p:notesMasterIdLst>
  <p:handoutMasterIdLst>
    <p:handoutMasterId r:id="rId37"/>
  </p:handoutMasterIdLst>
  <p:sldIdLst>
    <p:sldId id="256" r:id="rId7"/>
    <p:sldId id="788" r:id="rId8"/>
    <p:sldId id="789" r:id="rId9"/>
    <p:sldId id="661" r:id="rId10"/>
    <p:sldId id="679" r:id="rId11"/>
    <p:sldId id="678" r:id="rId12"/>
    <p:sldId id="659" r:id="rId13"/>
    <p:sldId id="773" r:id="rId14"/>
    <p:sldId id="785" r:id="rId15"/>
    <p:sldId id="739" r:id="rId16"/>
    <p:sldId id="741" r:id="rId17"/>
    <p:sldId id="714" r:id="rId18"/>
    <p:sldId id="780" r:id="rId19"/>
    <p:sldId id="722" r:id="rId20"/>
    <p:sldId id="772" r:id="rId21"/>
    <p:sldId id="774" r:id="rId22"/>
    <p:sldId id="783" r:id="rId23"/>
    <p:sldId id="782" r:id="rId24"/>
    <p:sldId id="781" r:id="rId25"/>
    <p:sldId id="790" r:id="rId26"/>
    <p:sldId id="733" r:id="rId27"/>
    <p:sldId id="762" r:id="rId28"/>
    <p:sldId id="766" r:id="rId29"/>
    <p:sldId id="767" r:id="rId30"/>
    <p:sldId id="784" r:id="rId31"/>
    <p:sldId id="769" r:id="rId32"/>
    <p:sldId id="770" r:id="rId33"/>
    <p:sldId id="771" r:id="rId34"/>
    <p:sldId id="709" r:id="rId35"/>
  </p:sldIdLst>
  <p:sldSz cx="12195175" cy="6859588"/>
  <p:notesSz cx="6819900" cy="9918700"/>
  <p:custDataLst>
    <p:tags r:id="rId38"/>
  </p:custDataLst>
  <p:defaultTextStyle>
    <a:defPPr>
      <a:defRPr lang="en-US"/>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634">
          <p15:clr>
            <a:srgbClr val="A4A3A4"/>
          </p15:clr>
        </p15:guide>
        <p15:guide id="2" orient="horz" pos="843">
          <p15:clr>
            <a:srgbClr val="A4A3A4"/>
          </p15:clr>
        </p15:guide>
        <p15:guide id="3" orient="horz" pos="686">
          <p15:clr>
            <a:srgbClr val="A4A3A4"/>
          </p15:clr>
        </p15:guide>
        <p15:guide id="4" pos="7283">
          <p15:clr>
            <a:srgbClr val="A4A3A4"/>
          </p15:clr>
        </p15:guide>
        <p15:guide id="5" pos="411">
          <p15:clr>
            <a:srgbClr val="A4A3A4"/>
          </p15:clr>
        </p15:guide>
        <p15:guide id="6" orient="horz" pos="3641">
          <p15:clr>
            <a:srgbClr val="A4A3A4"/>
          </p15:clr>
        </p15:guide>
        <p15:guide id="7" orient="horz" pos="4027">
          <p15:clr>
            <a:srgbClr val="A4A3A4"/>
          </p15:clr>
        </p15:guide>
        <p15:guide id="8" orient="horz" pos="339">
          <p15:clr>
            <a:srgbClr val="A4A3A4"/>
          </p15:clr>
        </p15:guide>
        <p15:guide id="9" orient="horz" pos="2185">
          <p15:clr>
            <a:srgbClr val="A4A3A4"/>
          </p15:clr>
        </p15:guide>
        <p15:guide id="10" orient="horz" pos="2297">
          <p15:clr>
            <a:srgbClr val="A4A3A4"/>
          </p15:clr>
        </p15:guide>
        <p15:guide id="11" pos="3790">
          <p15:clr>
            <a:srgbClr val="A4A3A4"/>
          </p15:clr>
        </p15:guide>
        <p15:guide id="12" pos="3903">
          <p15:clr>
            <a:srgbClr val="A4A3A4"/>
          </p15:clr>
        </p15:guide>
        <p15:guide id="13" pos="971">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guide id="3" orient="horz" pos="3124">
          <p15:clr>
            <a:srgbClr val="A4A3A4"/>
          </p15:clr>
        </p15:guide>
        <p15:guide id="4"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48D"/>
    <a:srgbClr val="0000A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2" autoAdjust="0"/>
    <p:restoredTop sz="99851" autoAdjust="0"/>
  </p:normalViewPr>
  <p:slideViewPr>
    <p:cSldViewPr snapToGrid="0" snapToObjects="1" showGuides="1">
      <p:cViewPr>
        <p:scale>
          <a:sx n="80" d="100"/>
          <a:sy n="80" d="100"/>
        </p:scale>
        <p:origin x="-1422" y="-804"/>
      </p:cViewPr>
      <p:guideLst>
        <p:guide orient="horz" pos="3634"/>
        <p:guide orient="horz" pos="843"/>
        <p:guide orient="horz" pos="686"/>
        <p:guide orient="horz" pos="3641"/>
        <p:guide orient="horz" pos="4027"/>
        <p:guide orient="horz" pos="339"/>
        <p:guide orient="horz" pos="2185"/>
        <p:guide orient="horz" pos="2297"/>
        <p:guide pos="7283"/>
        <p:guide pos="411"/>
        <p:guide pos="3790"/>
        <p:guide pos="3903"/>
        <p:guide pos="971"/>
      </p:guideLst>
    </p:cSldViewPr>
  </p:slideViewPr>
  <p:notesTextViewPr>
    <p:cViewPr>
      <p:scale>
        <a:sx n="1" d="1"/>
        <a:sy n="1" d="1"/>
      </p:scale>
      <p:origin x="0" y="0"/>
    </p:cViewPr>
  </p:notesTextViewPr>
  <p:sorterViewPr>
    <p:cViewPr>
      <p:scale>
        <a:sx n="90" d="100"/>
        <a:sy n="90" d="100"/>
      </p:scale>
      <p:origin x="0" y="-3078"/>
    </p:cViewPr>
  </p:sorterViewPr>
  <p:notesViewPr>
    <p:cSldViewPr snapToGrid="0" snapToObjects="1">
      <p:cViewPr varScale="1">
        <p:scale>
          <a:sx n="59" d="100"/>
          <a:sy n="59" d="100"/>
        </p:scale>
        <p:origin x="-3384" y="-90"/>
      </p:cViewPr>
      <p:guideLst>
        <p:guide orient="horz" pos="3224"/>
        <p:guide orient="horz" pos="3124"/>
        <p:guide pos="2236"/>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0834182988299"/>
          <c:y val="2.018962502340154E-2"/>
          <c:w val="0.85049427490565432"/>
          <c:h val="0.80255274522110687"/>
        </c:manualLayout>
      </c:layout>
      <c:areaChart>
        <c:grouping val="stacked"/>
        <c:varyColors val="0"/>
        <c:ser>
          <c:idx val="3"/>
          <c:order val="0"/>
          <c:tx>
            <c:strRef>
              <c:f>Sheet1!$A$2</c:f>
              <c:strCache>
                <c:ptCount val="1"/>
                <c:pt idx="0">
                  <c:v>Other (running developments)</c:v>
                </c:pt>
              </c:strCache>
            </c:strRef>
          </c:tx>
          <c:spPr>
            <a:solidFill>
              <a:schemeClr val="bg1">
                <a:lumMod val="95000"/>
              </a:schemeClr>
            </a:solidFill>
            <a:ln w="25399">
              <a:noFill/>
            </a:ln>
          </c:spPr>
          <c:dLbls>
            <c:dLbl>
              <c:idx val="0"/>
              <c:layout>
                <c:manualLayout>
                  <c:x val="4.9146129354427373E-2"/>
                  <c:y val="-5.921087447499463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13E-4249-AEA4-7539906AB452}"/>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F0A-4143-A798-20EAA1559409}"/>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13E-4249-AEA4-7539906AB452}"/>
                </c:ext>
              </c:extLst>
            </c:dLbl>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Sheet1!$B$1:$E$1</c:f>
              <c:numCache>
                <c:formatCode>General</c:formatCode>
                <c:ptCount val="4"/>
                <c:pt idx="0">
                  <c:v>2015</c:v>
                </c:pt>
                <c:pt idx="1">
                  <c:v>2016</c:v>
                </c:pt>
                <c:pt idx="2">
                  <c:v>2017</c:v>
                </c:pt>
                <c:pt idx="3">
                  <c:v>2018</c:v>
                </c:pt>
              </c:numCache>
            </c:numRef>
          </c:cat>
          <c:val>
            <c:numRef>
              <c:f>Sheet1!$B$2:$E$2</c:f>
              <c:numCache>
                <c:formatCode>#,##0_);\(#,##0\)</c:formatCode>
                <c:ptCount val="4"/>
                <c:pt idx="0">
                  <c:v>231.59878114002714</c:v>
                </c:pt>
                <c:pt idx="1">
                  <c:v>273.62464363003124</c:v>
                </c:pt>
                <c:pt idx="2">
                  <c:v>256.4121553036033</c:v>
                </c:pt>
                <c:pt idx="3">
                  <c:v>248.06700265753108</c:v>
                </c:pt>
              </c:numCache>
            </c:numRef>
          </c:val>
          <c:extLst xmlns:c16r2="http://schemas.microsoft.com/office/drawing/2015/06/chart">
            <c:ext xmlns:c16="http://schemas.microsoft.com/office/drawing/2014/chart" uri="{C3380CC4-5D6E-409C-BE32-E72D297353CC}">
              <c16:uniqueId val="{00000002-313E-4249-AEA4-7539906AB452}"/>
            </c:ext>
          </c:extLst>
        </c:ser>
        <c:ser>
          <c:idx val="2"/>
          <c:order val="1"/>
          <c:tx>
            <c:strRef>
              <c:f>Sheet1!$A$3</c:f>
              <c:strCache>
                <c:ptCount val="1"/>
                <c:pt idx="0">
                  <c:v>Simplification</c:v>
                </c:pt>
              </c:strCache>
            </c:strRef>
          </c:tx>
          <c:spPr>
            <a:solidFill>
              <a:schemeClr val="accent3"/>
            </a:solidFill>
            <a:ln w="25399">
              <a:noFill/>
            </a:ln>
          </c:spPr>
          <c:dLbls>
            <c:dLbl>
              <c:idx val="0"/>
              <c:layout>
                <c:manualLayout>
                  <c:x val="3.8224697153120012E-2"/>
                  <c:y val="-1.86909698332162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13E-4249-AEA4-7539906AB452}"/>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F0A-4143-A798-20EAA1559409}"/>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13E-4249-AEA4-7539906AB452}"/>
                </c:ext>
              </c:extLst>
            </c:dLbl>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Sheet1!$B$1:$E$1</c:f>
              <c:numCache>
                <c:formatCode>General</c:formatCode>
                <c:ptCount val="4"/>
                <c:pt idx="0">
                  <c:v>2015</c:v>
                </c:pt>
                <c:pt idx="1">
                  <c:v>2016</c:v>
                </c:pt>
                <c:pt idx="2">
                  <c:v>2017</c:v>
                </c:pt>
                <c:pt idx="3">
                  <c:v>2018</c:v>
                </c:pt>
              </c:numCache>
            </c:numRef>
          </c:cat>
          <c:val>
            <c:numRef>
              <c:f>Sheet1!$B$3:$E$3</c:f>
              <c:numCache>
                <c:formatCode>#,##0_);\(#,##0\)</c:formatCode>
                <c:ptCount val="4"/>
                <c:pt idx="0">
                  <c:v>229.30000000002607</c:v>
                </c:pt>
                <c:pt idx="1">
                  <c:v>301.30000000003434</c:v>
                </c:pt>
                <c:pt idx="2">
                  <c:v>321.07386760575241</c:v>
                </c:pt>
                <c:pt idx="3">
                  <c:v>323.74822156678078</c:v>
                </c:pt>
              </c:numCache>
            </c:numRef>
          </c:val>
          <c:extLst xmlns:c16r2="http://schemas.microsoft.com/office/drawing/2015/06/chart">
            <c:ext xmlns:c16="http://schemas.microsoft.com/office/drawing/2014/chart" uri="{C3380CC4-5D6E-409C-BE32-E72D297353CC}">
              <c16:uniqueId val="{00000005-313E-4249-AEA4-7539906AB452}"/>
            </c:ext>
          </c:extLst>
        </c:ser>
        <c:ser>
          <c:idx val="1"/>
          <c:order val="2"/>
          <c:tx>
            <c:strRef>
              <c:f>Sheet1!$A$4</c:f>
              <c:strCache>
                <c:ptCount val="1"/>
                <c:pt idx="0">
                  <c:v>Digital banking</c:v>
                </c:pt>
              </c:strCache>
            </c:strRef>
          </c:tx>
          <c:spPr>
            <a:solidFill>
              <a:schemeClr val="accent2"/>
            </a:solidFill>
            <a:ln w="25399">
              <a:noFill/>
            </a:ln>
          </c:spPr>
          <c:dLbls>
            <c:dLbl>
              <c:idx val="0"/>
              <c:layout>
                <c:manualLayout>
                  <c:x val="2.6584867075664622E-2"/>
                  <c:y val="-1.34544647666960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313E-4249-AEA4-7539906AB452}"/>
                </c:ext>
              </c:extLst>
            </c:dLbl>
            <c:dLbl>
              <c:idx val="1"/>
              <c:layout>
                <c:manualLayout>
                  <c:x val="-6.0529590204653977E-3"/>
                  <c:y val="-1.2947214528588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313E-4249-AEA4-7539906AB452}"/>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13E-4249-AEA4-7539906AB452}"/>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13E-4249-AEA4-7539906AB452}"/>
                </c:ext>
              </c:extLst>
            </c:dLbl>
            <c:spPr>
              <a:noFill/>
              <a:ln w="25399">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Sheet1!$B$1:$E$1</c:f>
              <c:numCache>
                <c:formatCode>General</c:formatCode>
                <c:ptCount val="4"/>
                <c:pt idx="0">
                  <c:v>2015</c:v>
                </c:pt>
                <c:pt idx="1">
                  <c:v>2016</c:v>
                </c:pt>
                <c:pt idx="2">
                  <c:v>2017</c:v>
                </c:pt>
                <c:pt idx="3">
                  <c:v>2018</c:v>
                </c:pt>
              </c:numCache>
            </c:numRef>
          </c:cat>
          <c:val>
            <c:numRef>
              <c:f>Sheet1!$B$4:$E$4</c:f>
              <c:numCache>
                <c:formatCode>#,##0_);\(#,##0\)</c:formatCode>
                <c:ptCount val="4"/>
                <c:pt idx="0">
                  <c:v>70.000000000008015</c:v>
                </c:pt>
                <c:pt idx="1">
                  <c:v>86.000000000009777</c:v>
                </c:pt>
                <c:pt idx="2">
                  <c:v>60.809444622301584</c:v>
                </c:pt>
                <c:pt idx="3">
                  <c:v>55.436339309380273</c:v>
                </c:pt>
              </c:numCache>
            </c:numRef>
          </c:val>
          <c:extLst xmlns:c16r2="http://schemas.microsoft.com/office/drawing/2015/06/chart">
            <c:ext xmlns:c16="http://schemas.microsoft.com/office/drawing/2014/chart" uri="{C3380CC4-5D6E-409C-BE32-E72D297353CC}">
              <c16:uniqueId val="{0000000A-313E-4249-AEA4-7539906AB452}"/>
            </c:ext>
          </c:extLst>
        </c:ser>
        <c:ser>
          <c:idx val="0"/>
          <c:order val="3"/>
          <c:tx>
            <c:strRef>
              <c:f>Sheet1!$A$5</c:f>
              <c:strCache>
                <c:ptCount val="1"/>
                <c:pt idx="0">
                  <c:v>Compliance &amp; Resilience</c:v>
                </c:pt>
              </c:strCache>
            </c:strRef>
          </c:tx>
          <c:spPr>
            <a:solidFill>
              <a:schemeClr val="accent1"/>
            </a:solidFill>
            <a:ln w="25399">
              <a:noFill/>
            </a:ln>
          </c:spPr>
          <c:dLbls>
            <c:dLbl>
              <c:idx val="0"/>
              <c:layout>
                <c:manualLayout>
                  <c:x val="2.6584867075664622E-2"/>
                  <c:y val="-1.153751855067953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313E-4249-AEA4-7539906AB452}"/>
                </c:ext>
              </c:extLst>
            </c:dLbl>
            <c:dLbl>
              <c:idx val="1"/>
              <c:layout>
                <c:manualLayout>
                  <c:x val="-6.0529590204653977E-3"/>
                  <c:y val="-1.260550560264676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313E-4249-AEA4-7539906AB452}"/>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13E-4249-AEA4-7539906AB452}"/>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13E-4249-AEA4-7539906AB452}"/>
                </c:ext>
              </c:extLst>
            </c:dLbl>
            <c:spPr>
              <a:noFill/>
              <a:ln w="25399">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Sheet1!$B$1:$E$1</c:f>
              <c:numCache>
                <c:formatCode>General</c:formatCode>
                <c:ptCount val="4"/>
                <c:pt idx="0">
                  <c:v>2015</c:v>
                </c:pt>
                <c:pt idx="1">
                  <c:v>2016</c:v>
                </c:pt>
                <c:pt idx="2">
                  <c:v>2017</c:v>
                </c:pt>
                <c:pt idx="3">
                  <c:v>2018</c:v>
                </c:pt>
              </c:numCache>
            </c:numRef>
          </c:cat>
          <c:val>
            <c:numRef>
              <c:f>Sheet1!$B$5:$E$5</c:f>
              <c:numCache>
                <c:formatCode>#,##0_);\(#,##0\)</c:formatCode>
                <c:ptCount val="4"/>
                <c:pt idx="0">
                  <c:v>74.200000000008487</c:v>
                </c:pt>
                <c:pt idx="1">
                  <c:v>229.20000000002611</c:v>
                </c:pt>
                <c:pt idx="2">
                  <c:v>288.70453246834262</c:v>
                </c:pt>
                <c:pt idx="3">
                  <c:v>152.74843646630782</c:v>
                </c:pt>
              </c:numCache>
            </c:numRef>
          </c:val>
          <c:extLst xmlns:c16r2="http://schemas.microsoft.com/office/drawing/2015/06/chart">
            <c:ext xmlns:c16="http://schemas.microsoft.com/office/drawing/2014/chart" uri="{C3380CC4-5D6E-409C-BE32-E72D297353CC}">
              <c16:uniqueId val="{0000000F-313E-4249-AEA4-7539906AB452}"/>
            </c:ext>
          </c:extLst>
        </c:ser>
        <c:dLbls>
          <c:showLegendKey val="0"/>
          <c:showVal val="0"/>
          <c:showCatName val="0"/>
          <c:showSerName val="0"/>
          <c:showPercent val="0"/>
          <c:showBubbleSize val="0"/>
        </c:dLbls>
        <c:axId val="137611904"/>
        <c:axId val="137527680"/>
      </c:areaChart>
      <c:catAx>
        <c:axId val="137611904"/>
        <c:scaling>
          <c:orientation val="minMax"/>
        </c:scaling>
        <c:delete val="0"/>
        <c:axPos val="b"/>
        <c:numFmt formatCode="General" sourceLinked="1"/>
        <c:majorTickMark val="out"/>
        <c:minorTickMark val="none"/>
        <c:tickLblPos val="nextTo"/>
        <c:spPr>
          <a:ln w="12700">
            <a:solidFill>
              <a:schemeClr val="bg1">
                <a:lumMod val="50000"/>
              </a:schemeClr>
            </a:solidFill>
            <a:prstDash val="solid"/>
          </a:ln>
        </c:spPr>
        <c:txPr>
          <a:bodyPr/>
          <a:lstStyle/>
          <a:p>
            <a:pPr>
              <a:defRPr b="0"/>
            </a:pPr>
            <a:endParaRPr lang="en-US"/>
          </a:p>
        </c:txPr>
        <c:crossAx val="137527680"/>
        <c:crossesAt val="0"/>
        <c:auto val="1"/>
        <c:lblAlgn val="ctr"/>
        <c:lblOffset val="100"/>
        <c:tickLblSkip val="1"/>
        <c:tickMarkSkip val="1"/>
        <c:noMultiLvlLbl val="0"/>
      </c:catAx>
      <c:valAx>
        <c:axId val="137527680"/>
        <c:scaling>
          <c:orientation val="minMax"/>
          <c:max val="1000"/>
          <c:min val="0"/>
        </c:scaling>
        <c:delete val="0"/>
        <c:axPos val="l"/>
        <c:title>
          <c:tx>
            <c:rich>
              <a:bodyPr rot="-5400000" vert="horz"/>
              <a:lstStyle/>
              <a:p>
                <a:pPr>
                  <a:defRPr/>
                </a:pPr>
                <a:r>
                  <a:rPr lang="en-GB" dirty="0"/>
                  <a:t>EURm</a:t>
                </a:r>
                <a:endParaRPr lang="en-US" dirty="0"/>
              </a:p>
            </c:rich>
          </c:tx>
          <c:layout>
            <c:manualLayout>
              <c:xMode val="edge"/>
              <c:yMode val="edge"/>
              <c:x val="0"/>
              <c:y val="0.41542621197696833"/>
            </c:manualLayout>
          </c:layout>
          <c:overlay val="0"/>
        </c:title>
        <c:numFmt formatCode="#,##0_);\(#,##0\)" sourceLinked="1"/>
        <c:majorTickMark val="out"/>
        <c:minorTickMark val="none"/>
        <c:tickLblPos val="nextTo"/>
        <c:spPr>
          <a:ln w="12700">
            <a:solidFill>
              <a:schemeClr val="bg1">
                <a:lumMod val="50000"/>
              </a:schemeClr>
            </a:solidFill>
            <a:prstDash val="solid"/>
          </a:ln>
        </c:spPr>
        <c:txPr>
          <a:bodyPr/>
          <a:lstStyle/>
          <a:p>
            <a:pPr>
              <a:defRPr b="0"/>
            </a:pPr>
            <a:endParaRPr lang="en-US"/>
          </a:p>
        </c:txPr>
        <c:crossAx val="137611904"/>
        <c:crosses val="autoZero"/>
        <c:crossBetween val="midCat"/>
        <c:majorUnit val="100"/>
      </c:valAx>
      <c:spPr>
        <a:noFill/>
        <a:ln w="25399">
          <a:noFill/>
        </a:ln>
      </c:spPr>
    </c:plotArea>
    <c:legend>
      <c:legendPos val="b"/>
      <c:layout>
        <c:manualLayout>
          <c:xMode val="edge"/>
          <c:yMode val="edge"/>
          <c:x val="0"/>
          <c:y val="0.89558906142734818"/>
          <c:w val="0.98598949211908937"/>
          <c:h val="0.10441102263021779"/>
        </c:manualLayout>
      </c:layout>
      <c:overlay val="0"/>
      <c:txPr>
        <a:bodyPr/>
        <a:lstStyle/>
        <a:p>
          <a:pPr>
            <a:defRPr b="0"/>
          </a:pPr>
          <a:endParaRPr lang="en-US"/>
        </a:p>
      </c:txPr>
    </c:legend>
    <c:plotVisOnly val="1"/>
    <c:dispBlanksAs val="zero"/>
    <c:showDLblsOverMax val="0"/>
  </c:chart>
  <c:spPr>
    <a:noFill/>
    <a:ln>
      <a:noFill/>
    </a:ln>
  </c:spPr>
  <c:txPr>
    <a:bodyPr/>
    <a:lstStyle/>
    <a:p>
      <a:pPr>
        <a:defRPr sz="1000" b="1" i="0" u="none" strike="noStrike" baseline="0">
          <a:solidFill>
            <a:schemeClr val="tx1"/>
          </a:solidFill>
          <a:latin typeface="+mj-lt"/>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6.emf"/><Relationship Id="rId4"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5925" cy="495300"/>
          </a:xfrm>
          <a:prstGeom prst="rect">
            <a:avLst/>
          </a:prstGeom>
        </p:spPr>
        <p:txBody>
          <a:bodyPr vert="horz" lIns="91429" tIns="45714" rIns="91429" bIns="45714" rtlCol="0"/>
          <a:lstStyle>
            <a:lvl1pPr algn="l">
              <a:defRPr sz="1200"/>
            </a:lvl1pPr>
          </a:lstStyle>
          <a:p>
            <a:endParaRPr lang="en-GB" dirty="0"/>
          </a:p>
        </p:txBody>
      </p:sp>
      <p:sp>
        <p:nvSpPr>
          <p:cNvPr id="3" name="Date Placeholder 2"/>
          <p:cNvSpPr>
            <a:spLocks noGrp="1"/>
          </p:cNvSpPr>
          <p:nvPr>
            <p:ph type="dt" sz="quarter" idx="1"/>
          </p:nvPr>
        </p:nvSpPr>
        <p:spPr>
          <a:xfrm>
            <a:off x="3862388" y="0"/>
            <a:ext cx="2955925" cy="495300"/>
          </a:xfrm>
          <a:prstGeom prst="rect">
            <a:avLst/>
          </a:prstGeom>
        </p:spPr>
        <p:txBody>
          <a:bodyPr vert="horz" lIns="91429" tIns="45714" rIns="91429" bIns="45714" rtlCol="0"/>
          <a:lstStyle>
            <a:lvl1pPr algn="r">
              <a:defRPr sz="1200"/>
            </a:lvl1pPr>
          </a:lstStyle>
          <a:p>
            <a:fld id="{0D26828D-9E6B-4A02-81D3-880E455FE85F}" type="datetimeFigureOut">
              <a:rPr lang="en-GB" smtClean="0"/>
              <a:t>27/10/2017</a:t>
            </a:fld>
            <a:endParaRPr lang="en-GB" dirty="0"/>
          </a:p>
        </p:txBody>
      </p:sp>
      <p:sp>
        <p:nvSpPr>
          <p:cNvPr id="4" name="Footer Placeholder 3"/>
          <p:cNvSpPr>
            <a:spLocks noGrp="1"/>
          </p:cNvSpPr>
          <p:nvPr>
            <p:ph type="ftr" sz="quarter" idx="2"/>
          </p:nvPr>
        </p:nvSpPr>
        <p:spPr>
          <a:xfrm>
            <a:off x="1" y="9421813"/>
            <a:ext cx="2955925" cy="495300"/>
          </a:xfrm>
          <a:prstGeom prst="rect">
            <a:avLst/>
          </a:prstGeom>
        </p:spPr>
        <p:txBody>
          <a:bodyPr vert="horz" lIns="91429" tIns="45714" rIns="91429" bIns="45714"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62388" y="9421813"/>
            <a:ext cx="2955925" cy="495300"/>
          </a:xfrm>
          <a:prstGeom prst="rect">
            <a:avLst/>
          </a:prstGeom>
        </p:spPr>
        <p:txBody>
          <a:bodyPr vert="horz" lIns="91429" tIns="45714" rIns="91429" bIns="45714" rtlCol="0" anchor="b"/>
          <a:lstStyle>
            <a:lvl1pPr algn="r">
              <a:defRPr sz="1200"/>
            </a:lvl1pPr>
          </a:lstStyle>
          <a:p>
            <a:fld id="{FE0A447D-D513-4EF1-BCC0-ED530F68C232}" type="slidenum">
              <a:rPr lang="en-GB" smtClean="0"/>
              <a:t>‹#›</a:t>
            </a:fld>
            <a:endParaRPr lang="en-GB" dirty="0"/>
          </a:p>
        </p:txBody>
      </p:sp>
    </p:spTree>
    <p:extLst>
      <p:ext uri="{BB962C8B-B14F-4D97-AF65-F5344CB8AC3E}">
        <p14:creationId xmlns:p14="http://schemas.microsoft.com/office/powerpoint/2010/main" val="3987658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5290" cy="495935"/>
          </a:xfrm>
          <a:prstGeom prst="rect">
            <a:avLst/>
          </a:prstGeom>
        </p:spPr>
        <p:txBody>
          <a:bodyPr vert="horz" lIns="91429" tIns="45714" rIns="91429" bIns="45714" rtlCol="0"/>
          <a:lstStyle>
            <a:lvl1pPr algn="l">
              <a:defRPr sz="1200"/>
            </a:lvl1pPr>
          </a:lstStyle>
          <a:p>
            <a:endParaRPr lang="sv-SE"/>
          </a:p>
        </p:txBody>
      </p:sp>
      <p:sp>
        <p:nvSpPr>
          <p:cNvPr id="3" name="Date Placeholder 2"/>
          <p:cNvSpPr>
            <a:spLocks noGrp="1"/>
          </p:cNvSpPr>
          <p:nvPr>
            <p:ph type="dt" idx="1"/>
          </p:nvPr>
        </p:nvSpPr>
        <p:spPr>
          <a:xfrm>
            <a:off x="3863032" y="1"/>
            <a:ext cx="2955290" cy="495935"/>
          </a:xfrm>
          <a:prstGeom prst="rect">
            <a:avLst/>
          </a:prstGeom>
        </p:spPr>
        <p:txBody>
          <a:bodyPr vert="horz" lIns="91429" tIns="45714" rIns="91429" bIns="45714" rtlCol="0"/>
          <a:lstStyle>
            <a:lvl1pPr algn="r">
              <a:defRPr sz="1200"/>
            </a:lvl1pPr>
          </a:lstStyle>
          <a:p>
            <a:fld id="{044A8032-89EB-4D13-922A-D9DAB7321F09}" type="datetimeFigureOut">
              <a:rPr lang="sv-SE" smtClean="0"/>
              <a:t>2017-10-27</a:t>
            </a:fld>
            <a:endParaRPr lang="sv-SE"/>
          </a:p>
        </p:txBody>
      </p:sp>
      <p:sp>
        <p:nvSpPr>
          <p:cNvPr id="4" name="Slide Image Placeholder 3"/>
          <p:cNvSpPr>
            <a:spLocks noGrp="1" noRot="1" noChangeAspect="1"/>
          </p:cNvSpPr>
          <p:nvPr>
            <p:ph type="sldImg" idx="2"/>
          </p:nvPr>
        </p:nvSpPr>
        <p:spPr>
          <a:xfrm>
            <a:off x="104775" y="744538"/>
            <a:ext cx="6610350" cy="3719512"/>
          </a:xfrm>
          <a:prstGeom prst="rect">
            <a:avLst/>
          </a:prstGeom>
          <a:noFill/>
          <a:ln w="12700">
            <a:solidFill>
              <a:prstClr val="black"/>
            </a:solidFill>
          </a:ln>
        </p:spPr>
        <p:txBody>
          <a:bodyPr vert="horz" lIns="91429" tIns="45714" rIns="91429" bIns="45714" rtlCol="0" anchor="ctr"/>
          <a:lstStyle/>
          <a:p>
            <a:endParaRPr lang="sv-SE"/>
          </a:p>
        </p:txBody>
      </p:sp>
      <p:sp>
        <p:nvSpPr>
          <p:cNvPr id="5" name="Notes Placeholder 4"/>
          <p:cNvSpPr>
            <a:spLocks noGrp="1"/>
          </p:cNvSpPr>
          <p:nvPr>
            <p:ph type="body" sz="quarter" idx="3"/>
          </p:nvPr>
        </p:nvSpPr>
        <p:spPr>
          <a:xfrm>
            <a:off x="681990" y="4711383"/>
            <a:ext cx="5455920" cy="4463415"/>
          </a:xfrm>
          <a:prstGeom prst="rect">
            <a:avLst/>
          </a:prstGeom>
        </p:spPr>
        <p:txBody>
          <a:bodyPr vert="horz" lIns="91429" tIns="45714" rIns="91429"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421045"/>
            <a:ext cx="2955290" cy="495935"/>
          </a:xfrm>
          <a:prstGeom prst="rect">
            <a:avLst/>
          </a:prstGeom>
        </p:spPr>
        <p:txBody>
          <a:bodyPr vert="horz" lIns="91429" tIns="45714" rIns="91429" bIns="45714" rtlCol="0" anchor="b"/>
          <a:lstStyle>
            <a:lvl1pPr algn="l">
              <a:defRPr sz="1200"/>
            </a:lvl1pPr>
          </a:lstStyle>
          <a:p>
            <a:endParaRPr lang="sv-SE"/>
          </a:p>
        </p:txBody>
      </p:sp>
      <p:sp>
        <p:nvSpPr>
          <p:cNvPr id="7" name="Slide Number Placeholder 6"/>
          <p:cNvSpPr>
            <a:spLocks noGrp="1"/>
          </p:cNvSpPr>
          <p:nvPr>
            <p:ph type="sldNum" sz="quarter" idx="5"/>
          </p:nvPr>
        </p:nvSpPr>
        <p:spPr>
          <a:xfrm>
            <a:off x="3863032" y="9421045"/>
            <a:ext cx="2955290" cy="495935"/>
          </a:xfrm>
          <a:prstGeom prst="rect">
            <a:avLst/>
          </a:prstGeom>
        </p:spPr>
        <p:txBody>
          <a:bodyPr vert="horz" lIns="91429" tIns="45714" rIns="91429" bIns="45714" rtlCol="0" anchor="b"/>
          <a:lstStyle>
            <a:lvl1pPr algn="r">
              <a:defRPr sz="1200"/>
            </a:lvl1pPr>
          </a:lstStyle>
          <a:p>
            <a:fld id="{1261AA99-6AE6-4252-9D49-BFACABC8D97C}" type="slidenum">
              <a:rPr lang="sv-SE" smtClean="0"/>
              <a:t>‹#›</a:t>
            </a:fld>
            <a:endParaRPr lang="sv-SE"/>
          </a:p>
        </p:txBody>
      </p:sp>
    </p:spTree>
    <p:extLst>
      <p:ext uri="{BB962C8B-B14F-4D97-AF65-F5344CB8AC3E}">
        <p14:creationId xmlns:p14="http://schemas.microsoft.com/office/powerpoint/2010/main" val="181817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61AA99-6AE6-4252-9D49-BFACABC8D97C}" type="slidenum">
              <a:rPr lang="en-GB" smtClean="0"/>
              <a:t>1</a:t>
            </a:fld>
            <a:endParaRPr lang="en-GB" dirty="0"/>
          </a:p>
        </p:txBody>
      </p:sp>
    </p:spTree>
    <p:extLst>
      <p:ext uri="{BB962C8B-B14F-4D97-AF65-F5344CB8AC3E}">
        <p14:creationId xmlns:p14="http://schemas.microsoft.com/office/powerpoint/2010/main" val="152431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12</a:t>
            </a:fld>
            <a:endParaRPr lang="sv-SE"/>
          </a:p>
        </p:txBody>
      </p:sp>
    </p:spTree>
    <p:extLst>
      <p:ext uri="{BB962C8B-B14F-4D97-AF65-F5344CB8AC3E}">
        <p14:creationId xmlns:p14="http://schemas.microsoft.com/office/powerpoint/2010/main" val="1987573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13</a:t>
            </a:fld>
            <a:endParaRPr lang="sv-SE"/>
          </a:p>
        </p:txBody>
      </p:sp>
    </p:spTree>
    <p:extLst>
      <p:ext uri="{BB962C8B-B14F-4D97-AF65-F5344CB8AC3E}">
        <p14:creationId xmlns:p14="http://schemas.microsoft.com/office/powerpoint/2010/main" val="1413125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14</a:t>
            </a:fld>
            <a:endParaRPr lang="sv-SE"/>
          </a:p>
        </p:txBody>
      </p:sp>
    </p:spTree>
    <p:extLst>
      <p:ext uri="{BB962C8B-B14F-4D97-AF65-F5344CB8AC3E}">
        <p14:creationId xmlns:p14="http://schemas.microsoft.com/office/powerpoint/2010/main" val="16109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rPr>
              <a:t>The mobile bank is increasingly becoming the first point of entry for millions of our customers. Our mobile wallet partnership with Samsung is followed by one with Apple, which increases the number of customers that can make purchases through their mobile phones. We have also entered into collaboration with the Norwegian payment app </a:t>
            </a:r>
            <a:r>
              <a:rPr lang="en-US" sz="1200" kern="1200" dirty="0" err="1" smtClean="0">
                <a:solidFill>
                  <a:schemeClr val="tx1"/>
                </a:solidFill>
                <a:effectLst/>
              </a:rPr>
              <a:t>Vipp</a:t>
            </a:r>
            <a:r>
              <a:rPr lang="en-US" sz="1200" kern="1200" dirty="0" smtClean="0">
                <a:solidFill>
                  <a:schemeClr val="tx1"/>
                </a:solidFill>
                <a:effectLst/>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rPr>
              <a:t>The use of artificial intelligence - AI - will enable enhancing customer experience. </a:t>
            </a:r>
            <a:r>
              <a:rPr lang="en-US" sz="1200" kern="1200" baseline="0" dirty="0" smtClean="0">
                <a:solidFill>
                  <a:schemeClr val="tx1"/>
                </a:solidFill>
                <a:effectLst/>
              </a:rPr>
              <a:t> </a:t>
            </a:r>
            <a:r>
              <a:rPr lang="en-US" sz="1200" kern="1200" dirty="0" smtClean="0">
                <a:solidFill>
                  <a:schemeClr val="tx1"/>
                </a:solidFill>
                <a:effectLst/>
              </a:rPr>
              <a:t>A customer service </a:t>
            </a:r>
            <a:r>
              <a:rPr lang="en-US" sz="1200" kern="1200" dirty="0" err="1" smtClean="0">
                <a:solidFill>
                  <a:schemeClr val="tx1"/>
                </a:solidFill>
                <a:effectLst/>
              </a:rPr>
              <a:t>chatbot</a:t>
            </a:r>
            <a:r>
              <a:rPr lang="en-US" sz="1200" kern="1200" dirty="0" smtClean="0">
                <a:solidFill>
                  <a:schemeClr val="tx1"/>
                </a:solidFill>
                <a:effectLst/>
              </a:rPr>
              <a:t> was presented in Norway in September and has been accessed more than 7 000 times and answered over 10 000 questions from both personal and corporate customers.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rPr>
              <a:t>In December we will be launching a web based robot adviser, which will allow for investment and savings advice wherever and whenever it suits the customer best.</a:t>
            </a:r>
            <a:r>
              <a:rPr lang="en-US" sz="1200" kern="1200" baseline="0" dirty="0" smtClean="0">
                <a:solidFill>
                  <a:schemeClr val="tx1"/>
                </a:solidFill>
                <a:effectLst/>
              </a:rPr>
              <a:t> </a:t>
            </a:r>
            <a:r>
              <a:rPr lang="en-US" sz="1200" kern="1200" dirty="0" smtClean="0">
                <a:solidFill>
                  <a:schemeClr val="tx1"/>
                </a:solidFill>
                <a:effectLst/>
              </a:rPr>
              <a:t>Among many things that we focus on in order to improve the customer experience are quicker response times and increased accessibility. Our digital solutions allow customers to be one click away from meetings with advisors. One out of five customer meetings is held online, an increase with 21% compared to one year ago.</a:t>
            </a:r>
          </a:p>
          <a:p>
            <a:endParaRPr lang="en-US" sz="1200" kern="1200" dirty="0" smtClean="0">
              <a:solidFill>
                <a:schemeClr val="tx1"/>
              </a:solidFill>
              <a:effectLst/>
            </a:endParaRPr>
          </a:p>
          <a:p>
            <a:r>
              <a:rPr lang="en-US" sz="1200" kern="1200" dirty="0" smtClean="0">
                <a:solidFill>
                  <a:schemeClr val="tx1"/>
                </a:solidFill>
                <a:effectLst/>
              </a:rPr>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261AA99-6AE6-4252-9D49-BFACABC8D97C}" type="slidenum">
              <a:rPr lang="en-US" smtClean="0"/>
              <a:t>15</a:t>
            </a:fld>
            <a:endParaRPr lang="en-US" dirty="0"/>
          </a:p>
        </p:txBody>
      </p:sp>
    </p:spTree>
    <p:extLst>
      <p:ext uri="{BB962C8B-B14F-4D97-AF65-F5344CB8AC3E}">
        <p14:creationId xmlns:p14="http://schemas.microsoft.com/office/powerpoint/2010/main" val="2975604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16</a:t>
            </a:fld>
            <a:endParaRPr lang="sv-SE"/>
          </a:p>
        </p:txBody>
      </p:sp>
    </p:spTree>
    <p:extLst>
      <p:ext uri="{BB962C8B-B14F-4D97-AF65-F5344CB8AC3E}">
        <p14:creationId xmlns:p14="http://schemas.microsoft.com/office/powerpoint/2010/main" val="329293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17</a:t>
            </a:fld>
            <a:endParaRPr lang="sv-SE"/>
          </a:p>
        </p:txBody>
      </p:sp>
    </p:spTree>
    <p:extLst>
      <p:ext uri="{BB962C8B-B14F-4D97-AF65-F5344CB8AC3E}">
        <p14:creationId xmlns:p14="http://schemas.microsoft.com/office/powerpoint/2010/main" val="3715785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61AA99-6AE6-4252-9D49-BFACABC8D97C}" type="slidenum">
              <a:rPr lang="en-GB" smtClean="0"/>
              <a:t>18</a:t>
            </a:fld>
            <a:endParaRPr lang="en-GB" dirty="0"/>
          </a:p>
        </p:txBody>
      </p:sp>
    </p:spTree>
    <p:extLst>
      <p:ext uri="{BB962C8B-B14F-4D97-AF65-F5344CB8AC3E}">
        <p14:creationId xmlns:p14="http://schemas.microsoft.com/office/powerpoint/2010/main" val="1174835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19</a:t>
            </a:fld>
            <a:endParaRPr lang="sv-SE"/>
          </a:p>
        </p:txBody>
      </p:sp>
    </p:spTree>
    <p:extLst>
      <p:ext uri="{BB962C8B-B14F-4D97-AF65-F5344CB8AC3E}">
        <p14:creationId xmlns:p14="http://schemas.microsoft.com/office/powerpoint/2010/main" val="2657780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C64CBB-549B-4DD7-89D0-30C03F42FE39}"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557371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21</a:t>
            </a:fld>
            <a:endParaRPr lang="sv-SE"/>
          </a:p>
        </p:txBody>
      </p:sp>
    </p:spTree>
    <p:extLst>
      <p:ext uri="{BB962C8B-B14F-4D97-AF65-F5344CB8AC3E}">
        <p14:creationId xmlns:p14="http://schemas.microsoft.com/office/powerpoint/2010/main" val="128164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sv-SE" baseline="0" dirty="0" smtClean="0">
              <a:solidFill>
                <a:schemeClr val="tx1"/>
              </a:solidFill>
            </a:endParaRPr>
          </a:p>
        </p:txBody>
      </p:sp>
      <p:sp>
        <p:nvSpPr>
          <p:cNvPr id="4" name="Slide Number Placeholder 3"/>
          <p:cNvSpPr>
            <a:spLocks noGrp="1"/>
          </p:cNvSpPr>
          <p:nvPr>
            <p:ph type="sldNum" sz="quarter" idx="10"/>
          </p:nvPr>
        </p:nvSpPr>
        <p:spPr/>
        <p:txBody>
          <a:bodyPr/>
          <a:lstStyle/>
          <a:p>
            <a:fld id="{1261AA99-6AE6-4252-9D49-BFACABC8D97C}" type="slidenum">
              <a:rPr lang="en-GB" smtClean="0"/>
              <a:t>2</a:t>
            </a:fld>
            <a:endParaRPr lang="en-GB" dirty="0"/>
          </a:p>
        </p:txBody>
      </p:sp>
    </p:spTree>
    <p:extLst>
      <p:ext uri="{BB962C8B-B14F-4D97-AF65-F5344CB8AC3E}">
        <p14:creationId xmlns:p14="http://schemas.microsoft.com/office/powerpoint/2010/main" val="2912158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22</a:t>
            </a:fld>
            <a:endParaRPr lang="sv-SE"/>
          </a:p>
        </p:txBody>
      </p:sp>
    </p:spTree>
    <p:extLst>
      <p:ext uri="{BB962C8B-B14F-4D97-AF65-F5344CB8AC3E}">
        <p14:creationId xmlns:p14="http://schemas.microsoft.com/office/powerpoint/2010/main" val="3144636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23</a:t>
            </a:fld>
            <a:endParaRPr lang="sv-SE"/>
          </a:p>
        </p:txBody>
      </p:sp>
    </p:spTree>
    <p:extLst>
      <p:ext uri="{BB962C8B-B14F-4D97-AF65-F5344CB8AC3E}">
        <p14:creationId xmlns:p14="http://schemas.microsoft.com/office/powerpoint/2010/main" val="3330542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24</a:t>
            </a:fld>
            <a:endParaRPr lang="sv-SE"/>
          </a:p>
        </p:txBody>
      </p:sp>
    </p:spTree>
    <p:extLst>
      <p:ext uri="{BB962C8B-B14F-4D97-AF65-F5344CB8AC3E}">
        <p14:creationId xmlns:p14="http://schemas.microsoft.com/office/powerpoint/2010/main" val="2679915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25</a:t>
            </a:fld>
            <a:endParaRPr lang="sv-SE"/>
          </a:p>
        </p:txBody>
      </p:sp>
    </p:spTree>
    <p:extLst>
      <p:ext uri="{BB962C8B-B14F-4D97-AF65-F5344CB8AC3E}">
        <p14:creationId xmlns:p14="http://schemas.microsoft.com/office/powerpoint/2010/main" val="4050226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26</a:t>
            </a:fld>
            <a:endParaRPr lang="sv-SE"/>
          </a:p>
        </p:txBody>
      </p:sp>
    </p:spTree>
    <p:extLst>
      <p:ext uri="{BB962C8B-B14F-4D97-AF65-F5344CB8AC3E}">
        <p14:creationId xmlns:p14="http://schemas.microsoft.com/office/powerpoint/2010/main" val="2746850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27</a:t>
            </a:fld>
            <a:endParaRPr lang="sv-SE"/>
          </a:p>
        </p:txBody>
      </p:sp>
    </p:spTree>
    <p:extLst>
      <p:ext uri="{BB962C8B-B14F-4D97-AF65-F5344CB8AC3E}">
        <p14:creationId xmlns:p14="http://schemas.microsoft.com/office/powerpoint/2010/main" val="644671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28</a:t>
            </a:fld>
            <a:endParaRPr lang="sv-SE"/>
          </a:p>
        </p:txBody>
      </p:sp>
    </p:spTree>
    <p:extLst>
      <p:ext uri="{BB962C8B-B14F-4D97-AF65-F5344CB8AC3E}">
        <p14:creationId xmlns:p14="http://schemas.microsoft.com/office/powerpoint/2010/main" val="1981778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29</a:t>
            </a:fld>
            <a:endParaRPr lang="sv-SE"/>
          </a:p>
        </p:txBody>
      </p:sp>
    </p:spTree>
    <p:extLst>
      <p:ext uri="{BB962C8B-B14F-4D97-AF65-F5344CB8AC3E}">
        <p14:creationId xmlns:p14="http://schemas.microsoft.com/office/powerpoint/2010/main" val="252301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4</a:t>
            </a:fld>
            <a:endParaRPr lang="sv-SE"/>
          </a:p>
        </p:txBody>
      </p:sp>
    </p:spTree>
    <p:extLst>
      <p:ext uri="{BB962C8B-B14F-4D97-AF65-F5344CB8AC3E}">
        <p14:creationId xmlns:p14="http://schemas.microsoft.com/office/powerpoint/2010/main" val="137020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5</a:t>
            </a:fld>
            <a:endParaRPr lang="sv-SE"/>
          </a:p>
        </p:txBody>
      </p:sp>
    </p:spTree>
    <p:extLst>
      <p:ext uri="{BB962C8B-B14F-4D97-AF65-F5344CB8AC3E}">
        <p14:creationId xmlns:p14="http://schemas.microsoft.com/office/powerpoint/2010/main" val="55766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6</a:t>
            </a:fld>
            <a:endParaRPr lang="sv-SE"/>
          </a:p>
        </p:txBody>
      </p:sp>
    </p:spTree>
    <p:extLst>
      <p:ext uri="{BB962C8B-B14F-4D97-AF65-F5344CB8AC3E}">
        <p14:creationId xmlns:p14="http://schemas.microsoft.com/office/powerpoint/2010/main" val="4175146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7</a:t>
            </a:fld>
            <a:endParaRPr lang="sv-SE"/>
          </a:p>
        </p:txBody>
      </p:sp>
    </p:spTree>
    <p:extLst>
      <p:ext uri="{BB962C8B-B14F-4D97-AF65-F5344CB8AC3E}">
        <p14:creationId xmlns:p14="http://schemas.microsoft.com/office/powerpoint/2010/main" val="3521764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8</a:t>
            </a:fld>
            <a:endParaRPr lang="sv-SE"/>
          </a:p>
        </p:txBody>
      </p:sp>
    </p:spTree>
    <p:extLst>
      <p:ext uri="{BB962C8B-B14F-4D97-AF65-F5344CB8AC3E}">
        <p14:creationId xmlns:p14="http://schemas.microsoft.com/office/powerpoint/2010/main" val="136499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1AA99-6AE6-4252-9D49-BFACABC8D97C}" type="slidenum">
              <a:rPr lang="sv-SE" smtClean="0"/>
              <a:t>10</a:t>
            </a:fld>
            <a:endParaRPr lang="sv-SE"/>
          </a:p>
        </p:txBody>
      </p:sp>
    </p:spTree>
    <p:extLst>
      <p:ext uri="{BB962C8B-B14F-4D97-AF65-F5344CB8AC3E}">
        <p14:creationId xmlns:p14="http://schemas.microsoft.com/office/powerpoint/2010/main" val="141114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61AA99-6AE6-4252-9D49-BFACABC8D97C}" type="slidenum">
              <a:rPr lang="sv-SE" smtClean="0"/>
              <a:t>11</a:t>
            </a:fld>
            <a:endParaRPr lang="sv-SE"/>
          </a:p>
        </p:txBody>
      </p:sp>
    </p:spTree>
    <p:extLst>
      <p:ext uri="{BB962C8B-B14F-4D97-AF65-F5344CB8AC3E}">
        <p14:creationId xmlns:p14="http://schemas.microsoft.com/office/powerpoint/2010/main" val="331131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16.vml"/><Relationship Id="rId5" Type="http://schemas.openxmlformats.org/officeDocument/2006/relationships/image" Target="../media/image6.emf"/><Relationship Id="rId4" Type="http://schemas.openxmlformats.org/officeDocument/2006/relationships/oleObject" Target="../embeddings/oleObject16.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17.vml"/><Relationship Id="rId5" Type="http://schemas.openxmlformats.org/officeDocument/2006/relationships/image" Target="../media/image6.emf"/><Relationship Id="rId4" Type="http://schemas.openxmlformats.org/officeDocument/2006/relationships/oleObject" Target="../embeddings/oleObject17.bin"/></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18.vml"/><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19.vml"/><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xml"/><Relationship Id="rId1" Type="http://schemas.openxmlformats.org/officeDocument/2006/relationships/vmlDrawing" Target="../drawings/vmlDrawing20.vml"/><Relationship Id="rId5" Type="http://schemas.openxmlformats.org/officeDocument/2006/relationships/image" Target="../media/image2.emf"/><Relationship Id="rId4" Type="http://schemas.openxmlformats.org/officeDocument/2006/relationships/oleObject" Target="../embeddings/oleObject20.bin"/></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xml"/><Relationship Id="rId1" Type="http://schemas.openxmlformats.org/officeDocument/2006/relationships/vmlDrawing" Target="../drawings/vmlDrawing21.vml"/><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vmlDrawing" Target="../drawings/vmlDrawing23.vml"/><Relationship Id="rId5" Type="http://schemas.openxmlformats.org/officeDocument/2006/relationships/image" Target="../media/image4.emf"/><Relationship Id="rId4" Type="http://schemas.openxmlformats.org/officeDocument/2006/relationships/oleObject" Target="../embeddings/oleObject23.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0.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3.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4.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vmlDrawing" Target="../drawings/vmlDrawing11.v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3.v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8263"/>
            <a:ext cx="7200000" cy="750221"/>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50"/>
            <a:ext cx="7200000" cy="360083"/>
          </a:xfrm>
        </p:spPr>
        <p:txBody>
          <a:bodyPr>
            <a:noAutofit/>
          </a:bodyPr>
          <a:lstStyle>
            <a:lvl1pPr marL="0" indent="0" algn="l">
              <a:buNone/>
              <a:defRPr b="1">
                <a:solidFill>
                  <a:srgbClr val="FFFFFF"/>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sp>
        <p:nvSpPr>
          <p:cNvPr id="8" name="AutoShape 3"/>
          <p:cNvSpPr>
            <a:spLocks noChangeAspect="1" noChangeArrowheads="1" noTextEdit="1"/>
          </p:cNvSpPr>
          <p:nvPr userDrawn="1"/>
        </p:nvSpPr>
        <p:spPr bwMode="auto">
          <a:xfrm>
            <a:off x="8326438" y="2854325"/>
            <a:ext cx="399573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17" name="Pulse"/>
          <p:cNvGrpSpPr/>
          <p:nvPr userDrawn="1"/>
        </p:nvGrpSpPr>
        <p:grpSpPr>
          <a:xfrm>
            <a:off x="8751888" y="3030538"/>
            <a:ext cx="3446462" cy="3490913"/>
            <a:chOff x="8751888" y="3030538"/>
            <a:chExt cx="3446462" cy="3490913"/>
          </a:xfrm>
          <a:solidFill>
            <a:srgbClr val="0000FF"/>
          </a:solidFill>
        </p:grpSpPr>
        <p:sp>
          <p:nvSpPr>
            <p:cNvPr id="10"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7" name="Logotype"/>
          <p:cNvGrpSpPr/>
          <p:nvPr userDrawn="1"/>
        </p:nvGrpSpPr>
        <p:grpSpPr>
          <a:xfrm>
            <a:off x="641350" y="530890"/>
            <a:ext cx="1384039" cy="288609"/>
            <a:chOff x="9501453" y="6148765"/>
            <a:chExt cx="2047875" cy="427037"/>
          </a:xfrm>
          <a:solidFill>
            <a:schemeClr val="bg1"/>
          </a:solidFill>
        </p:grpSpPr>
        <p:sp>
          <p:nvSpPr>
            <p:cNvPr id="28"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485728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8064000"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480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0" name="Picture Placeholder 9"/>
          <p:cNvSpPr>
            <a:spLocks noGrp="1"/>
          </p:cNvSpPr>
          <p:nvPr>
            <p:ph type="pic" sz="quarter" idx="14" hasCustomPrompt="1"/>
          </p:nvPr>
        </p:nvSpPr>
        <p:spPr>
          <a:xfrm>
            <a:off x="8067600" y="1332000"/>
            <a:ext cx="3492000" cy="21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8" name="Content Placeholder 3"/>
          <p:cNvSpPr>
            <a:spLocks noGrp="1"/>
          </p:cNvSpPr>
          <p:nvPr>
            <p:ph sz="half" idx="15"/>
          </p:nvPr>
        </p:nvSpPr>
        <p:spPr>
          <a:xfrm>
            <a:off x="43596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Picture Placeholder 9"/>
          <p:cNvSpPr>
            <a:spLocks noGrp="1"/>
          </p:cNvSpPr>
          <p:nvPr>
            <p:ph type="pic" sz="quarter" idx="16" hasCustomPrompt="1"/>
          </p:nvPr>
        </p:nvSpPr>
        <p:spPr>
          <a:xfrm>
            <a:off x="8067600" y="3636000"/>
            <a:ext cx="3492000" cy="21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5" name="Footer Placeholder 4"/>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3151295806"/>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720188" y="6265469"/>
            <a:ext cx="960250" cy="144033"/>
          </a:xfrm>
          <a:prstGeom prst="rect">
            <a:avLst/>
          </a:prstGeom>
        </p:spPr>
        <p:txBody>
          <a:bodyPr/>
          <a:lstStyle/>
          <a:p>
            <a:fld id="{D14BCCD3-0010-4FBA-B965-2126ADC31932}" type="slidenum">
              <a:rPr lang="en-GB" smtClean="0">
                <a:solidFill>
                  <a:srgbClr val="8B8A8D"/>
                </a:solidFill>
              </a:rPr>
              <a:pPr/>
              <a:t>‹#›</a:t>
            </a:fld>
            <a:endParaRPr lang="en-GB" dirty="0">
              <a:solidFill>
                <a:srgbClr val="8B8A8D"/>
              </a:solidFill>
            </a:endParaRPr>
          </a:p>
        </p:txBody>
      </p:sp>
      <p:sp>
        <p:nvSpPr>
          <p:cNvPr id="10" name="Text Placeholder 9"/>
          <p:cNvSpPr>
            <a:spLocks noGrp="1"/>
          </p:cNvSpPr>
          <p:nvPr>
            <p:ph type="body" sz="quarter" idx="13" hasCustomPrompt="1"/>
          </p:nvPr>
        </p:nvSpPr>
        <p:spPr>
          <a:xfrm>
            <a:off x="719852" y="1224284"/>
            <a:ext cx="10706788" cy="360446"/>
          </a:xfrm>
        </p:spPr>
        <p:txBody>
          <a:bodyPr/>
          <a:lstStyle>
            <a:lvl1pPr marL="0" indent="0">
              <a:buFontTx/>
              <a:buNone/>
              <a:defRPr b="1">
                <a:solidFill>
                  <a:schemeClr val="accent4"/>
                </a:solidFill>
              </a:defRPr>
            </a:lvl1pPr>
            <a:lvl2pPr marL="256404" indent="0">
              <a:buFontTx/>
              <a:buNone/>
              <a:defRPr b="1">
                <a:solidFill>
                  <a:schemeClr val="accent4"/>
                </a:solidFill>
              </a:defRPr>
            </a:lvl2pPr>
            <a:lvl3pPr marL="512818" indent="0">
              <a:buFontTx/>
              <a:buNone/>
              <a:defRPr b="1">
                <a:solidFill>
                  <a:schemeClr val="accent4"/>
                </a:solidFill>
              </a:defRPr>
            </a:lvl3pPr>
            <a:lvl4pPr marL="769218" indent="0">
              <a:buFontTx/>
              <a:buNone/>
              <a:defRPr b="1">
                <a:solidFill>
                  <a:schemeClr val="accent4"/>
                </a:solidFill>
              </a:defRPr>
            </a:lvl4pPr>
            <a:lvl5pPr marL="1025636" indent="0">
              <a:buFontTx/>
              <a:buNone/>
              <a:defRPr b="1">
                <a:solidFill>
                  <a:schemeClr val="accent4"/>
                </a:solidFill>
              </a:defRPr>
            </a:lvl5pPr>
          </a:lstStyle>
          <a:p>
            <a:pPr lvl="0"/>
            <a:r>
              <a:rPr lang="en-US" dirty="0" smtClean="0"/>
              <a:t>Click to add subtitle</a:t>
            </a:r>
            <a:endParaRPr lang="en-GB" dirty="0"/>
          </a:p>
        </p:txBody>
      </p:sp>
    </p:spTree>
    <p:extLst>
      <p:ext uri="{BB962C8B-B14F-4D97-AF65-F5344CB8AC3E}">
        <p14:creationId xmlns:p14="http://schemas.microsoft.com/office/powerpoint/2010/main" val="19265398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8" y="1589"/>
          <a:ext cx="2117" cy="1587"/>
        </p:xfrm>
        <a:graphic>
          <a:graphicData uri="http://schemas.openxmlformats.org/presentationml/2006/ole">
            <mc:AlternateContent xmlns:mc="http://schemas.openxmlformats.org/markup-compatibility/2006">
              <mc:Choice xmlns:v="urn:schemas-microsoft-com:vml" Requires="v">
                <p:oleObj spid="_x0000_s169370" name="think-cell Slide" r:id="rId4" imgW="451" imgH="450" progId="TCLayout.ActiveDocument.1">
                  <p:embed/>
                </p:oleObj>
              </mc:Choice>
              <mc:Fallback>
                <p:oleObj name="think-cell Slide" r:id="rId4" imgW="451" imgH="450" progId="TCLayout.ActiveDocument.1">
                  <p:embed/>
                  <p:pic>
                    <p:nvPicPr>
                      <p:cNvPr id="3" name="Object 2" hidden="1"/>
                      <p:cNvPicPr/>
                      <p:nvPr/>
                    </p:nvPicPr>
                    <p:blipFill>
                      <a:blip r:embed="rId5"/>
                      <a:stretch>
                        <a:fillRect/>
                      </a:stretch>
                    </p:blipFill>
                    <p:spPr>
                      <a:xfrm>
                        <a:off x="2118" y="1589"/>
                        <a:ext cx="2117" cy="1587"/>
                      </a:xfrm>
                      <a:prstGeom prst="rect">
                        <a:avLst/>
                      </a:prstGeom>
                    </p:spPr>
                  </p:pic>
                </p:oleObj>
              </mc:Fallback>
            </mc:AlternateContent>
          </a:graphicData>
        </a:graphic>
      </p:graphicFrame>
      <p:sp>
        <p:nvSpPr>
          <p:cNvPr id="2" name="McK 2. Slide Title"/>
          <p:cNvSpPr>
            <a:spLocks noGrp="1"/>
          </p:cNvSpPr>
          <p:nvPr>
            <p:ph type="title"/>
          </p:nvPr>
        </p:nvSpPr>
        <p:spPr>
          <a:xfrm>
            <a:off x="647999" y="360083"/>
            <a:ext cx="7200000"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GB" dirty="0"/>
            </a:lvl1pPr>
          </a:lstStyle>
          <a:p>
            <a:pPr lvl="0"/>
            <a:r>
              <a:rPr lang="en-US" smtClean="0"/>
              <a:t>Click to edit Master title style</a:t>
            </a:r>
            <a:endParaRPr lang="en-GB" dirty="0"/>
          </a:p>
        </p:txBody>
      </p:sp>
      <p:sp>
        <p:nvSpPr>
          <p:cNvPr id="4" name="Slide Number Placeholder 4"/>
          <p:cNvSpPr>
            <a:spLocks noGrp="1"/>
          </p:cNvSpPr>
          <p:nvPr>
            <p:ph type="sldNum" sz="quarter" idx="12"/>
          </p:nvPr>
        </p:nvSpPr>
        <p:spPr>
          <a:xfrm>
            <a:off x="648000" y="6375036"/>
            <a:ext cx="324000" cy="144033"/>
          </a:xfrm>
        </p:spPr>
        <p:txBody>
          <a:bodyPr/>
          <a:lstStyle>
            <a:lvl1pPr>
              <a:defRPr>
                <a:solidFill>
                  <a:srgbClr val="8B8A8D"/>
                </a:solidFill>
              </a:defRPr>
            </a:lvl1pPr>
          </a:lstStyle>
          <a:p>
            <a:fld id="{D14BCCD3-0010-4FBA-B965-2126ADC31932}" type="slidenum">
              <a:rPr lang="en-GB" smtClean="0"/>
              <a:pPr/>
              <a:t>‹#›</a:t>
            </a:fld>
            <a:endParaRPr lang="en-GB" dirty="0"/>
          </a:p>
        </p:txBody>
      </p:sp>
    </p:spTree>
    <p:extLst>
      <p:ext uri="{BB962C8B-B14F-4D97-AF65-F5344CB8AC3E}">
        <p14:creationId xmlns:p14="http://schemas.microsoft.com/office/powerpoint/2010/main" val="31709041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GB"/>
          </a:p>
        </p:txBody>
      </p:sp>
      <p:sp>
        <p:nvSpPr>
          <p:cNvPr id="5" name="Slide Number Placeholder 4"/>
          <p:cNvSpPr>
            <a:spLocks noGrp="1"/>
          </p:cNvSpPr>
          <p:nvPr>
            <p:ph type="sldNum" sz="quarter" idx="12"/>
          </p:nvPr>
        </p:nvSpPr>
        <p:spPr/>
        <p:txBody>
          <a:bodyPr/>
          <a:lstStyle/>
          <a:p>
            <a:fld id="{D14BCCD3-0010-4FBA-B965-2126ADC31932}" type="slidenum">
              <a:rPr lang="en-GB" smtClean="0">
                <a:solidFill>
                  <a:srgbClr val="8B8A8D"/>
                </a:solidFill>
              </a:rPr>
              <a:pPr/>
              <a:t>‹#›</a:t>
            </a:fld>
            <a:endParaRPr lang="en-GB" dirty="0">
              <a:solidFill>
                <a:srgbClr val="8B8A8D"/>
              </a:solidFill>
            </a:endParaRPr>
          </a:p>
        </p:txBody>
      </p:sp>
    </p:spTree>
    <p:extLst>
      <p:ext uri="{BB962C8B-B14F-4D97-AF65-F5344CB8AC3E}">
        <p14:creationId xmlns:p14="http://schemas.microsoft.com/office/powerpoint/2010/main" val="13414161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1" y="1338271"/>
            <a:ext cx="7200000" cy="750221"/>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2133650"/>
            <a:ext cx="7200000" cy="360083"/>
          </a:xfrm>
        </p:spPr>
        <p:txBody>
          <a:bodyPr>
            <a:noAutofit/>
          </a:bodyPr>
          <a:lstStyle>
            <a:lvl1pPr marL="0" indent="0" algn="l">
              <a:buNone/>
              <a:defRPr b="1">
                <a:solidFill>
                  <a:srgbClr val="FFFFFF"/>
                </a:solidFill>
              </a:defRPr>
            </a:lvl1pPr>
            <a:lvl2pPr marL="543652" indent="0" algn="ctr">
              <a:buNone/>
              <a:defRPr>
                <a:solidFill>
                  <a:schemeClr val="tx1">
                    <a:tint val="75000"/>
                  </a:schemeClr>
                </a:solidFill>
              </a:defRPr>
            </a:lvl2pPr>
            <a:lvl3pPr marL="1087304" indent="0" algn="ctr">
              <a:buNone/>
              <a:defRPr>
                <a:solidFill>
                  <a:schemeClr val="tx1">
                    <a:tint val="75000"/>
                  </a:schemeClr>
                </a:solidFill>
              </a:defRPr>
            </a:lvl3pPr>
            <a:lvl4pPr marL="1630954" indent="0" algn="ctr">
              <a:buNone/>
              <a:defRPr>
                <a:solidFill>
                  <a:schemeClr val="tx1">
                    <a:tint val="75000"/>
                  </a:schemeClr>
                </a:solidFill>
              </a:defRPr>
            </a:lvl4pPr>
            <a:lvl5pPr marL="2174608" indent="0" algn="ctr">
              <a:buNone/>
              <a:defRPr>
                <a:solidFill>
                  <a:schemeClr val="tx1">
                    <a:tint val="75000"/>
                  </a:schemeClr>
                </a:solidFill>
              </a:defRPr>
            </a:lvl5pPr>
            <a:lvl6pPr marL="2718257" indent="0" algn="ctr">
              <a:buNone/>
              <a:defRPr>
                <a:solidFill>
                  <a:schemeClr val="tx1">
                    <a:tint val="75000"/>
                  </a:schemeClr>
                </a:solidFill>
              </a:defRPr>
            </a:lvl6pPr>
            <a:lvl7pPr marL="3261910" indent="0" algn="ctr">
              <a:buNone/>
              <a:defRPr>
                <a:solidFill>
                  <a:schemeClr val="tx1">
                    <a:tint val="75000"/>
                  </a:schemeClr>
                </a:solidFill>
              </a:defRPr>
            </a:lvl7pPr>
            <a:lvl8pPr marL="3805561" indent="0" algn="ctr">
              <a:buNone/>
              <a:defRPr>
                <a:solidFill>
                  <a:schemeClr val="tx1">
                    <a:tint val="75000"/>
                  </a:schemeClr>
                </a:solidFill>
              </a:defRPr>
            </a:lvl8pPr>
            <a:lvl9pPr marL="4349210"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1" y="2592000"/>
            <a:ext cx="7200000" cy="216000"/>
          </a:xfrm>
        </p:spPr>
        <p:txBody>
          <a:bodyPr>
            <a:noAutofit/>
          </a:bodyPr>
          <a:lstStyle>
            <a:lvl1pPr marL="0" indent="0">
              <a:buNone/>
              <a:defRPr sz="1300">
                <a:solidFill>
                  <a:srgbClr val="FFFFFF"/>
                </a:solidFill>
              </a:defRPr>
            </a:lvl1pPr>
            <a:lvl2pPr marL="256840" indent="0">
              <a:buNone/>
              <a:defRPr>
                <a:solidFill>
                  <a:schemeClr val="accent2"/>
                </a:solidFill>
              </a:defRPr>
            </a:lvl2pPr>
            <a:lvl3pPr marL="513687" indent="0">
              <a:buNone/>
              <a:defRPr>
                <a:solidFill>
                  <a:schemeClr val="accent2"/>
                </a:solidFill>
              </a:defRPr>
            </a:lvl3pPr>
            <a:lvl4pPr marL="770528" indent="0">
              <a:buNone/>
              <a:defRPr>
                <a:solidFill>
                  <a:schemeClr val="accent2"/>
                </a:solidFill>
              </a:defRPr>
            </a:lvl4pPr>
            <a:lvl5pPr marL="1027374"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1" y="2844000"/>
            <a:ext cx="7200000" cy="216000"/>
          </a:xfrm>
        </p:spPr>
        <p:txBody>
          <a:bodyPr>
            <a:noAutofit/>
          </a:bodyPr>
          <a:lstStyle>
            <a:lvl1pPr marL="0" indent="0">
              <a:buNone/>
              <a:defRPr sz="1300">
                <a:solidFill>
                  <a:srgbClr val="FFFFFF"/>
                </a:solidFill>
              </a:defRPr>
            </a:lvl1pPr>
            <a:lvl2pPr marL="256840" indent="0">
              <a:buNone/>
              <a:defRPr>
                <a:solidFill>
                  <a:schemeClr val="accent2"/>
                </a:solidFill>
              </a:defRPr>
            </a:lvl2pPr>
            <a:lvl3pPr marL="513687" indent="0">
              <a:buNone/>
              <a:defRPr>
                <a:solidFill>
                  <a:schemeClr val="accent2"/>
                </a:solidFill>
              </a:defRPr>
            </a:lvl3pPr>
            <a:lvl4pPr marL="770528" indent="0">
              <a:buNone/>
              <a:defRPr>
                <a:solidFill>
                  <a:schemeClr val="accent2"/>
                </a:solidFill>
              </a:defRPr>
            </a:lvl4pPr>
            <a:lvl5pPr marL="1027374" indent="0">
              <a:buNone/>
              <a:defRPr>
                <a:solidFill>
                  <a:schemeClr val="accent2"/>
                </a:solidFill>
              </a:defRPr>
            </a:lvl5pPr>
          </a:lstStyle>
          <a:p>
            <a:pPr lvl="0"/>
            <a:r>
              <a:rPr lang="en-GB" dirty="0" smtClean="0"/>
              <a:t>Date</a:t>
            </a:r>
            <a:endParaRPr lang="en-GB" dirty="0"/>
          </a:p>
        </p:txBody>
      </p:sp>
      <p:sp>
        <p:nvSpPr>
          <p:cNvPr id="8" name="AutoShape 3"/>
          <p:cNvSpPr>
            <a:spLocks noChangeAspect="1" noChangeArrowheads="1" noTextEdit="1"/>
          </p:cNvSpPr>
          <p:nvPr userDrawn="1"/>
        </p:nvSpPr>
        <p:spPr bwMode="auto">
          <a:xfrm>
            <a:off x="8326440" y="2854333"/>
            <a:ext cx="3995738"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6" tIns="45659" rIns="91316" bIns="45659" numCol="1" anchor="t" anchorCtr="0" compatLnSpc="1">
            <a:prstTxWarp prst="textNoShape">
              <a:avLst/>
            </a:prstTxWarp>
          </a:bodyPr>
          <a:lstStyle/>
          <a:p>
            <a:endParaRPr lang="en-GB" dirty="0"/>
          </a:p>
        </p:txBody>
      </p:sp>
      <p:grpSp>
        <p:nvGrpSpPr>
          <p:cNvPr id="17" name="Pulse"/>
          <p:cNvGrpSpPr/>
          <p:nvPr userDrawn="1"/>
        </p:nvGrpSpPr>
        <p:grpSpPr>
          <a:xfrm>
            <a:off x="8751889" y="3030546"/>
            <a:ext cx="3446463" cy="3490913"/>
            <a:chOff x="8751888" y="3030538"/>
            <a:chExt cx="3446462" cy="3490913"/>
          </a:xfrm>
          <a:solidFill>
            <a:srgbClr val="0000FF"/>
          </a:solidFill>
        </p:grpSpPr>
        <p:sp>
          <p:nvSpPr>
            <p:cNvPr id="10"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7" name="Logotype"/>
          <p:cNvGrpSpPr/>
          <p:nvPr userDrawn="1"/>
        </p:nvGrpSpPr>
        <p:grpSpPr>
          <a:xfrm>
            <a:off x="641361" y="530898"/>
            <a:ext cx="1384039" cy="288609"/>
            <a:chOff x="9501453" y="6148765"/>
            <a:chExt cx="2047875" cy="427037"/>
          </a:xfrm>
          <a:solidFill>
            <a:schemeClr val="bg1"/>
          </a:solidFill>
        </p:grpSpPr>
        <p:sp>
          <p:nvSpPr>
            <p:cNvPr id="28"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27425708"/>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49892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25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lvl1pPr>
              <a:defRPr>
                <a:solidFill>
                  <a:srgbClr val="8B8A8D"/>
                </a:solidFill>
              </a:defRPr>
            </a:lvl1pPr>
          </a:lstStyle>
          <a:p>
            <a:fld id="{D14BCCD3-0010-4FBA-B965-2126ADC31932}" type="slidenum">
              <a:rPr lang="en-GB" smtClean="0"/>
              <a:pPr/>
              <a:t>‹#›</a:t>
            </a:fld>
            <a:endParaRPr lang="en-GB" dirty="0"/>
          </a:p>
        </p:txBody>
      </p:sp>
      <p:sp>
        <p:nvSpPr>
          <p:cNvPr id="4" name="Title 3"/>
          <p:cNvSpPr>
            <a:spLocks noGrp="1"/>
          </p:cNvSpPr>
          <p:nvPr>
            <p:ph type="title"/>
          </p:nvPr>
        </p:nvSpPr>
        <p:spPr/>
        <p:txBody>
          <a:bodyPr/>
          <a:lstStyle/>
          <a:p>
            <a:r>
              <a:rPr lang="en-GB" dirty="0" smtClean="0"/>
              <a:t>Click to edit Master title style</a:t>
            </a:r>
            <a:endParaRPr lang="en-GB" dirty="0"/>
          </a:p>
        </p:txBody>
      </p:sp>
      <p:sp>
        <p:nvSpPr>
          <p:cNvPr id="5" name="Footer Placeholder 4"/>
          <p:cNvSpPr>
            <a:spLocks noGrp="1"/>
          </p:cNvSpPr>
          <p:nvPr>
            <p:ph type="ftr" sz="quarter" idx="13"/>
          </p:nvPr>
        </p:nvSpPr>
        <p:spPr/>
        <p:txBody>
          <a:bodyPr/>
          <a:lstStyle>
            <a:lvl1pPr>
              <a:defRPr>
                <a:solidFill>
                  <a:srgbClr val="8B8A8D"/>
                </a:solidFill>
              </a:defRPr>
            </a:lvl1pPr>
          </a:lstStyle>
          <a:p>
            <a:endParaRPr lang="en-GB" dirty="0"/>
          </a:p>
        </p:txBody>
      </p:sp>
    </p:spTree>
    <p:extLst>
      <p:ext uri="{BB962C8B-B14F-4D97-AF65-F5344CB8AC3E}">
        <p14:creationId xmlns:p14="http://schemas.microsoft.com/office/powerpoint/2010/main" val="2420133128"/>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647999" y="1332008"/>
            <a:ext cx="7200000" cy="4428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D14BCCD3-0010-4FBA-B965-2126ADC31932}" type="slidenum">
              <a:rPr lang="en-GB" smtClean="0"/>
              <a:t>‹#›</a:t>
            </a:fld>
            <a:endParaRPr lang="en-GB" dirty="0"/>
          </a:p>
        </p:txBody>
      </p:sp>
      <p:sp>
        <p:nvSpPr>
          <p:cNvPr id="4" name="Footer Placeholder 3"/>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75605114"/>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9239392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323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48001" y="360083"/>
            <a:ext cx="7200000" cy="720167"/>
          </a:xfrm>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648009" y="1332008"/>
            <a:ext cx="5364001"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6192010" y="1332008"/>
            <a:ext cx="5364001"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5" name="Footer Placeholder 4"/>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63902663"/>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1" y="360083"/>
            <a:ext cx="7200000" cy="720167"/>
          </a:xfrm>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648001" y="1332008"/>
            <a:ext cx="3492000"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4359600" y="1332008"/>
            <a:ext cx="3492000"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6" name="Content Placeholder 3"/>
          <p:cNvSpPr>
            <a:spLocks noGrp="1"/>
          </p:cNvSpPr>
          <p:nvPr>
            <p:ph sz="half" idx="13"/>
          </p:nvPr>
        </p:nvSpPr>
        <p:spPr>
          <a:xfrm>
            <a:off x="8067600" y="1332008"/>
            <a:ext cx="3492000"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Footer Placeholder 4"/>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673388430"/>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571407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827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48001" y="360083"/>
            <a:ext cx="7200000" cy="720167"/>
          </a:xfrm>
        </p:spPr>
        <p:txBody>
          <a:bodyPr/>
          <a:lstStyle/>
          <a:p>
            <a:r>
              <a:rPr lang="en-GB" dirty="0" smtClean="0"/>
              <a:t>Click to edit Master title style</a:t>
            </a:r>
            <a:endParaRPr lang="en-GB" dirty="0"/>
          </a:p>
        </p:txBody>
      </p:sp>
      <p:sp>
        <p:nvSpPr>
          <p:cNvPr id="5" name="Slide Number Placeholder 4"/>
          <p:cNvSpPr>
            <a:spLocks noGrp="1"/>
          </p:cNvSpPr>
          <p:nvPr>
            <p:ph type="sldNum" sz="quarter" idx="12"/>
          </p:nvPr>
        </p:nvSpPr>
        <p:spPr/>
        <p:txBody>
          <a:bodyPr/>
          <a:lstStyle/>
          <a:p>
            <a:fld id="{D14BCCD3-0010-4FBA-B965-2126ADC31932}" type="slidenum">
              <a:rPr lang="en-GB" smtClean="0"/>
              <a:t>‹#›</a:t>
            </a:fld>
            <a:endParaRPr lang="en-GB" dirty="0"/>
          </a:p>
        </p:txBody>
      </p:sp>
      <p:sp>
        <p:nvSpPr>
          <p:cNvPr id="3" name="Footer Placeholder 2"/>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653421146"/>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4BCCD3-0010-4FBA-B965-2126ADC31932}" type="slidenum">
              <a:rPr lang="en-GB" smtClean="0"/>
              <a:t>‹#›</a:t>
            </a:fld>
            <a:endParaRPr lang="en-GB" dirty="0"/>
          </a:p>
        </p:txBody>
      </p:sp>
      <p:sp>
        <p:nvSpPr>
          <p:cNvPr id="2" name="Footer Placeholder 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1757166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48000" y="1980000"/>
            <a:ext cx="10908000" cy="37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2" name="Title 1"/>
          <p:cNvSpPr>
            <a:spLocks noGrp="1"/>
          </p:cNvSpPr>
          <p:nvPr>
            <p:ph type="title"/>
          </p:nvPr>
        </p:nvSpPr>
        <p:spPr>
          <a:xfrm>
            <a:off x="2496600" y="397565"/>
            <a:ext cx="7200000" cy="943998"/>
          </a:xfrm>
        </p:spPr>
        <p:txBody>
          <a:bodyPr>
            <a:noAutofit/>
          </a:bodyPr>
          <a:lstStyle>
            <a:lvl1pPr algn="ctr">
              <a:defRPr sz="3000"/>
            </a:lvl1pPr>
          </a:lstStyle>
          <a:p>
            <a:r>
              <a:rPr lang="en-GB" dirty="0" smtClean="0"/>
              <a:t>Click to edit Master title style</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9" name="Text Placeholder 9"/>
          <p:cNvSpPr>
            <a:spLocks noGrp="1"/>
          </p:cNvSpPr>
          <p:nvPr>
            <p:ph type="body" sz="quarter" idx="13" hasCustomPrompt="1"/>
          </p:nvPr>
        </p:nvSpPr>
        <p:spPr>
          <a:xfrm>
            <a:off x="2496600" y="1485578"/>
            <a:ext cx="7200000" cy="360446"/>
          </a:xfrm>
        </p:spPr>
        <p:txBody>
          <a:bodyPr>
            <a:noAutofit/>
          </a:bodyPr>
          <a:lstStyle>
            <a:lvl1pPr marL="0" indent="0" algn="ctr">
              <a:buFontTx/>
              <a:buNone/>
              <a:defRPr b="1">
                <a:solidFill>
                  <a:srgbClr val="8B8A8D"/>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Click to add subtitle</a:t>
            </a:r>
            <a:endParaRPr lang="en-GB" dirty="0"/>
          </a:p>
        </p:txBody>
      </p:sp>
      <p:sp>
        <p:nvSpPr>
          <p:cNvPr id="4" name="Footer Placeholder 3"/>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1478936735"/>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00340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511"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48001" y="360083"/>
            <a:ext cx="7200000"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192010" y="1332000"/>
            <a:ext cx="5364001" cy="44316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0" name="Picture Placeholder 9"/>
          <p:cNvSpPr>
            <a:spLocks noGrp="1"/>
          </p:cNvSpPr>
          <p:nvPr>
            <p:ph type="pic" sz="quarter" idx="14" hasCustomPrompt="1"/>
          </p:nvPr>
        </p:nvSpPr>
        <p:spPr>
          <a:xfrm>
            <a:off x="648009" y="1332008"/>
            <a:ext cx="5364001" cy="4428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6" name="Footer Placeholder 5"/>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834479258"/>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title"/>
          </p:nvPr>
        </p:nvSpPr>
        <p:spPr>
          <a:xfrm>
            <a:off x="648011" y="360083"/>
            <a:ext cx="8063999"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48009" y="1332008"/>
            <a:ext cx="5364001"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0" name="Picture Placeholder 9"/>
          <p:cNvSpPr>
            <a:spLocks noGrp="1"/>
          </p:cNvSpPr>
          <p:nvPr>
            <p:ph type="pic" sz="quarter" idx="14" hasCustomPrompt="1"/>
          </p:nvPr>
        </p:nvSpPr>
        <p:spPr>
          <a:xfrm>
            <a:off x="6192010" y="1332008"/>
            <a:ext cx="5364001" cy="4428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3" name="Footer Placeholder 2"/>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1512851600"/>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56085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5913"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48011" y="360083"/>
            <a:ext cx="8063999"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48001" y="1332008"/>
            <a:ext cx="3492000"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0" name="Picture Placeholder 9"/>
          <p:cNvSpPr>
            <a:spLocks noGrp="1"/>
          </p:cNvSpPr>
          <p:nvPr>
            <p:ph type="pic" sz="quarter" idx="14" hasCustomPrompt="1"/>
          </p:nvPr>
        </p:nvSpPr>
        <p:spPr>
          <a:xfrm>
            <a:off x="8067600" y="1332000"/>
            <a:ext cx="3492000" cy="21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8" name="Content Placeholder 3"/>
          <p:cNvSpPr>
            <a:spLocks noGrp="1"/>
          </p:cNvSpPr>
          <p:nvPr>
            <p:ph sz="half" idx="15"/>
          </p:nvPr>
        </p:nvSpPr>
        <p:spPr>
          <a:xfrm>
            <a:off x="4359600" y="1332008"/>
            <a:ext cx="3492000"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Picture Placeholder 9"/>
          <p:cNvSpPr>
            <a:spLocks noGrp="1"/>
          </p:cNvSpPr>
          <p:nvPr>
            <p:ph type="pic" sz="quarter" idx="16" hasCustomPrompt="1"/>
          </p:nvPr>
        </p:nvSpPr>
        <p:spPr>
          <a:xfrm>
            <a:off x="8067600" y="3636000"/>
            <a:ext cx="3492000" cy="21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5" name="Footer Placeholder 4"/>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1538294275"/>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48001" y="1980008"/>
            <a:ext cx="10908000" cy="37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2" name="Title 1"/>
          <p:cNvSpPr>
            <a:spLocks noGrp="1"/>
          </p:cNvSpPr>
          <p:nvPr>
            <p:ph type="title"/>
          </p:nvPr>
        </p:nvSpPr>
        <p:spPr>
          <a:xfrm>
            <a:off x="2496601" y="397565"/>
            <a:ext cx="7200000" cy="943998"/>
          </a:xfrm>
        </p:spPr>
        <p:txBody>
          <a:bodyPr>
            <a:noAutofit/>
          </a:bodyPr>
          <a:lstStyle>
            <a:lvl1pPr algn="ctr">
              <a:defRPr sz="3000"/>
            </a:lvl1pPr>
          </a:lstStyle>
          <a:p>
            <a:r>
              <a:rPr lang="en-GB" dirty="0" smtClean="0"/>
              <a:t>Click to edit Master title style</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9" name="Text Placeholder 9"/>
          <p:cNvSpPr>
            <a:spLocks noGrp="1"/>
          </p:cNvSpPr>
          <p:nvPr>
            <p:ph type="body" sz="quarter" idx="13" hasCustomPrompt="1"/>
          </p:nvPr>
        </p:nvSpPr>
        <p:spPr>
          <a:xfrm>
            <a:off x="2496601" y="1485586"/>
            <a:ext cx="7200000" cy="360446"/>
          </a:xfrm>
        </p:spPr>
        <p:txBody>
          <a:bodyPr>
            <a:noAutofit/>
          </a:bodyPr>
          <a:lstStyle>
            <a:lvl1pPr marL="0" indent="0" algn="ctr">
              <a:buFontTx/>
              <a:buNone/>
              <a:defRPr b="1">
                <a:solidFill>
                  <a:srgbClr val="8B8A8D"/>
                </a:solidFill>
              </a:defRPr>
            </a:lvl1pPr>
            <a:lvl2pPr marL="256840" indent="0">
              <a:buFontTx/>
              <a:buNone/>
              <a:defRPr b="1">
                <a:solidFill>
                  <a:schemeClr val="accent4"/>
                </a:solidFill>
              </a:defRPr>
            </a:lvl2pPr>
            <a:lvl3pPr marL="513687" indent="0">
              <a:buFontTx/>
              <a:buNone/>
              <a:defRPr b="1">
                <a:solidFill>
                  <a:schemeClr val="accent4"/>
                </a:solidFill>
              </a:defRPr>
            </a:lvl3pPr>
            <a:lvl4pPr marL="770528" indent="0">
              <a:buFontTx/>
              <a:buNone/>
              <a:defRPr b="1">
                <a:solidFill>
                  <a:schemeClr val="accent4"/>
                </a:solidFill>
              </a:defRPr>
            </a:lvl4pPr>
            <a:lvl5pPr marL="1027374" indent="0">
              <a:buFontTx/>
              <a:buNone/>
              <a:defRPr b="1">
                <a:solidFill>
                  <a:schemeClr val="accent4"/>
                </a:solidFill>
              </a:defRPr>
            </a:lvl5pPr>
          </a:lstStyle>
          <a:p>
            <a:pPr lvl="0"/>
            <a:r>
              <a:rPr lang="en-GB" dirty="0" smtClean="0"/>
              <a:t>Click to add subtitle</a:t>
            </a:r>
            <a:endParaRPr lang="en-GB" dirty="0"/>
          </a:p>
        </p:txBody>
      </p:sp>
      <p:sp>
        <p:nvSpPr>
          <p:cNvPr id="4" name="Footer Placeholder 3"/>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3898738874"/>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2" name="Title 1"/>
          <p:cNvSpPr>
            <a:spLocks noGrp="1"/>
          </p:cNvSpPr>
          <p:nvPr>
            <p:ph type="title"/>
          </p:nvPr>
        </p:nvSpPr>
        <p:spPr>
          <a:xfrm>
            <a:off x="2496601" y="397565"/>
            <a:ext cx="7200000" cy="943998"/>
          </a:xfrm>
        </p:spPr>
        <p:txBody>
          <a:bodyPr>
            <a:noAutofit/>
          </a:bodyPr>
          <a:lstStyle>
            <a:lvl1pPr algn="ctr">
              <a:defRPr sz="3000"/>
            </a:lvl1pPr>
          </a:lstStyle>
          <a:p>
            <a:r>
              <a:rPr lang="en-GB" dirty="0" smtClean="0"/>
              <a:t>Click to edit Master title style</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9" name="Text Placeholder 9"/>
          <p:cNvSpPr>
            <a:spLocks noGrp="1"/>
          </p:cNvSpPr>
          <p:nvPr>
            <p:ph type="body" sz="quarter" idx="13" hasCustomPrompt="1"/>
          </p:nvPr>
        </p:nvSpPr>
        <p:spPr>
          <a:xfrm>
            <a:off x="2496601" y="1485586"/>
            <a:ext cx="7200000" cy="360446"/>
          </a:xfrm>
        </p:spPr>
        <p:txBody>
          <a:bodyPr>
            <a:noAutofit/>
          </a:bodyPr>
          <a:lstStyle>
            <a:lvl1pPr marL="0" indent="0" algn="ctr">
              <a:buFontTx/>
              <a:buNone/>
              <a:defRPr b="1">
                <a:solidFill>
                  <a:srgbClr val="8B8A8D"/>
                </a:solidFill>
              </a:defRPr>
            </a:lvl1pPr>
            <a:lvl2pPr marL="256840" indent="0">
              <a:buFontTx/>
              <a:buNone/>
              <a:defRPr b="1">
                <a:solidFill>
                  <a:schemeClr val="accent4"/>
                </a:solidFill>
              </a:defRPr>
            </a:lvl2pPr>
            <a:lvl3pPr marL="513687" indent="0">
              <a:buFontTx/>
              <a:buNone/>
              <a:defRPr b="1">
                <a:solidFill>
                  <a:schemeClr val="accent4"/>
                </a:solidFill>
              </a:defRPr>
            </a:lvl3pPr>
            <a:lvl4pPr marL="770528" indent="0">
              <a:buFontTx/>
              <a:buNone/>
              <a:defRPr b="1">
                <a:solidFill>
                  <a:schemeClr val="accent4"/>
                </a:solidFill>
              </a:defRPr>
            </a:lvl4pPr>
            <a:lvl5pPr marL="1027374" indent="0">
              <a:buFontTx/>
              <a:buNone/>
              <a:defRPr b="1">
                <a:solidFill>
                  <a:schemeClr val="accent4"/>
                </a:solidFill>
              </a:defRPr>
            </a:lvl5pPr>
          </a:lstStyle>
          <a:p>
            <a:pPr lvl="0"/>
            <a:r>
              <a:rPr lang="en-GB" dirty="0" smtClean="0"/>
              <a:t>Click to add subtitle</a:t>
            </a:r>
            <a:endParaRPr lang="en-GB" dirty="0"/>
          </a:p>
        </p:txBody>
      </p:sp>
      <p:sp>
        <p:nvSpPr>
          <p:cNvPr id="10" name="Picture Placeholder 9"/>
          <p:cNvSpPr>
            <a:spLocks noGrp="1"/>
          </p:cNvSpPr>
          <p:nvPr>
            <p:ph type="pic" sz="quarter" idx="14" hasCustomPrompt="1"/>
          </p:nvPr>
        </p:nvSpPr>
        <p:spPr>
          <a:xfrm>
            <a:off x="2407371" y="1989634"/>
            <a:ext cx="1746000" cy="19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8" name="Picture Placeholder 9"/>
          <p:cNvSpPr>
            <a:spLocks noGrp="1"/>
          </p:cNvSpPr>
          <p:nvPr>
            <p:ph type="pic" sz="quarter" idx="15" hasCustomPrompt="1"/>
          </p:nvPr>
        </p:nvSpPr>
        <p:spPr>
          <a:xfrm>
            <a:off x="4368802" y="1989634"/>
            <a:ext cx="3489324" cy="30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11" name="Picture Placeholder 9"/>
          <p:cNvSpPr>
            <a:spLocks noGrp="1"/>
          </p:cNvSpPr>
          <p:nvPr>
            <p:ph type="pic" sz="quarter" idx="16" hasCustomPrompt="1"/>
          </p:nvPr>
        </p:nvSpPr>
        <p:spPr>
          <a:xfrm>
            <a:off x="8064000" y="1989634"/>
            <a:ext cx="2556000" cy="19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12" name="Picture Placeholder 9"/>
          <p:cNvSpPr>
            <a:spLocks noGrp="1"/>
          </p:cNvSpPr>
          <p:nvPr>
            <p:ph type="pic" sz="quarter" idx="17" hasCustomPrompt="1"/>
          </p:nvPr>
        </p:nvSpPr>
        <p:spPr>
          <a:xfrm>
            <a:off x="8063999" y="4149874"/>
            <a:ext cx="1692001" cy="1332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4" name="Footer Placeholder 3"/>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651126664"/>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Image and Heading">
    <p:bg>
      <p:bgPr>
        <a:solidFill>
          <a:schemeClr val="bg1">
            <a:lumMod val="95000"/>
          </a:schemeClr>
        </a:solidFill>
        <a:effectLst/>
      </p:bgPr>
    </p:bg>
    <p:spTree>
      <p:nvGrpSpPr>
        <p:cNvPr id="1" name=""/>
        <p:cNvGrpSpPr/>
        <p:nvPr/>
      </p:nvGrpSpPr>
      <p:grpSpPr>
        <a:xfrm>
          <a:off x="0" y="0"/>
          <a:ext cx="0" cy="0"/>
          <a:chOff x="0" y="0"/>
          <a:chExt cx="0" cy="0"/>
        </a:xfrm>
      </p:grpSpPr>
      <p:sp>
        <p:nvSpPr>
          <p:cNvPr id="28" name="Picture Placeholder 5"/>
          <p:cNvSpPr>
            <a:spLocks noGrp="1"/>
          </p:cNvSpPr>
          <p:nvPr>
            <p:ph type="pic" sz="quarter" idx="15" hasCustomPrompt="1"/>
          </p:nvPr>
        </p:nvSpPr>
        <p:spPr>
          <a:xfrm>
            <a:off x="0" y="0"/>
            <a:ext cx="12195175" cy="6859588"/>
          </a:xfrm>
          <a:noFill/>
        </p:spPr>
        <p:txBody>
          <a:bodyPr anchor="ctr" anchorCtr="0"/>
          <a:lstStyle>
            <a:lvl1pPr marL="0" indent="0" algn="ctr">
              <a:buNone/>
              <a:defRPr baseline="0">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endParaRPr lang="en-GB" dirty="0"/>
          </a:p>
        </p:txBody>
      </p:sp>
      <p:sp>
        <p:nvSpPr>
          <p:cNvPr id="2" name="Title 1"/>
          <p:cNvSpPr>
            <a:spLocks noGrp="1"/>
          </p:cNvSpPr>
          <p:nvPr>
            <p:ph type="ctrTitle"/>
          </p:nvPr>
        </p:nvSpPr>
        <p:spPr>
          <a:xfrm>
            <a:off x="648001" y="333450"/>
            <a:ext cx="7200000" cy="1009078"/>
          </a:xfrm>
        </p:spPr>
        <p:txBody>
          <a:bodyPr>
            <a:noAutofit/>
          </a:bodyPr>
          <a:lstStyle>
            <a:lvl1pPr>
              <a:defRPr sz="30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1510482"/>
            <a:ext cx="7200000" cy="685243"/>
          </a:xfrm>
        </p:spPr>
        <p:txBody>
          <a:bodyPr>
            <a:noAutofit/>
          </a:bodyPr>
          <a:lstStyle>
            <a:lvl1pPr marL="0" indent="0" algn="l">
              <a:buNone/>
              <a:defRPr b="1">
                <a:solidFill>
                  <a:schemeClr val="tx2"/>
                </a:solidFill>
              </a:defRPr>
            </a:lvl1pPr>
            <a:lvl2pPr marL="543652" indent="0" algn="ctr">
              <a:buNone/>
              <a:defRPr>
                <a:solidFill>
                  <a:schemeClr val="tx1">
                    <a:tint val="75000"/>
                  </a:schemeClr>
                </a:solidFill>
              </a:defRPr>
            </a:lvl2pPr>
            <a:lvl3pPr marL="1087304" indent="0" algn="ctr">
              <a:buNone/>
              <a:defRPr>
                <a:solidFill>
                  <a:schemeClr val="tx1">
                    <a:tint val="75000"/>
                  </a:schemeClr>
                </a:solidFill>
              </a:defRPr>
            </a:lvl3pPr>
            <a:lvl4pPr marL="1630954" indent="0" algn="ctr">
              <a:buNone/>
              <a:defRPr>
                <a:solidFill>
                  <a:schemeClr val="tx1">
                    <a:tint val="75000"/>
                  </a:schemeClr>
                </a:solidFill>
              </a:defRPr>
            </a:lvl4pPr>
            <a:lvl5pPr marL="2174608" indent="0" algn="ctr">
              <a:buNone/>
              <a:defRPr>
                <a:solidFill>
                  <a:schemeClr val="tx1">
                    <a:tint val="75000"/>
                  </a:schemeClr>
                </a:solidFill>
              </a:defRPr>
            </a:lvl5pPr>
            <a:lvl6pPr marL="2718257" indent="0" algn="ctr">
              <a:buNone/>
              <a:defRPr>
                <a:solidFill>
                  <a:schemeClr val="tx1">
                    <a:tint val="75000"/>
                  </a:schemeClr>
                </a:solidFill>
              </a:defRPr>
            </a:lvl6pPr>
            <a:lvl7pPr marL="3261910" indent="0" algn="ctr">
              <a:buNone/>
              <a:defRPr>
                <a:solidFill>
                  <a:schemeClr val="tx1">
                    <a:tint val="75000"/>
                  </a:schemeClr>
                </a:solidFill>
              </a:defRPr>
            </a:lvl7pPr>
            <a:lvl8pPr marL="3805561" indent="0" algn="ctr">
              <a:buNone/>
              <a:defRPr>
                <a:solidFill>
                  <a:schemeClr val="tx1">
                    <a:tint val="75000"/>
                  </a:schemeClr>
                </a:solidFill>
              </a:defRPr>
            </a:lvl8pPr>
            <a:lvl9pPr marL="4349210" indent="0" algn="ctr">
              <a:buNone/>
              <a:defRPr>
                <a:solidFill>
                  <a:schemeClr val="tx1">
                    <a:tint val="75000"/>
                  </a:schemeClr>
                </a:solidFill>
              </a:defRPr>
            </a:lvl9pPr>
          </a:lstStyle>
          <a:p>
            <a:r>
              <a:rPr lang="en-GB" dirty="0" smtClean="0"/>
              <a:t>Click to edit Master subtitle style</a:t>
            </a:r>
            <a:endParaRPr lang="en-GB" dirty="0"/>
          </a:p>
        </p:txBody>
      </p:sp>
      <p:sp>
        <p:nvSpPr>
          <p:cNvPr id="5" name="Platshållare för sidfot 4"/>
          <p:cNvSpPr>
            <a:spLocks noGrp="1"/>
          </p:cNvSpPr>
          <p:nvPr>
            <p:ph type="ftr" sz="quarter" idx="16"/>
          </p:nvPr>
        </p:nvSpPr>
        <p:spPr/>
        <p:txBody>
          <a:bodyPr/>
          <a:lstStyle>
            <a:lvl1pPr>
              <a:defRPr>
                <a:solidFill>
                  <a:srgbClr val="8B8A8D"/>
                </a:solidFill>
              </a:defRPr>
            </a:lvl1pPr>
          </a:lstStyle>
          <a:p>
            <a:endParaRPr lang="en-GB" dirty="0"/>
          </a:p>
        </p:txBody>
      </p:sp>
      <p:sp>
        <p:nvSpPr>
          <p:cNvPr id="6" name="Platshållare för bildnummer 5"/>
          <p:cNvSpPr>
            <a:spLocks noGrp="1"/>
          </p:cNvSpPr>
          <p:nvPr>
            <p:ph type="sldNum" sz="quarter" idx="17"/>
          </p:nvPr>
        </p:nvSpPr>
        <p:spPr/>
        <p:txBody>
          <a:bodyPr/>
          <a:lstStyle>
            <a:lvl1pPr>
              <a:defRPr>
                <a:solidFill>
                  <a:srgbClr val="8B8A8D"/>
                </a:solidFill>
              </a:defRPr>
            </a:lvl1pPr>
          </a:lstStyle>
          <a:p>
            <a:fld id="{D14BCCD3-0010-4FBA-B965-2126ADC31932}" type="slidenum">
              <a:rPr lang="en-GB" smtClean="0"/>
              <a:pPr/>
              <a:t>‹#›</a:t>
            </a:fld>
            <a:endParaRPr lang="en-GB" dirty="0"/>
          </a:p>
        </p:txBody>
      </p:sp>
      <p:cxnSp>
        <p:nvCxnSpPr>
          <p:cNvPr id="29" name="Line"/>
          <p:cNvCxnSpPr/>
          <p:nvPr userDrawn="1"/>
        </p:nvCxnSpPr>
        <p:spPr>
          <a:xfrm>
            <a:off x="648000" y="6318000"/>
            <a:ext cx="10893600" cy="0"/>
          </a:xfrm>
          <a:prstGeom prst="line">
            <a:avLst/>
          </a:prstGeom>
          <a:ln w="9525">
            <a:solidFill>
              <a:srgbClr val="8B8A8D"/>
            </a:solidFill>
          </a:ln>
        </p:spPr>
        <p:style>
          <a:lnRef idx="1">
            <a:schemeClr val="accent1"/>
          </a:lnRef>
          <a:fillRef idx="0">
            <a:schemeClr val="accent1"/>
          </a:fillRef>
          <a:effectRef idx="0">
            <a:schemeClr val="accent1"/>
          </a:effectRef>
          <a:fontRef idx="minor">
            <a:schemeClr val="tx1"/>
          </a:fontRef>
        </p:style>
      </p:cxnSp>
      <p:grpSp>
        <p:nvGrpSpPr>
          <p:cNvPr id="15" name="Logotype"/>
          <p:cNvGrpSpPr/>
          <p:nvPr userDrawn="1"/>
        </p:nvGrpSpPr>
        <p:grpSpPr>
          <a:xfrm>
            <a:off x="10689466" y="6389301"/>
            <a:ext cx="863688" cy="180102"/>
            <a:chOff x="9501453" y="6148765"/>
            <a:chExt cx="2047875" cy="427037"/>
          </a:xfrm>
        </p:grpSpPr>
        <p:sp>
          <p:nvSpPr>
            <p:cNvPr id="16"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55049"/>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1" y="1339208"/>
            <a:ext cx="7200000" cy="748800"/>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2133650"/>
            <a:ext cx="7200000" cy="360083"/>
          </a:xfrm>
        </p:spPr>
        <p:txBody>
          <a:bodyPr>
            <a:noAutofit/>
          </a:bodyPr>
          <a:lstStyle>
            <a:lvl1pPr marL="0" indent="0" algn="l">
              <a:buNone/>
              <a:defRPr b="1">
                <a:solidFill>
                  <a:schemeClr val="tx2"/>
                </a:solidFill>
              </a:defRPr>
            </a:lvl1pPr>
            <a:lvl2pPr marL="543652" indent="0" algn="ctr">
              <a:buNone/>
              <a:defRPr>
                <a:solidFill>
                  <a:schemeClr val="tx1">
                    <a:tint val="75000"/>
                  </a:schemeClr>
                </a:solidFill>
              </a:defRPr>
            </a:lvl2pPr>
            <a:lvl3pPr marL="1087304" indent="0" algn="ctr">
              <a:buNone/>
              <a:defRPr>
                <a:solidFill>
                  <a:schemeClr val="tx1">
                    <a:tint val="75000"/>
                  </a:schemeClr>
                </a:solidFill>
              </a:defRPr>
            </a:lvl3pPr>
            <a:lvl4pPr marL="1630954" indent="0" algn="ctr">
              <a:buNone/>
              <a:defRPr>
                <a:solidFill>
                  <a:schemeClr val="tx1">
                    <a:tint val="75000"/>
                  </a:schemeClr>
                </a:solidFill>
              </a:defRPr>
            </a:lvl4pPr>
            <a:lvl5pPr marL="2174608" indent="0" algn="ctr">
              <a:buNone/>
              <a:defRPr>
                <a:solidFill>
                  <a:schemeClr val="tx1">
                    <a:tint val="75000"/>
                  </a:schemeClr>
                </a:solidFill>
              </a:defRPr>
            </a:lvl5pPr>
            <a:lvl6pPr marL="2718257" indent="0" algn="ctr">
              <a:buNone/>
              <a:defRPr>
                <a:solidFill>
                  <a:schemeClr val="tx1">
                    <a:tint val="75000"/>
                  </a:schemeClr>
                </a:solidFill>
              </a:defRPr>
            </a:lvl6pPr>
            <a:lvl7pPr marL="3261910" indent="0" algn="ctr">
              <a:buNone/>
              <a:defRPr>
                <a:solidFill>
                  <a:schemeClr val="tx1">
                    <a:tint val="75000"/>
                  </a:schemeClr>
                </a:solidFill>
              </a:defRPr>
            </a:lvl7pPr>
            <a:lvl8pPr marL="3805561" indent="0" algn="ctr">
              <a:buNone/>
              <a:defRPr>
                <a:solidFill>
                  <a:schemeClr val="tx1">
                    <a:tint val="75000"/>
                  </a:schemeClr>
                </a:solidFill>
              </a:defRPr>
            </a:lvl8pPr>
            <a:lvl9pPr marL="4349210"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1" y="2592000"/>
            <a:ext cx="7200000" cy="216000"/>
          </a:xfrm>
        </p:spPr>
        <p:txBody>
          <a:bodyPr>
            <a:noAutofit/>
          </a:bodyPr>
          <a:lstStyle>
            <a:lvl1pPr marL="0" indent="0">
              <a:buNone/>
              <a:defRPr sz="1300">
                <a:solidFill>
                  <a:schemeClr val="tx2"/>
                </a:solidFill>
              </a:defRPr>
            </a:lvl1pPr>
            <a:lvl2pPr marL="256840" indent="0">
              <a:buNone/>
              <a:defRPr>
                <a:solidFill>
                  <a:schemeClr val="accent2"/>
                </a:solidFill>
              </a:defRPr>
            </a:lvl2pPr>
            <a:lvl3pPr marL="513687" indent="0">
              <a:buNone/>
              <a:defRPr>
                <a:solidFill>
                  <a:schemeClr val="accent2"/>
                </a:solidFill>
              </a:defRPr>
            </a:lvl3pPr>
            <a:lvl4pPr marL="770528" indent="0">
              <a:buNone/>
              <a:defRPr>
                <a:solidFill>
                  <a:schemeClr val="accent2"/>
                </a:solidFill>
              </a:defRPr>
            </a:lvl4pPr>
            <a:lvl5pPr marL="1027374"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1" y="2844000"/>
            <a:ext cx="7200000" cy="216000"/>
          </a:xfrm>
        </p:spPr>
        <p:txBody>
          <a:bodyPr>
            <a:noAutofit/>
          </a:bodyPr>
          <a:lstStyle>
            <a:lvl1pPr marL="0" indent="0">
              <a:buNone/>
              <a:defRPr sz="1300">
                <a:solidFill>
                  <a:schemeClr val="tx2"/>
                </a:solidFill>
              </a:defRPr>
            </a:lvl1pPr>
            <a:lvl2pPr marL="256840" indent="0">
              <a:buNone/>
              <a:defRPr>
                <a:solidFill>
                  <a:schemeClr val="accent2"/>
                </a:solidFill>
              </a:defRPr>
            </a:lvl2pPr>
            <a:lvl3pPr marL="513687" indent="0">
              <a:buNone/>
              <a:defRPr>
                <a:solidFill>
                  <a:schemeClr val="accent2"/>
                </a:solidFill>
              </a:defRPr>
            </a:lvl3pPr>
            <a:lvl4pPr marL="770528" indent="0">
              <a:buNone/>
              <a:defRPr>
                <a:solidFill>
                  <a:schemeClr val="accent2"/>
                </a:solidFill>
              </a:defRPr>
            </a:lvl4pPr>
            <a:lvl5pPr marL="1027374" indent="0">
              <a:buNone/>
              <a:defRPr>
                <a:solidFill>
                  <a:schemeClr val="accent2"/>
                </a:solidFill>
              </a:defRPr>
            </a:lvl5pPr>
          </a:lstStyle>
          <a:p>
            <a:pPr lvl="0"/>
            <a:r>
              <a:rPr lang="en-GB" dirty="0" smtClean="0"/>
              <a:t>Date</a:t>
            </a:r>
            <a:endParaRPr lang="en-GB" dirty="0"/>
          </a:p>
        </p:txBody>
      </p:sp>
      <p:grpSp>
        <p:nvGrpSpPr>
          <p:cNvPr id="10" name="Pulse"/>
          <p:cNvGrpSpPr/>
          <p:nvPr userDrawn="1"/>
        </p:nvGrpSpPr>
        <p:grpSpPr>
          <a:xfrm>
            <a:off x="8751889" y="3030546"/>
            <a:ext cx="3446463" cy="3490913"/>
            <a:chOff x="8751888" y="3030538"/>
            <a:chExt cx="3446462" cy="3490913"/>
          </a:xfrm>
          <a:solidFill>
            <a:schemeClr val="accent1"/>
          </a:solidFill>
        </p:grpSpPr>
        <p:sp>
          <p:nvSpPr>
            <p:cNvPr id="11"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9" name="Logotype"/>
          <p:cNvGrpSpPr/>
          <p:nvPr userDrawn="1"/>
        </p:nvGrpSpPr>
        <p:grpSpPr>
          <a:xfrm>
            <a:off x="641361" y="530898"/>
            <a:ext cx="1384039" cy="288609"/>
            <a:chOff x="9501453" y="6148765"/>
            <a:chExt cx="2047875" cy="427037"/>
          </a:xfrm>
          <a:solidFill>
            <a:schemeClr val="bg2"/>
          </a:solidFill>
        </p:grpSpPr>
        <p:sp>
          <p:nvSpPr>
            <p:cNvPr id="20"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21524048"/>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Slide Pulse Patter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1" y="1339208"/>
            <a:ext cx="7200000" cy="748800"/>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2133650"/>
            <a:ext cx="7200000" cy="360083"/>
          </a:xfrm>
        </p:spPr>
        <p:txBody>
          <a:bodyPr/>
          <a:lstStyle>
            <a:lvl1pPr marL="0" indent="0" algn="l">
              <a:buNone/>
              <a:defRPr b="1">
                <a:solidFill>
                  <a:srgbClr val="FFFFFF"/>
                </a:solidFill>
              </a:defRPr>
            </a:lvl1pPr>
            <a:lvl2pPr marL="543652" indent="0" algn="ctr">
              <a:buNone/>
              <a:defRPr>
                <a:solidFill>
                  <a:schemeClr val="tx1">
                    <a:tint val="75000"/>
                  </a:schemeClr>
                </a:solidFill>
              </a:defRPr>
            </a:lvl2pPr>
            <a:lvl3pPr marL="1087304" indent="0" algn="ctr">
              <a:buNone/>
              <a:defRPr>
                <a:solidFill>
                  <a:schemeClr val="tx1">
                    <a:tint val="75000"/>
                  </a:schemeClr>
                </a:solidFill>
              </a:defRPr>
            </a:lvl3pPr>
            <a:lvl4pPr marL="1630954" indent="0" algn="ctr">
              <a:buNone/>
              <a:defRPr>
                <a:solidFill>
                  <a:schemeClr val="tx1">
                    <a:tint val="75000"/>
                  </a:schemeClr>
                </a:solidFill>
              </a:defRPr>
            </a:lvl4pPr>
            <a:lvl5pPr marL="2174608" indent="0" algn="ctr">
              <a:buNone/>
              <a:defRPr>
                <a:solidFill>
                  <a:schemeClr val="tx1">
                    <a:tint val="75000"/>
                  </a:schemeClr>
                </a:solidFill>
              </a:defRPr>
            </a:lvl5pPr>
            <a:lvl6pPr marL="2718257" indent="0" algn="ctr">
              <a:buNone/>
              <a:defRPr>
                <a:solidFill>
                  <a:schemeClr val="tx1">
                    <a:tint val="75000"/>
                  </a:schemeClr>
                </a:solidFill>
              </a:defRPr>
            </a:lvl6pPr>
            <a:lvl7pPr marL="3261910" indent="0" algn="ctr">
              <a:buNone/>
              <a:defRPr>
                <a:solidFill>
                  <a:schemeClr val="tx1">
                    <a:tint val="75000"/>
                  </a:schemeClr>
                </a:solidFill>
              </a:defRPr>
            </a:lvl7pPr>
            <a:lvl8pPr marL="3805561" indent="0" algn="ctr">
              <a:buNone/>
              <a:defRPr>
                <a:solidFill>
                  <a:schemeClr val="tx1">
                    <a:tint val="75000"/>
                  </a:schemeClr>
                </a:solidFill>
              </a:defRPr>
            </a:lvl8pPr>
            <a:lvl9pPr marL="4349210"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1" y="2592000"/>
            <a:ext cx="7200000" cy="216000"/>
          </a:xfrm>
        </p:spPr>
        <p:txBody>
          <a:bodyPr>
            <a:noAutofit/>
          </a:bodyPr>
          <a:lstStyle>
            <a:lvl1pPr marL="0" indent="0">
              <a:buNone/>
              <a:defRPr sz="1300">
                <a:solidFill>
                  <a:srgbClr val="FFFFFF"/>
                </a:solidFill>
              </a:defRPr>
            </a:lvl1pPr>
            <a:lvl2pPr marL="256840" indent="0">
              <a:buNone/>
              <a:defRPr>
                <a:solidFill>
                  <a:schemeClr val="accent2"/>
                </a:solidFill>
              </a:defRPr>
            </a:lvl2pPr>
            <a:lvl3pPr marL="513687" indent="0">
              <a:buNone/>
              <a:defRPr>
                <a:solidFill>
                  <a:schemeClr val="accent2"/>
                </a:solidFill>
              </a:defRPr>
            </a:lvl3pPr>
            <a:lvl4pPr marL="770528" indent="0">
              <a:buNone/>
              <a:defRPr>
                <a:solidFill>
                  <a:schemeClr val="accent2"/>
                </a:solidFill>
              </a:defRPr>
            </a:lvl4pPr>
            <a:lvl5pPr marL="1027374"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1" y="2844000"/>
            <a:ext cx="7200000" cy="216000"/>
          </a:xfrm>
        </p:spPr>
        <p:txBody>
          <a:bodyPr>
            <a:noAutofit/>
          </a:bodyPr>
          <a:lstStyle>
            <a:lvl1pPr marL="0" indent="0">
              <a:buNone/>
              <a:defRPr sz="1300">
                <a:solidFill>
                  <a:srgbClr val="FFFFFF"/>
                </a:solidFill>
              </a:defRPr>
            </a:lvl1pPr>
            <a:lvl2pPr marL="256840" indent="0">
              <a:buNone/>
              <a:defRPr>
                <a:solidFill>
                  <a:schemeClr val="accent2"/>
                </a:solidFill>
              </a:defRPr>
            </a:lvl2pPr>
            <a:lvl3pPr marL="513687" indent="0">
              <a:buNone/>
              <a:defRPr>
                <a:solidFill>
                  <a:schemeClr val="accent2"/>
                </a:solidFill>
              </a:defRPr>
            </a:lvl3pPr>
            <a:lvl4pPr marL="770528" indent="0">
              <a:buNone/>
              <a:defRPr>
                <a:solidFill>
                  <a:schemeClr val="accent2"/>
                </a:solidFill>
              </a:defRPr>
            </a:lvl4pPr>
            <a:lvl5pPr marL="1027374" indent="0">
              <a:buNone/>
              <a:defRPr>
                <a:solidFill>
                  <a:schemeClr val="accent2"/>
                </a:solidFill>
              </a:defRPr>
            </a:lvl5pPr>
          </a:lstStyle>
          <a:p>
            <a:pPr lvl="0"/>
            <a:r>
              <a:rPr lang="en-GB" dirty="0" smtClean="0"/>
              <a:t>Date</a:t>
            </a:r>
            <a:endParaRPr lang="en-GB" dirty="0"/>
          </a:p>
        </p:txBody>
      </p:sp>
      <p:grpSp>
        <p:nvGrpSpPr>
          <p:cNvPr id="60" name="Pulse"/>
          <p:cNvGrpSpPr/>
          <p:nvPr userDrawn="1"/>
        </p:nvGrpSpPr>
        <p:grpSpPr>
          <a:xfrm>
            <a:off x="3" y="2990858"/>
            <a:ext cx="12204000" cy="3559175"/>
            <a:chOff x="0" y="2990850"/>
            <a:chExt cx="12204700" cy="3559175"/>
          </a:xfrm>
          <a:solidFill>
            <a:srgbClr val="0000FF"/>
          </a:solidFill>
        </p:grpSpPr>
        <p:sp>
          <p:nvSpPr>
            <p:cNvPr id="11" name="Freeform 5"/>
            <p:cNvSpPr>
              <a:spLocks/>
            </p:cNvSpPr>
            <p:nvPr userDrawn="1"/>
          </p:nvSpPr>
          <p:spPr bwMode="auto">
            <a:xfrm>
              <a:off x="182086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9" y="138"/>
                    <a:pt x="0" y="119"/>
                    <a:pt x="0" y="96"/>
                  </a:cubicBezTo>
                  <a:cubicBezTo>
                    <a:pt x="0" y="41"/>
                    <a:pt x="0" y="41"/>
                    <a:pt x="0" y="41"/>
                  </a:cubicBezTo>
                  <a:cubicBezTo>
                    <a:pt x="0" y="19"/>
                    <a:pt x="19" y="0"/>
                    <a:pt x="41" y="0"/>
                  </a:cubicBezTo>
                  <a:cubicBezTo>
                    <a:pt x="64" y="0"/>
                    <a:pt x="82" y="19"/>
                    <a:pt x="82" y="41"/>
                  </a:cubicBezTo>
                  <a:cubicBezTo>
                    <a:pt x="82" y="96"/>
                    <a:pt x="82" y="96"/>
                    <a:pt x="82" y="96"/>
                  </a:cubicBezTo>
                  <a:cubicBezTo>
                    <a:pt x="82" y="119"/>
                    <a:pt x="64"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211263" y="4605338"/>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6" y="0"/>
                    <a:pt x="137" y="31"/>
                    <a:pt x="137" y="69"/>
                  </a:cubicBezTo>
                  <a:cubicBezTo>
                    <a:pt x="137" y="275"/>
                    <a:pt x="137" y="275"/>
                    <a:pt x="137" y="275"/>
                  </a:cubicBezTo>
                  <a:cubicBezTo>
                    <a:pt x="137" y="313"/>
                    <a:pt x="106"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userDrawn="1"/>
          </p:nvSpPr>
          <p:spPr bwMode="auto">
            <a:xfrm>
              <a:off x="447675" y="4105275"/>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10529888" y="3994150"/>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7" y="31"/>
                    <a:pt x="137" y="69"/>
                  </a:cubicBezTo>
                  <a:cubicBezTo>
                    <a:pt x="137" y="275"/>
                    <a:pt x="137" y="275"/>
                    <a:pt x="137" y="275"/>
                  </a:cubicBezTo>
                  <a:cubicBezTo>
                    <a:pt x="137"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1009491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8" y="138"/>
                    <a:pt x="0" y="119"/>
                    <a:pt x="0" y="96"/>
                  </a:cubicBezTo>
                  <a:cubicBezTo>
                    <a:pt x="0" y="41"/>
                    <a:pt x="0" y="41"/>
                    <a:pt x="0" y="41"/>
                  </a:cubicBezTo>
                  <a:cubicBezTo>
                    <a:pt x="0" y="19"/>
                    <a:pt x="18" y="0"/>
                    <a:pt x="41" y="0"/>
                  </a:cubicBezTo>
                  <a:cubicBezTo>
                    <a:pt x="63" y="0"/>
                    <a:pt x="82" y="19"/>
                    <a:pt x="82" y="41"/>
                  </a:cubicBezTo>
                  <a:cubicBezTo>
                    <a:pt x="82" y="96"/>
                    <a:pt x="82" y="96"/>
                    <a:pt x="82" y="96"/>
                  </a:cubicBezTo>
                  <a:cubicBezTo>
                    <a:pt x="82" y="119"/>
                    <a:pt x="63"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userDrawn="1"/>
          </p:nvSpPr>
          <p:spPr bwMode="auto">
            <a:xfrm>
              <a:off x="11183938" y="3144838"/>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noEditPoints="1"/>
            </p:cNvSpPr>
            <p:nvPr userDrawn="1"/>
          </p:nvSpPr>
          <p:spPr bwMode="auto">
            <a:xfrm>
              <a:off x="7742238" y="4083050"/>
              <a:ext cx="434975" cy="1092200"/>
            </a:xfrm>
            <a:custGeom>
              <a:avLst/>
              <a:gdLst>
                <a:gd name="T0" fmla="*/ 69 w 137"/>
                <a:gd name="T1" fmla="*/ 13 h 343"/>
                <a:gd name="T2" fmla="*/ 124 w 137"/>
                <a:gd name="T3" fmla="*/ 68 h 343"/>
                <a:gd name="T4" fmla="*/ 124 w 137"/>
                <a:gd name="T5" fmla="*/ 274 h 343"/>
                <a:gd name="T6" fmla="*/ 69 w 137"/>
                <a:gd name="T7" fmla="*/ 329 h 343"/>
                <a:gd name="T8" fmla="*/ 14 w 137"/>
                <a:gd name="T9" fmla="*/ 274 h 343"/>
                <a:gd name="T10" fmla="*/ 14 w 137"/>
                <a:gd name="T11" fmla="*/ 68 h 343"/>
                <a:gd name="T12" fmla="*/ 69 w 137"/>
                <a:gd name="T13" fmla="*/ 13 h 343"/>
                <a:gd name="T14" fmla="*/ 69 w 137"/>
                <a:gd name="T15" fmla="*/ 0 h 343"/>
                <a:gd name="T16" fmla="*/ 69 w 137"/>
                <a:gd name="T17" fmla="*/ 0 h 343"/>
                <a:gd name="T18" fmla="*/ 0 w 137"/>
                <a:gd name="T19" fmla="*/ 68 h 343"/>
                <a:gd name="T20" fmla="*/ 0 w 137"/>
                <a:gd name="T21" fmla="*/ 274 h 343"/>
                <a:gd name="T22" fmla="*/ 69 w 137"/>
                <a:gd name="T23" fmla="*/ 343 h 343"/>
                <a:gd name="T24" fmla="*/ 137 w 137"/>
                <a:gd name="T25" fmla="*/ 274 h 343"/>
                <a:gd name="T26" fmla="*/ 137 w 137"/>
                <a:gd name="T27" fmla="*/ 68 h 343"/>
                <a:gd name="T28" fmla="*/ 69 w 137"/>
                <a:gd name="T2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69" y="0"/>
                    <a:pt x="69" y="0"/>
                    <a:pt x="69" y="0"/>
                  </a:cubicBezTo>
                  <a:cubicBezTo>
                    <a:pt x="31" y="0"/>
                    <a:pt x="0" y="30"/>
                    <a:pt x="0" y="68"/>
                  </a:cubicBezTo>
                  <a:cubicBezTo>
                    <a:pt x="0" y="274"/>
                    <a:pt x="0" y="274"/>
                    <a:pt x="0" y="274"/>
                  </a:cubicBezTo>
                  <a:cubicBezTo>
                    <a:pt x="0" y="312"/>
                    <a:pt x="31" y="343"/>
                    <a:pt x="69" y="343"/>
                  </a:cubicBezTo>
                  <a:cubicBezTo>
                    <a:pt x="107" y="343"/>
                    <a:pt x="137" y="312"/>
                    <a:pt x="137" y="274"/>
                  </a:cubicBezTo>
                  <a:cubicBezTo>
                    <a:pt x="137" y="68"/>
                    <a:pt x="137" y="68"/>
                    <a:pt x="137" y="68"/>
                  </a:cubicBezTo>
                  <a:cubicBezTo>
                    <a:pt x="137"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p:cNvSpPr>
            <p:nvPr userDrawn="1"/>
          </p:nvSpPr>
          <p:spPr bwMode="auto">
            <a:xfrm>
              <a:off x="9480550" y="4605338"/>
              <a:ext cx="439738" cy="1092200"/>
            </a:xfrm>
            <a:custGeom>
              <a:avLst/>
              <a:gdLst>
                <a:gd name="T0" fmla="*/ 69 w 138"/>
                <a:gd name="T1" fmla="*/ 343 h 343"/>
                <a:gd name="T2" fmla="*/ 69 w 138"/>
                <a:gd name="T3" fmla="*/ 343 h 343"/>
                <a:gd name="T4" fmla="*/ 0 w 138"/>
                <a:gd name="T5" fmla="*/ 275 h 343"/>
                <a:gd name="T6" fmla="*/ 0 w 138"/>
                <a:gd name="T7" fmla="*/ 69 h 343"/>
                <a:gd name="T8" fmla="*/ 69 w 138"/>
                <a:gd name="T9" fmla="*/ 0 h 343"/>
                <a:gd name="T10" fmla="*/ 138 w 138"/>
                <a:gd name="T11" fmla="*/ 69 h 343"/>
                <a:gd name="T12" fmla="*/ 138 w 138"/>
                <a:gd name="T13" fmla="*/ 275 h 343"/>
                <a:gd name="T14" fmla="*/ 69 w 138"/>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8" y="31"/>
                    <a:pt x="138" y="69"/>
                  </a:cubicBezTo>
                  <a:cubicBezTo>
                    <a:pt x="138" y="275"/>
                    <a:pt x="138" y="275"/>
                    <a:pt x="138" y="275"/>
                  </a:cubicBezTo>
                  <a:cubicBezTo>
                    <a:pt x="138"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3"/>
            <p:cNvSpPr>
              <a:spLocks noEditPoints="1"/>
            </p:cNvSpPr>
            <p:nvPr userDrawn="1"/>
          </p:nvSpPr>
          <p:spPr bwMode="auto">
            <a:xfrm>
              <a:off x="83978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8" y="0"/>
                    <a:pt x="0" y="39"/>
                    <a:pt x="0" y="86"/>
                  </a:cubicBezTo>
                  <a:cubicBezTo>
                    <a:pt x="0" y="683"/>
                    <a:pt x="0" y="683"/>
                    <a:pt x="0" y="683"/>
                  </a:cubicBezTo>
                  <a:cubicBezTo>
                    <a:pt x="0" y="730"/>
                    <a:pt x="38"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4"/>
            <p:cNvSpPr>
              <a:spLocks noEditPoints="1"/>
            </p:cNvSpPr>
            <p:nvPr userDrawn="1"/>
          </p:nvSpPr>
          <p:spPr bwMode="auto">
            <a:xfrm>
              <a:off x="1951038" y="4083050"/>
              <a:ext cx="439738" cy="1092200"/>
            </a:xfrm>
            <a:custGeom>
              <a:avLst/>
              <a:gdLst>
                <a:gd name="T0" fmla="*/ 69 w 138"/>
                <a:gd name="T1" fmla="*/ 13 h 343"/>
                <a:gd name="T2" fmla="*/ 124 w 138"/>
                <a:gd name="T3" fmla="*/ 68 h 343"/>
                <a:gd name="T4" fmla="*/ 124 w 138"/>
                <a:gd name="T5" fmla="*/ 274 h 343"/>
                <a:gd name="T6" fmla="*/ 69 w 138"/>
                <a:gd name="T7" fmla="*/ 329 h 343"/>
                <a:gd name="T8" fmla="*/ 14 w 138"/>
                <a:gd name="T9" fmla="*/ 274 h 343"/>
                <a:gd name="T10" fmla="*/ 14 w 138"/>
                <a:gd name="T11" fmla="*/ 68 h 343"/>
                <a:gd name="T12" fmla="*/ 69 w 138"/>
                <a:gd name="T13" fmla="*/ 13 h 343"/>
                <a:gd name="T14" fmla="*/ 69 w 138"/>
                <a:gd name="T15" fmla="*/ 0 h 343"/>
                <a:gd name="T16" fmla="*/ 0 w 138"/>
                <a:gd name="T17" fmla="*/ 68 h 343"/>
                <a:gd name="T18" fmla="*/ 0 w 138"/>
                <a:gd name="T19" fmla="*/ 274 h 343"/>
                <a:gd name="T20" fmla="*/ 69 w 138"/>
                <a:gd name="T21" fmla="*/ 343 h 343"/>
                <a:gd name="T22" fmla="*/ 138 w 138"/>
                <a:gd name="T23" fmla="*/ 274 h 343"/>
                <a:gd name="T24" fmla="*/ 138 w 138"/>
                <a:gd name="T25" fmla="*/ 68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31" y="0"/>
                    <a:pt x="0" y="30"/>
                    <a:pt x="0" y="68"/>
                  </a:cubicBezTo>
                  <a:cubicBezTo>
                    <a:pt x="0" y="274"/>
                    <a:pt x="0" y="274"/>
                    <a:pt x="0" y="274"/>
                  </a:cubicBezTo>
                  <a:cubicBezTo>
                    <a:pt x="0" y="312"/>
                    <a:pt x="31" y="343"/>
                    <a:pt x="69" y="343"/>
                  </a:cubicBezTo>
                  <a:cubicBezTo>
                    <a:pt x="107" y="343"/>
                    <a:pt x="138" y="312"/>
                    <a:pt x="138" y="274"/>
                  </a:cubicBezTo>
                  <a:cubicBezTo>
                    <a:pt x="138" y="68"/>
                    <a:pt x="138" y="68"/>
                    <a:pt x="138" y="68"/>
                  </a:cubicBezTo>
                  <a:cubicBezTo>
                    <a:pt x="138"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5"/>
            <p:cNvSpPr>
              <a:spLocks noEditPoints="1"/>
            </p:cNvSpPr>
            <p:nvPr userDrawn="1"/>
          </p:nvSpPr>
          <p:spPr bwMode="auto">
            <a:xfrm>
              <a:off x="26066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9" y="0"/>
                    <a:pt x="0" y="39"/>
                    <a:pt x="0" y="86"/>
                  </a:cubicBezTo>
                  <a:cubicBezTo>
                    <a:pt x="0" y="683"/>
                    <a:pt x="0" y="683"/>
                    <a:pt x="0" y="683"/>
                  </a:cubicBezTo>
                  <a:cubicBezTo>
                    <a:pt x="0" y="730"/>
                    <a:pt x="39"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6"/>
            <p:cNvSpPr>
              <a:spLocks/>
            </p:cNvSpPr>
            <p:nvPr userDrawn="1"/>
          </p:nvSpPr>
          <p:spPr bwMode="auto">
            <a:xfrm>
              <a:off x="8718550" y="4105275"/>
              <a:ext cx="546100"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noEditPoints="1"/>
            </p:cNvSpPr>
            <p:nvPr userDrawn="1"/>
          </p:nvSpPr>
          <p:spPr bwMode="auto">
            <a:xfrm>
              <a:off x="4465638" y="3841750"/>
              <a:ext cx="438150" cy="1092200"/>
            </a:xfrm>
            <a:custGeom>
              <a:avLst/>
              <a:gdLst>
                <a:gd name="T0" fmla="*/ 69 w 138"/>
                <a:gd name="T1" fmla="*/ 14 h 343"/>
                <a:gd name="T2" fmla="*/ 124 w 138"/>
                <a:gd name="T3" fmla="*/ 69 h 343"/>
                <a:gd name="T4" fmla="*/ 124 w 138"/>
                <a:gd name="T5" fmla="*/ 275 h 343"/>
                <a:gd name="T6" fmla="*/ 69 w 138"/>
                <a:gd name="T7" fmla="*/ 330 h 343"/>
                <a:gd name="T8" fmla="*/ 14 w 138"/>
                <a:gd name="T9" fmla="*/ 275 h 343"/>
                <a:gd name="T10" fmla="*/ 14 w 138"/>
                <a:gd name="T11" fmla="*/ 69 h 343"/>
                <a:gd name="T12" fmla="*/ 69 w 138"/>
                <a:gd name="T13" fmla="*/ 14 h 343"/>
                <a:gd name="T14" fmla="*/ 69 w 138"/>
                <a:gd name="T15" fmla="*/ 0 h 343"/>
                <a:gd name="T16" fmla="*/ 0 w 138"/>
                <a:gd name="T17" fmla="*/ 69 h 343"/>
                <a:gd name="T18" fmla="*/ 0 w 138"/>
                <a:gd name="T19" fmla="*/ 275 h 343"/>
                <a:gd name="T20" fmla="*/ 69 w 138"/>
                <a:gd name="T21" fmla="*/ 343 h 343"/>
                <a:gd name="T22" fmla="*/ 138 w 138"/>
                <a:gd name="T23" fmla="*/ 275 h 343"/>
                <a:gd name="T24" fmla="*/ 138 w 138"/>
                <a:gd name="T25" fmla="*/ 69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4"/>
                  </a:moveTo>
                  <a:cubicBezTo>
                    <a:pt x="99" y="14"/>
                    <a:pt x="124" y="39"/>
                    <a:pt x="124" y="69"/>
                  </a:cubicBezTo>
                  <a:cubicBezTo>
                    <a:pt x="124" y="275"/>
                    <a:pt x="124" y="275"/>
                    <a:pt x="124" y="275"/>
                  </a:cubicBezTo>
                  <a:cubicBezTo>
                    <a:pt x="124" y="305"/>
                    <a:pt x="99" y="330"/>
                    <a:pt x="69" y="330"/>
                  </a:cubicBezTo>
                  <a:cubicBezTo>
                    <a:pt x="39" y="330"/>
                    <a:pt x="14" y="305"/>
                    <a:pt x="14" y="275"/>
                  </a:cubicBezTo>
                  <a:cubicBezTo>
                    <a:pt x="14" y="69"/>
                    <a:pt x="14" y="69"/>
                    <a:pt x="14" y="69"/>
                  </a:cubicBezTo>
                  <a:cubicBezTo>
                    <a:pt x="14" y="39"/>
                    <a:pt x="39" y="14"/>
                    <a:pt x="69" y="14"/>
                  </a:cubicBezTo>
                  <a:moveTo>
                    <a:pt x="69" y="0"/>
                  </a:moveTo>
                  <a:cubicBezTo>
                    <a:pt x="31" y="0"/>
                    <a:pt x="0" y="31"/>
                    <a:pt x="0" y="69"/>
                  </a:cubicBezTo>
                  <a:cubicBezTo>
                    <a:pt x="0" y="275"/>
                    <a:pt x="0" y="275"/>
                    <a:pt x="0" y="275"/>
                  </a:cubicBezTo>
                  <a:cubicBezTo>
                    <a:pt x="0" y="313"/>
                    <a:pt x="31" y="343"/>
                    <a:pt x="69" y="343"/>
                  </a:cubicBezTo>
                  <a:cubicBezTo>
                    <a:pt x="107" y="343"/>
                    <a:pt x="138" y="313"/>
                    <a:pt x="138" y="275"/>
                  </a:cubicBezTo>
                  <a:cubicBezTo>
                    <a:pt x="138" y="69"/>
                    <a:pt x="138" y="69"/>
                    <a:pt x="138" y="69"/>
                  </a:cubicBezTo>
                  <a:cubicBezTo>
                    <a:pt x="138" y="31"/>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userDrawn="1"/>
          </p:nvSpPr>
          <p:spPr bwMode="auto">
            <a:xfrm>
              <a:off x="7259638" y="4475163"/>
              <a:ext cx="260350" cy="436563"/>
            </a:xfrm>
            <a:custGeom>
              <a:avLst/>
              <a:gdLst>
                <a:gd name="T0" fmla="*/ 41 w 82"/>
                <a:gd name="T1" fmla="*/ 137 h 137"/>
                <a:gd name="T2" fmla="*/ 41 w 82"/>
                <a:gd name="T3" fmla="*/ 137 h 137"/>
                <a:gd name="T4" fmla="*/ 0 w 82"/>
                <a:gd name="T5" fmla="*/ 96 h 137"/>
                <a:gd name="T6" fmla="*/ 0 w 82"/>
                <a:gd name="T7" fmla="*/ 41 h 137"/>
                <a:gd name="T8" fmla="*/ 41 w 82"/>
                <a:gd name="T9" fmla="*/ 0 h 137"/>
                <a:gd name="T10" fmla="*/ 82 w 82"/>
                <a:gd name="T11" fmla="*/ 41 h 137"/>
                <a:gd name="T12" fmla="*/ 82 w 82"/>
                <a:gd name="T13" fmla="*/ 96 h 137"/>
                <a:gd name="T14" fmla="*/ 41 w 82"/>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7">
                  <a:moveTo>
                    <a:pt x="41" y="137"/>
                  </a:moveTo>
                  <a:cubicBezTo>
                    <a:pt x="41" y="137"/>
                    <a:pt x="41" y="137"/>
                    <a:pt x="41" y="137"/>
                  </a:cubicBezTo>
                  <a:cubicBezTo>
                    <a:pt x="18" y="137"/>
                    <a:pt x="0" y="119"/>
                    <a:pt x="0" y="96"/>
                  </a:cubicBezTo>
                  <a:cubicBezTo>
                    <a:pt x="0" y="41"/>
                    <a:pt x="0" y="41"/>
                    <a:pt x="0" y="41"/>
                  </a:cubicBezTo>
                  <a:cubicBezTo>
                    <a:pt x="0" y="19"/>
                    <a:pt x="18" y="0"/>
                    <a:pt x="41" y="0"/>
                  </a:cubicBezTo>
                  <a:cubicBezTo>
                    <a:pt x="64" y="0"/>
                    <a:pt x="82" y="19"/>
                    <a:pt x="82" y="41"/>
                  </a:cubicBezTo>
                  <a:cubicBezTo>
                    <a:pt x="82" y="96"/>
                    <a:pt x="82" y="96"/>
                    <a:pt x="82" y="96"/>
                  </a:cubicBezTo>
                  <a:cubicBezTo>
                    <a:pt x="82" y="119"/>
                    <a:pt x="64" y="137"/>
                    <a:pt x="41"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9"/>
            <p:cNvSpPr>
              <a:spLocks noEditPoints="1"/>
            </p:cNvSpPr>
            <p:nvPr userDrawn="1"/>
          </p:nvSpPr>
          <p:spPr bwMode="auto">
            <a:xfrm>
              <a:off x="4030663" y="4475163"/>
              <a:ext cx="260350" cy="436563"/>
            </a:xfrm>
            <a:custGeom>
              <a:avLst/>
              <a:gdLst>
                <a:gd name="T0" fmla="*/ 41 w 82"/>
                <a:gd name="T1" fmla="*/ 14 h 137"/>
                <a:gd name="T2" fmla="*/ 69 w 82"/>
                <a:gd name="T3" fmla="*/ 41 h 137"/>
                <a:gd name="T4" fmla="*/ 69 w 82"/>
                <a:gd name="T5" fmla="*/ 96 h 137"/>
                <a:gd name="T6" fmla="*/ 41 w 82"/>
                <a:gd name="T7" fmla="*/ 124 h 137"/>
                <a:gd name="T8" fmla="*/ 14 w 82"/>
                <a:gd name="T9" fmla="*/ 96 h 137"/>
                <a:gd name="T10" fmla="*/ 14 w 82"/>
                <a:gd name="T11" fmla="*/ 41 h 137"/>
                <a:gd name="T12" fmla="*/ 41 w 82"/>
                <a:gd name="T13" fmla="*/ 14 h 137"/>
                <a:gd name="T14" fmla="*/ 41 w 82"/>
                <a:gd name="T15" fmla="*/ 0 h 137"/>
                <a:gd name="T16" fmla="*/ 0 w 82"/>
                <a:gd name="T17" fmla="*/ 41 h 137"/>
                <a:gd name="T18" fmla="*/ 0 w 82"/>
                <a:gd name="T19" fmla="*/ 96 h 137"/>
                <a:gd name="T20" fmla="*/ 41 w 82"/>
                <a:gd name="T21" fmla="*/ 137 h 137"/>
                <a:gd name="T22" fmla="*/ 82 w 82"/>
                <a:gd name="T23" fmla="*/ 96 h 137"/>
                <a:gd name="T24" fmla="*/ 82 w 82"/>
                <a:gd name="T25" fmla="*/ 41 h 137"/>
                <a:gd name="T26" fmla="*/ 41 w 82"/>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7">
                  <a:moveTo>
                    <a:pt x="41" y="14"/>
                  </a:moveTo>
                  <a:cubicBezTo>
                    <a:pt x="56" y="14"/>
                    <a:pt x="69" y="26"/>
                    <a:pt x="69" y="41"/>
                  </a:cubicBezTo>
                  <a:cubicBezTo>
                    <a:pt x="69" y="96"/>
                    <a:pt x="69" y="96"/>
                    <a:pt x="69" y="96"/>
                  </a:cubicBezTo>
                  <a:cubicBezTo>
                    <a:pt x="69" y="112"/>
                    <a:pt x="56" y="124"/>
                    <a:pt x="41" y="124"/>
                  </a:cubicBezTo>
                  <a:cubicBezTo>
                    <a:pt x="26" y="124"/>
                    <a:pt x="14" y="112"/>
                    <a:pt x="14" y="96"/>
                  </a:cubicBezTo>
                  <a:cubicBezTo>
                    <a:pt x="14" y="41"/>
                    <a:pt x="14" y="41"/>
                    <a:pt x="14" y="41"/>
                  </a:cubicBezTo>
                  <a:cubicBezTo>
                    <a:pt x="14" y="26"/>
                    <a:pt x="26" y="14"/>
                    <a:pt x="41" y="14"/>
                  </a:cubicBezTo>
                  <a:moveTo>
                    <a:pt x="41" y="0"/>
                  </a:moveTo>
                  <a:cubicBezTo>
                    <a:pt x="19" y="0"/>
                    <a:pt x="0" y="19"/>
                    <a:pt x="0" y="41"/>
                  </a:cubicBezTo>
                  <a:cubicBezTo>
                    <a:pt x="0" y="96"/>
                    <a:pt x="0" y="96"/>
                    <a:pt x="0" y="96"/>
                  </a:cubicBezTo>
                  <a:cubicBezTo>
                    <a:pt x="0" y="119"/>
                    <a:pt x="19" y="137"/>
                    <a:pt x="41" y="137"/>
                  </a:cubicBezTo>
                  <a:cubicBezTo>
                    <a:pt x="64" y="137"/>
                    <a:pt x="82" y="119"/>
                    <a:pt x="82" y="96"/>
                  </a:cubicBezTo>
                  <a:cubicBezTo>
                    <a:pt x="82" y="41"/>
                    <a:pt x="82" y="41"/>
                    <a:pt x="82" y="41"/>
                  </a:cubicBezTo>
                  <a:cubicBezTo>
                    <a:pt x="82" y="19"/>
                    <a:pt x="64"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0"/>
            <p:cNvSpPr>
              <a:spLocks/>
            </p:cNvSpPr>
            <p:nvPr userDrawn="1"/>
          </p:nvSpPr>
          <p:spPr bwMode="auto">
            <a:xfrm>
              <a:off x="6648450" y="4452938"/>
              <a:ext cx="436563" cy="1092200"/>
            </a:xfrm>
            <a:custGeom>
              <a:avLst/>
              <a:gdLst>
                <a:gd name="T0" fmla="*/ 68 w 137"/>
                <a:gd name="T1" fmla="*/ 343 h 343"/>
                <a:gd name="T2" fmla="*/ 68 w 137"/>
                <a:gd name="T3" fmla="*/ 343 h 343"/>
                <a:gd name="T4" fmla="*/ 0 w 137"/>
                <a:gd name="T5" fmla="*/ 275 h 343"/>
                <a:gd name="T6" fmla="*/ 0 w 137"/>
                <a:gd name="T7" fmla="*/ 69 h 343"/>
                <a:gd name="T8" fmla="*/ 68 w 137"/>
                <a:gd name="T9" fmla="*/ 0 h 343"/>
                <a:gd name="T10" fmla="*/ 137 w 137"/>
                <a:gd name="T11" fmla="*/ 69 h 343"/>
                <a:gd name="T12" fmla="*/ 137 w 137"/>
                <a:gd name="T13" fmla="*/ 275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3"/>
                    <a:pt x="0" y="275"/>
                  </a:cubicBezTo>
                  <a:cubicBezTo>
                    <a:pt x="0" y="69"/>
                    <a:pt x="0" y="69"/>
                    <a:pt x="0" y="69"/>
                  </a:cubicBezTo>
                  <a:cubicBezTo>
                    <a:pt x="0" y="31"/>
                    <a:pt x="30" y="0"/>
                    <a:pt x="68" y="0"/>
                  </a:cubicBezTo>
                  <a:cubicBezTo>
                    <a:pt x="106" y="0"/>
                    <a:pt x="137" y="31"/>
                    <a:pt x="137" y="69"/>
                  </a:cubicBezTo>
                  <a:cubicBezTo>
                    <a:pt x="137" y="275"/>
                    <a:pt x="137" y="275"/>
                    <a:pt x="137" y="275"/>
                  </a:cubicBezTo>
                  <a:cubicBezTo>
                    <a:pt x="137" y="313"/>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1"/>
            <p:cNvSpPr>
              <a:spLocks/>
            </p:cNvSpPr>
            <p:nvPr userDrawn="1"/>
          </p:nvSpPr>
          <p:spPr bwMode="auto">
            <a:xfrm>
              <a:off x="5119688" y="2990850"/>
              <a:ext cx="547688"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2"/>
            <p:cNvSpPr>
              <a:spLocks/>
            </p:cNvSpPr>
            <p:nvPr userDrawn="1"/>
          </p:nvSpPr>
          <p:spPr bwMode="auto">
            <a:xfrm>
              <a:off x="5886450" y="3952875"/>
              <a:ext cx="542925" cy="2444750"/>
            </a:xfrm>
            <a:custGeom>
              <a:avLst/>
              <a:gdLst>
                <a:gd name="T0" fmla="*/ 85 w 171"/>
                <a:gd name="T1" fmla="*/ 768 h 768"/>
                <a:gd name="T2" fmla="*/ 85 w 171"/>
                <a:gd name="T3" fmla="*/ 768 h 768"/>
                <a:gd name="T4" fmla="*/ 0 w 171"/>
                <a:gd name="T5" fmla="*/ 682 h 768"/>
                <a:gd name="T6" fmla="*/ 0 w 171"/>
                <a:gd name="T7" fmla="*/ 85 h 768"/>
                <a:gd name="T8" fmla="*/ 85 w 171"/>
                <a:gd name="T9" fmla="*/ 0 h 768"/>
                <a:gd name="T10" fmla="*/ 171 w 171"/>
                <a:gd name="T11" fmla="*/ 85 h 768"/>
                <a:gd name="T12" fmla="*/ 171 w 171"/>
                <a:gd name="T13" fmla="*/ 682 h 768"/>
                <a:gd name="T14" fmla="*/ 85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5" y="768"/>
                  </a:moveTo>
                  <a:cubicBezTo>
                    <a:pt x="85" y="768"/>
                    <a:pt x="85" y="768"/>
                    <a:pt x="85" y="768"/>
                  </a:cubicBezTo>
                  <a:cubicBezTo>
                    <a:pt x="38" y="768"/>
                    <a:pt x="0" y="730"/>
                    <a:pt x="0" y="682"/>
                  </a:cubicBezTo>
                  <a:cubicBezTo>
                    <a:pt x="0" y="85"/>
                    <a:pt x="0" y="85"/>
                    <a:pt x="0" y="85"/>
                  </a:cubicBezTo>
                  <a:cubicBezTo>
                    <a:pt x="0" y="38"/>
                    <a:pt x="38" y="0"/>
                    <a:pt x="85" y="0"/>
                  </a:cubicBezTo>
                  <a:cubicBezTo>
                    <a:pt x="133" y="0"/>
                    <a:pt x="171" y="38"/>
                    <a:pt x="171" y="85"/>
                  </a:cubicBezTo>
                  <a:cubicBezTo>
                    <a:pt x="171" y="682"/>
                    <a:pt x="171" y="682"/>
                    <a:pt x="171" y="682"/>
                  </a:cubicBezTo>
                  <a:cubicBezTo>
                    <a:pt x="171" y="730"/>
                    <a:pt x="133" y="768"/>
                    <a:pt x="85"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3"/>
            <p:cNvSpPr>
              <a:spLocks/>
            </p:cNvSpPr>
            <p:nvPr userDrawn="1"/>
          </p:nvSpPr>
          <p:spPr bwMode="auto">
            <a:xfrm>
              <a:off x="3790950" y="4716463"/>
              <a:ext cx="436563" cy="1092200"/>
            </a:xfrm>
            <a:custGeom>
              <a:avLst/>
              <a:gdLst>
                <a:gd name="T0" fmla="*/ 68 w 137"/>
                <a:gd name="T1" fmla="*/ 343 h 343"/>
                <a:gd name="T2" fmla="*/ 68 w 137"/>
                <a:gd name="T3" fmla="*/ 343 h 343"/>
                <a:gd name="T4" fmla="*/ 0 w 137"/>
                <a:gd name="T5" fmla="*/ 274 h 343"/>
                <a:gd name="T6" fmla="*/ 0 w 137"/>
                <a:gd name="T7" fmla="*/ 68 h 343"/>
                <a:gd name="T8" fmla="*/ 68 w 137"/>
                <a:gd name="T9" fmla="*/ 0 h 343"/>
                <a:gd name="T10" fmla="*/ 137 w 137"/>
                <a:gd name="T11" fmla="*/ 68 h 343"/>
                <a:gd name="T12" fmla="*/ 137 w 137"/>
                <a:gd name="T13" fmla="*/ 274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2"/>
                    <a:pt x="0" y="274"/>
                  </a:cubicBezTo>
                  <a:cubicBezTo>
                    <a:pt x="0" y="68"/>
                    <a:pt x="0" y="68"/>
                    <a:pt x="0" y="68"/>
                  </a:cubicBezTo>
                  <a:cubicBezTo>
                    <a:pt x="0" y="30"/>
                    <a:pt x="30" y="0"/>
                    <a:pt x="68" y="0"/>
                  </a:cubicBezTo>
                  <a:cubicBezTo>
                    <a:pt x="106" y="0"/>
                    <a:pt x="137" y="30"/>
                    <a:pt x="137" y="68"/>
                  </a:cubicBezTo>
                  <a:cubicBezTo>
                    <a:pt x="137" y="274"/>
                    <a:pt x="137" y="274"/>
                    <a:pt x="137" y="274"/>
                  </a:cubicBezTo>
                  <a:cubicBezTo>
                    <a:pt x="137" y="312"/>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p:cNvSpPr>
              <a:spLocks/>
            </p:cNvSpPr>
            <p:nvPr userDrawn="1"/>
          </p:nvSpPr>
          <p:spPr bwMode="auto">
            <a:xfrm>
              <a:off x="3028950" y="3841750"/>
              <a:ext cx="542925" cy="2447925"/>
            </a:xfrm>
            <a:custGeom>
              <a:avLst/>
              <a:gdLst>
                <a:gd name="T0" fmla="*/ 85 w 171"/>
                <a:gd name="T1" fmla="*/ 769 h 769"/>
                <a:gd name="T2" fmla="*/ 85 w 171"/>
                <a:gd name="T3" fmla="*/ 769 h 769"/>
                <a:gd name="T4" fmla="*/ 0 w 171"/>
                <a:gd name="T5" fmla="*/ 683 h 769"/>
                <a:gd name="T6" fmla="*/ 0 w 171"/>
                <a:gd name="T7" fmla="*/ 86 h 769"/>
                <a:gd name="T8" fmla="*/ 85 w 171"/>
                <a:gd name="T9" fmla="*/ 0 h 769"/>
                <a:gd name="T10" fmla="*/ 171 w 171"/>
                <a:gd name="T11" fmla="*/ 86 h 769"/>
                <a:gd name="T12" fmla="*/ 171 w 171"/>
                <a:gd name="T13" fmla="*/ 683 h 769"/>
                <a:gd name="T14" fmla="*/ 85 w 171"/>
                <a:gd name="T15" fmla="*/ 769 h 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9">
                  <a:moveTo>
                    <a:pt x="85" y="769"/>
                  </a:moveTo>
                  <a:cubicBezTo>
                    <a:pt x="85" y="769"/>
                    <a:pt x="85" y="769"/>
                    <a:pt x="85" y="769"/>
                  </a:cubicBezTo>
                  <a:cubicBezTo>
                    <a:pt x="38" y="769"/>
                    <a:pt x="0" y="730"/>
                    <a:pt x="0" y="683"/>
                  </a:cubicBezTo>
                  <a:cubicBezTo>
                    <a:pt x="0" y="86"/>
                    <a:pt x="0" y="86"/>
                    <a:pt x="0" y="86"/>
                  </a:cubicBezTo>
                  <a:cubicBezTo>
                    <a:pt x="0" y="39"/>
                    <a:pt x="38" y="0"/>
                    <a:pt x="85" y="0"/>
                  </a:cubicBezTo>
                  <a:cubicBezTo>
                    <a:pt x="133" y="0"/>
                    <a:pt x="171" y="39"/>
                    <a:pt x="171" y="86"/>
                  </a:cubicBezTo>
                  <a:cubicBezTo>
                    <a:pt x="171" y="683"/>
                    <a:pt x="171" y="683"/>
                    <a:pt x="171" y="683"/>
                  </a:cubicBezTo>
                  <a:cubicBezTo>
                    <a:pt x="171" y="730"/>
                    <a:pt x="133" y="769"/>
                    <a:pt x="85" y="7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5"/>
            <p:cNvSpPr>
              <a:spLocks/>
            </p:cNvSpPr>
            <p:nvPr userDrawn="1"/>
          </p:nvSpPr>
          <p:spPr bwMode="auto">
            <a:xfrm>
              <a:off x="0" y="3148013"/>
              <a:ext cx="228600" cy="2438400"/>
            </a:xfrm>
            <a:custGeom>
              <a:avLst/>
              <a:gdLst>
                <a:gd name="T0" fmla="*/ 0 w 72"/>
                <a:gd name="T1" fmla="*/ 0 h 766"/>
                <a:gd name="T2" fmla="*/ 0 w 72"/>
                <a:gd name="T3" fmla="*/ 766 h 766"/>
                <a:gd name="T4" fmla="*/ 72 w 72"/>
                <a:gd name="T5" fmla="*/ 681 h 766"/>
                <a:gd name="T6" fmla="*/ 72 w 72"/>
                <a:gd name="T7" fmla="*/ 84 h 766"/>
                <a:gd name="T8" fmla="*/ 0 w 72"/>
                <a:gd name="T9" fmla="*/ 0 h 766"/>
              </a:gdLst>
              <a:ahLst/>
              <a:cxnLst>
                <a:cxn ang="0">
                  <a:pos x="T0" y="T1"/>
                </a:cxn>
                <a:cxn ang="0">
                  <a:pos x="T2" y="T3"/>
                </a:cxn>
                <a:cxn ang="0">
                  <a:pos x="T4" y="T5"/>
                </a:cxn>
                <a:cxn ang="0">
                  <a:pos x="T6" y="T7"/>
                </a:cxn>
                <a:cxn ang="0">
                  <a:pos x="T8" y="T9"/>
                </a:cxn>
              </a:cxnLst>
              <a:rect l="0" t="0" r="r" b="b"/>
              <a:pathLst>
                <a:path w="72" h="766">
                  <a:moveTo>
                    <a:pt x="0" y="0"/>
                  </a:moveTo>
                  <a:cubicBezTo>
                    <a:pt x="0" y="766"/>
                    <a:pt x="0" y="766"/>
                    <a:pt x="0" y="766"/>
                  </a:cubicBezTo>
                  <a:cubicBezTo>
                    <a:pt x="41" y="759"/>
                    <a:pt x="72" y="724"/>
                    <a:pt x="72" y="681"/>
                  </a:cubicBezTo>
                  <a:cubicBezTo>
                    <a:pt x="72" y="84"/>
                    <a:pt x="72" y="84"/>
                    <a:pt x="72" y="84"/>
                  </a:cubicBezTo>
                  <a:cubicBezTo>
                    <a:pt x="72" y="42"/>
                    <a:pt x="41" y="6"/>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6"/>
            <p:cNvSpPr>
              <a:spLocks/>
            </p:cNvSpPr>
            <p:nvPr userDrawn="1"/>
          </p:nvSpPr>
          <p:spPr bwMode="auto">
            <a:xfrm>
              <a:off x="11950700" y="4105275"/>
              <a:ext cx="254000" cy="2444750"/>
            </a:xfrm>
            <a:custGeom>
              <a:avLst/>
              <a:gdLst>
                <a:gd name="T0" fmla="*/ 80 w 80"/>
                <a:gd name="T1" fmla="*/ 0 h 768"/>
                <a:gd name="T2" fmla="*/ 0 w 80"/>
                <a:gd name="T3" fmla="*/ 85 h 768"/>
                <a:gd name="T4" fmla="*/ 0 w 80"/>
                <a:gd name="T5" fmla="*/ 682 h 768"/>
                <a:gd name="T6" fmla="*/ 80 w 80"/>
                <a:gd name="T7" fmla="*/ 768 h 768"/>
                <a:gd name="T8" fmla="*/ 80 w 80"/>
                <a:gd name="T9" fmla="*/ 0 h 768"/>
              </a:gdLst>
              <a:ahLst/>
              <a:cxnLst>
                <a:cxn ang="0">
                  <a:pos x="T0" y="T1"/>
                </a:cxn>
                <a:cxn ang="0">
                  <a:pos x="T2" y="T3"/>
                </a:cxn>
                <a:cxn ang="0">
                  <a:pos x="T4" y="T5"/>
                </a:cxn>
                <a:cxn ang="0">
                  <a:pos x="T6" y="T7"/>
                </a:cxn>
                <a:cxn ang="0">
                  <a:pos x="T8" y="T9"/>
                </a:cxn>
              </a:cxnLst>
              <a:rect l="0" t="0" r="r" b="b"/>
              <a:pathLst>
                <a:path w="80" h="768">
                  <a:moveTo>
                    <a:pt x="80" y="0"/>
                  </a:moveTo>
                  <a:cubicBezTo>
                    <a:pt x="36" y="2"/>
                    <a:pt x="0" y="39"/>
                    <a:pt x="0" y="85"/>
                  </a:cubicBezTo>
                  <a:cubicBezTo>
                    <a:pt x="0" y="682"/>
                    <a:pt x="0" y="682"/>
                    <a:pt x="0" y="682"/>
                  </a:cubicBezTo>
                  <a:cubicBezTo>
                    <a:pt x="0" y="728"/>
                    <a:pt x="36" y="766"/>
                    <a:pt x="80" y="768"/>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1" name="Logotype"/>
          <p:cNvGrpSpPr/>
          <p:nvPr userDrawn="1"/>
        </p:nvGrpSpPr>
        <p:grpSpPr>
          <a:xfrm>
            <a:off x="641361" y="530898"/>
            <a:ext cx="1384039" cy="288609"/>
            <a:chOff x="9501453" y="6148765"/>
            <a:chExt cx="2047875" cy="427037"/>
          </a:xfrm>
          <a:solidFill>
            <a:schemeClr val="bg1"/>
          </a:solidFill>
        </p:grpSpPr>
        <p:sp>
          <p:nvSpPr>
            <p:cNvPr id="32"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85131292"/>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rgbClr val="FDECE4"/>
        </a:solidFill>
        <a:effectLst/>
      </p:bgPr>
    </p:bg>
    <p:spTree>
      <p:nvGrpSpPr>
        <p:cNvPr id="1" name=""/>
        <p:cNvGrpSpPr/>
        <p:nvPr/>
      </p:nvGrpSpPr>
      <p:grpSpPr>
        <a:xfrm>
          <a:off x="0" y="0"/>
          <a:ext cx="0" cy="0"/>
          <a:chOff x="0" y="0"/>
          <a:chExt cx="0" cy="0"/>
        </a:xfrm>
      </p:grpSpPr>
      <p:sp useBgFill="1">
        <p:nvSpPr>
          <p:cNvPr id="28" name="Picture Placeholder 5"/>
          <p:cNvSpPr>
            <a:spLocks noGrp="1"/>
          </p:cNvSpPr>
          <p:nvPr>
            <p:ph type="pic" sz="quarter" idx="15" hasCustomPrompt="1"/>
          </p:nvPr>
        </p:nvSpPr>
        <p:spPr>
          <a:xfrm>
            <a:off x="0" y="0"/>
            <a:ext cx="12195175" cy="6859588"/>
          </a:xfrm>
        </p:spPr>
        <p:txBody>
          <a:bodyPr anchor="ctr" anchorCtr="0"/>
          <a:lstStyle>
            <a:lvl1pPr marL="0" indent="0" algn="ctr">
              <a:buNone/>
              <a:defRPr baseline="0">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r>
              <a:rPr lang="sv-SE" dirty="0" smtClean="0"/>
              <a:t> or </a:t>
            </a:r>
            <a:r>
              <a:rPr lang="sv-SE" dirty="0" err="1" smtClean="0"/>
              <a:t>use</a:t>
            </a:r>
            <a:r>
              <a:rPr lang="sv-SE" dirty="0" smtClean="0"/>
              <a:t> as </a:t>
            </a:r>
            <a:r>
              <a:rPr lang="sv-SE" dirty="0" err="1" smtClean="0"/>
              <a:t>pink</a:t>
            </a:r>
            <a:r>
              <a:rPr lang="sv-SE" dirty="0" smtClean="0"/>
              <a:t> </a:t>
            </a:r>
            <a:r>
              <a:rPr lang="sv-SE" dirty="0" err="1" smtClean="0"/>
              <a:t>slide</a:t>
            </a:r>
            <a:endParaRPr lang="en-GB" dirty="0"/>
          </a:p>
        </p:txBody>
      </p:sp>
      <p:sp>
        <p:nvSpPr>
          <p:cNvPr id="2" name="Title 1"/>
          <p:cNvSpPr>
            <a:spLocks noGrp="1"/>
          </p:cNvSpPr>
          <p:nvPr>
            <p:ph type="ctrTitle"/>
          </p:nvPr>
        </p:nvSpPr>
        <p:spPr>
          <a:xfrm>
            <a:off x="648001" y="1339208"/>
            <a:ext cx="7200000" cy="748800"/>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2133650"/>
            <a:ext cx="7200000" cy="360083"/>
          </a:xfrm>
        </p:spPr>
        <p:txBody>
          <a:bodyPr>
            <a:noAutofit/>
          </a:bodyPr>
          <a:lstStyle>
            <a:lvl1pPr marL="0" indent="0" algn="l">
              <a:buNone/>
              <a:defRPr b="1">
                <a:solidFill>
                  <a:schemeClr val="tx2"/>
                </a:solidFill>
              </a:defRPr>
            </a:lvl1pPr>
            <a:lvl2pPr marL="543652" indent="0" algn="ctr">
              <a:buNone/>
              <a:defRPr>
                <a:solidFill>
                  <a:schemeClr val="tx1">
                    <a:tint val="75000"/>
                  </a:schemeClr>
                </a:solidFill>
              </a:defRPr>
            </a:lvl2pPr>
            <a:lvl3pPr marL="1087304" indent="0" algn="ctr">
              <a:buNone/>
              <a:defRPr>
                <a:solidFill>
                  <a:schemeClr val="tx1">
                    <a:tint val="75000"/>
                  </a:schemeClr>
                </a:solidFill>
              </a:defRPr>
            </a:lvl3pPr>
            <a:lvl4pPr marL="1630954" indent="0" algn="ctr">
              <a:buNone/>
              <a:defRPr>
                <a:solidFill>
                  <a:schemeClr val="tx1">
                    <a:tint val="75000"/>
                  </a:schemeClr>
                </a:solidFill>
              </a:defRPr>
            </a:lvl4pPr>
            <a:lvl5pPr marL="2174608" indent="0" algn="ctr">
              <a:buNone/>
              <a:defRPr>
                <a:solidFill>
                  <a:schemeClr val="tx1">
                    <a:tint val="75000"/>
                  </a:schemeClr>
                </a:solidFill>
              </a:defRPr>
            </a:lvl5pPr>
            <a:lvl6pPr marL="2718257" indent="0" algn="ctr">
              <a:buNone/>
              <a:defRPr>
                <a:solidFill>
                  <a:schemeClr val="tx1">
                    <a:tint val="75000"/>
                  </a:schemeClr>
                </a:solidFill>
              </a:defRPr>
            </a:lvl6pPr>
            <a:lvl7pPr marL="3261910" indent="0" algn="ctr">
              <a:buNone/>
              <a:defRPr>
                <a:solidFill>
                  <a:schemeClr val="tx1">
                    <a:tint val="75000"/>
                  </a:schemeClr>
                </a:solidFill>
              </a:defRPr>
            </a:lvl7pPr>
            <a:lvl8pPr marL="3805561" indent="0" algn="ctr">
              <a:buNone/>
              <a:defRPr>
                <a:solidFill>
                  <a:schemeClr val="tx1">
                    <a:tint val="75000"/>
                  </a:schemeClr>
                </a:solidFill>
              </a:defRPr>
            </a:lvl8pPr>
            <a:lvl9pPr marL="4349210"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1" y="2592000"/>
            <a:ext cx="7200000" cy="216000"/>
          </a:xfrm>
        </p:spPr>
        <p:txBody>
          <a:bodyPr>
            <a:noAutofit/>
          </a:bodyPr>
          <a:lstStyle>
            <a:lvl1pPr marL="0" indent="0">
              <a:buNone/>
              <a:defRPr sz="1300">
                <a:solidFill>
                  <a:schemeClr val="tx2"/>
                </a:solidFill>
              </a:defRPr>
            </a:lvl1pPr>
            <a:lvl2pPr marL="256840" indent="0">
              <a:buNone/>
              <a:defRPr>
                <a:solidFill>
                  <a:schemeClr val="accent2"/>
                </a:solidFill>
              </a:defRPr>
            </a:lvl2pPr>
            <a:lvl3pPr marL="513687" indent="0">
              <a:buNone/>
              <a:defRPr>
                <a:solidFill>
                  <a:schemeClr val="accent2"/>
                </a:solidFill>
              </a:defRPr>
            </a:lvl3pPr>
            <a:lvl4pPr marL="770528" indent="0">
              <a:buNone/>
              <a:defRPr>
                <a:solidFill>
                  <a:schemeClr val="accent2"/>
                </a:solidFill>
              </a:defRPr>
            </a:lvl4pPr>
            <a:lvl5pPr marL="1027374"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1" y="2844000"/>
            <a:ext cx="7200000" cy="216000"/>
          </a:xfrm>
        </p:spPr>
        <p:txBody>
          <a:bodyPr>
            <a:noAutofit/>
          </a:bodyPr>
          <a:lstStyle>
            <a:lvl1pPr marL="0" indent="0">
              <a:buNone/>
              <a:defRPr sz="1300">
                <a:solidFill>
                  <a:schemeClr val="tx2"/>
                </a:solidFill>
              </a:defRPr>
            </a:lvl1pPr>
            <a:lvl2pPr marL="256840" indent="0">
              <a:buNone/>
              <a:defRPr>
                <a:solidFill>
                  <a:schemeClr val="accent2"/>
                </a:solidFill>
              </a:defRPr>
            </a:lvl2pPr>
            <a:lvl3pPr marL="513687" indent="0">
              <a:buNone/>
              <a:defRPr>
                <a:solidFill>
                  <a:schemeClr val="accent2"/>
                </a:solidFill>
              </a:defRPr>
            </a:lvl3pPr>
            <a:lvl4pPr marL="770528" indent="0">
              <a:buNone/>
              <a:defRPr>
                <a:solidFill>
                  <a:schemeClr val="accent2"/>
                </a:solidFill>
              </a:defRPr>
            </a:lvl4pPr>
            <a:lvl5pPr marL="1027374" indent="0">
              <a:buNone/>
              <a:defRPr>
                <a:solidFill>
                  <a:schemeClr val="accent2"/>
                </a:solidFill>
              </a:defRPr>
            </a:lvl5pPr>
          </a:lstStyle>
          <a:p>
            <a:pPr lvl="0"/>
            <a:r>
              <a:rPr lang="en-GB" dirty="0" smtClean="0"/>
              <a:t>Date</a:t>
            </a:r>
            <a:endParaRPr lang="en-GB" dirty="0"/>
          </a:p>
        </p:txBody>
      </p:sp>
      <p:grpSp>
        <p:nvGrpSpPr>
          <p:cNvPr id="10" name="Pulse"/>
          <p:cNvGrpSpPr/>
          <p:nvPr userDrawn="1"/>
        </p:nvGrpSpPr>
        <p:grpSpPr>
          <a:xfrm>
            <a:off x="8751889" y="3030546"/>
            <a:ext cx="3446463" cy="3490913"/>
            <a:chOff x="8751888" y="3030538"/>
            <a:chExt cx="3446462" cy="3490913"/>
          </a:xfrm>
          <a:solidFill>
            <a:schemeClr val="accent1"/>
          </a:solidFill>
        </p:grpSpPr>
        <p:sp>
          <p:nvSpPr>
            <p:cNvPr id="11"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9" name="Logotype"/>
          <p:cNvGrpSpPr/>
          <p:nvPr userDrawn="1"/>
        </p:nvGrpSpPr>
        <p:grpSpPr>
          <a:xfrm>
            <a:off x="641361" y="530898"/>
            <a:ext cx="1384039" cy="288609"/>
            <a:chOff x="9501453" y="6148765"/>
            <a:chExt cx="2047875" cy="427037"/>
          </a:xfrm>
          <a:solidFill>
            <a:schemeClr val="bg2"/>
          </a:solidFill>
        </p:grpSpPr>
        <p:sp>
          <p:nvSpPr>
            <p:cNvPr id="20"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35286382"/>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Image Blue">
    <p:bg>
      <p:bgPr>
        <a:solidFill>
          <a:schemeClr val="bg2"/>
        </a:solidFill>
        <a:effectLst/>
      </p:bgPr>
    </p:bg>
    <p:spTree>
      <p:nvGrpSpPr>
        <p:cNvPr id="1" name=""/>
        <p:cNvGrpSpPr/>
        <p:nvPr/>
      </p:nvGrpSpPr>
      <p:grpSpPr>
        <a:xfrm>
          <a:off x="0" y="0"/>
          <a:ext cx="0" cy="0"/>
          <a:chOff x="0" y="0"/>
          <a:chExt cx="0" cy="0"/>
        </a:xfrm>
      </p:grpSpPr>
      <p:sp>
        <p:nvSpPr>
          <p:cNvPr id="25" name="Rectangle 24"/>
          <p:cNvSpPr/>
          <p:nvPr userDrawn="1"/>
        </p:nvSpPr>
        <p:spPr>
          <a:xfrm>
            <a:off x="3" y="939600"/>
            <a:ext cx="12193200" cy="38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9" rIns="91316" bIns="45659" rtlCol="0" anchor="ctr"/>
          <a:lstStyle/>
          <a:p>
            <a:pPr algn="ctr"/>
            <a:endParaRPr lang="en-GB" dirty="0"/>
          </a:p>
        </p:txBody>
      </p:sp>
      <p:sp>
        <p:nvSpPr>
          <p:cNvPr id="2" name="Title 1"/>
          <p:cNvSpPr>
            <a:spLocks noGrp="1"/>
          </p:cNvSpPr>
          <p:nvPr>
            <p:ph type="ctrTitle"/>
          </p:nvPr>
        </p:nvSpPr>
        <p:spPr>
          <a:xfrm>
            <a:off x="648001" y="4783756"/>
            <a:ext cx="7200000" cy="626850"/>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5436008"/>
            <a:ext cx="7200000" cy="360083"/>
          </a:xfrm>
        </p:spPr>
        <p:txBody>
          <a:bodyPr>
            <a:noAutofit/>
          </a:bodyPr>
          <a:lstStyle>
            <a:lvl1pPr marL="0" indent="0" algn="l">
              <a:buNone/>
              <a:defRPr b="1">
                <a:solidFill>
                  <a:schemeClr val="bg1"/>
                </a:solidFill>
              </a:defRPr>
            </a:lvl1pPr>
            <a:lvl2pPr marL="543652" indent="0" algn="ctr">
              <a:buNone/>
              <a:defRPr>
                <a:solidFill>
                  <a:schemeClr val="tx1">
                    <a:tint val="75000"/>
                  </a:schemeClr>
                </a:solidFill>
              </a:defRPr>
            </a:lvl2pPr>
            <a:lvl3pPr marL="1087304" indent="0" algn="ctr">
              <a:buNone/>
              <a:defRPr>
                <a:solidFill>
                  <a:schemeClr val="tx1">
                    <a:tint val="75000"/>
                  </a:schemeClr>
                </a:solidFill>
              </a:defRPr>
            </a:lvl3pPr>
            <a:lvl4pPr marL="1630954" indent="0" algn="ctr">
              <a:buNone/>
              <a:defRPr>
                <a:solidFill>
                  <a:schemeClr val="tx1">
                    <a:tint val="75000"/>
                  </a:schemeClr>
                </a:solidFill>
              </a:defRPr>
            </a:lvl4pPr>
            <a:lvl5pPr marL="2174608" indent="0" algn="ctr">
              <a:buNone/>
              <a:defRPr>
                <a:solidFill>
                  <a:schemeClr val="tx1">
                    <a:tint val="75000"/>
                  </a:schemeClr>
                </a:solidFill>
              </a:defRPr>
            </a:lvl5pPr>
            <a:lvl6pPr marL="2718257" indent="0" algn="ctr">
              <a:buNone/>
              <a:defRPr>
                <a:solidFill>
                  <a:schemeClr val="tx1">
                    <a:tint val="75000"/>
                  </a:schemeClr>
                </a:solidFill>
              </a:defRPr>
            </a:lvl6pPr>
            <a:lvl7pPr marL="3261910" indent="0" algn="ctr">
              <a:buNone/>
              <a:defRPr>
                <a:solidFill>
                  <a:schemeClr val="tx1">
                    <a:tint val="75000"/>
                  </a:schemeClr>
                </a:solidFill>
              </a:defRPr>
            </a:lvl7pPr>
            <a:lvl8pPr marL="3805561" indent="0" algn="ctr">
              <a:buNone/>
              <a:defRPr>
                <a:solidFill>
                  <a:schemeClr val="tx1">
                    <a:tint val="75000"/>
                  </a:schemeClr>
                </a:solidFill>
              </a:defRPr>
            </a:lvl8pPr>
            <a:lvl9pPr marL="4349210"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1" y="5914122"/>
            <a:ext cx="7200000" cy="216000"/>
          </a:xfrm>
        </p:spPr>
        <p:txBody>
          <a:bodyPr>
            <a:noAutofit/>
          </a:bodyPr>
          <a:lstStyle>
            <a:lvl1pPr marL="0" indent="0">
              <a:buNone/>
              <a:defRPr sz="1300">
                <a:solidFill>
                  <a:srgbClr val="FFFFFF"/>
                </a:solidFill>
              </a:defRPr>
            </a:lvl1pPr>
            <a:lvl2pPr marL="256840" indent="0">
              <a:buNone/>
              <a:defRPr>
                <a:solidFill>
                  <a:schemeClr val="accent2"/>
                </a:solidFill>
              </a:defRPr>
            </a:lvl2pPr>
            <a:lvl3pPr marL="513687" indent="0">
              <a:buNone/>
              <a:defRPr>
                <a:solidFill>
                  <a:schemeClr val="accent2"/>
                </a:solidFill>
              </a:defRPr>
            </a:lvl3pPr>
            <a:lvl4pPr marL="770528" indent="0">
              <a:buNone/>
              <a:defRPr>
                <a:solidFill>
                  <a:schemeClr val="accent2"/>
                </a:solidFill>
              </a:defRPr>
            </a:lvl4pPr>
            <a:lvl5pPr marL="1027374"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1" y="6166122"/>
            <a:ext cx="7200000" cy="216000"/>
          </a:xfrm>
        </p:spPr>
        <p:txBody>
          <a:bodyPr>
            <a:noAutofit/>
          </a:bodyPr>
          <a:lstStyle>
            <a:lvl1pPr marL="0" indent="0">
              <a:buNone/>
              <a:defRPr sz="1300">
                <a:solidFill>
                  <a:srgbClr val="FFFFFF"/>
                </a:solidFill>
              </a:defRPr>
            </a:lvl1pPr>
            <a:lvl2pPr marL="256840" indent="0">
              <a:buNone/>
              <a:defRPr>
                <a:solidFill>
                  <a:schemeClr val="accent2"/>
                </a:solidFill>
              </a:defRPr>
            </a:lvl2pPr>
            <a:lvl3pPr marL="513687" indent="0">
              <a:buNone/>
              <a:defRPr>
                <a:solidFill>
                  <a:schemeClr val="accent2"/>
                </a:solidFill>
              </a:defRPr>
            </a:lvl3pPr>
            <a:lvl4pPr marL="770528" indent="0">
              <a:buNone/>
              <a:defRPr>
                <a:solidFill>
                  <a:schemeClr val="accent2"/>
                </a:solidFill>
              </a:defRPr>
            </a:lvl4pPr>
            <a:lvl5pPr marL="1027374" indent="0">
              <a:buNone/>
              <a:defRPr>
                <a:solidFill>
                  <a:schemeClr val="accent2"/>
                </a:solidFill>
              </a:defRPr>
            </a:lvl5pPr>
          </a:lstStyle>
          <a:p>
            <a:pPr lvl="0"/>
            <a:r>
              <a:rPr lang="en-GB" dirty="0" smtClean="0"/>
              <a:t>Date</a:t>
            </a:r>
            <a:endParaRPr lang="en-GB" dirty="0"/>
          </a:p>
        </p:txBody>
      </p:sp>
      <p:sp>
        <p:nvSpPr>
          <p:cNvPr id="7" name="Picture Placeholder 6"/>
          <p:cNvSpPr>
            <a:spLocks noGrp="1"/>
          </p:cNvSpPr>
          <p:nvPr>
            <p:ph type="pic" sz="quarter" idx="15" hasCustomPrompt="1"/>
          </p:nvPr>
        </p:nvSpPr>
        <p:spPr>
          <a:xfrm>
            <a:off x="-1" y="939600"/>
            <a:ext cx="12204000" cy="3816350"/>
          </a:xfrm>
          <a:noFill/>
        </p:spPr>
        <p:txBody>
          <a:bodyPr anchor="ctr" anchorCtr="0"/>
          <a:lstStyle>
            <a:lvl1pPr marL="0" marR="0" indent="0" algn="ctr" defTabSz="1087304" rtl="0" eaLnBrk="1" fontAlgn="auto" latinLnBrk="0" hangingPunct="1">
              <a:lnSpc>
                <a:spcPct val="100000"/>
              </a:lnSpc>
              <a:spcBef>
                <a:spcPts val="1200"/>
              </a:spcBef>
              <a:spcAft>
                <a:spcPts val="0"/>
              </a:spcAft>
              <a:buClrTx/>
              <a:buSzTx/>
              <a:buFont typeface="Arial" pitchFamily="34" charset="0"/>
              <a:buNone/>
              <a:tabLst/>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endParaRPr lang="en-GB" dirty="0" smtClean="0"/>
          </a:p>
        </p:txBody>
      </p:sp>
      <p:grpSp>
        <p:nvGrpSpPr>
          <p:cNvPr id="16" name="Pulse"/>
          <p:cNvGrpSpPr/>
          <p:nvPr userDrawn="1"/>
        </p:nvGrpSpPr>
        <p:grpSpPr>
          <a:xfrm>
            <a:off x="8751889" y="3030546"/>
            <a:ext cx="3446463" cy="3490913"/>
            <a:chOff x="8751888" y="3030538"/>
            <a:chExt cx="3446462" cy="3490913"/>
          </a:xfrm>
          <a:solidFill>
            <a:srgbClr val="0000FF"/>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8" name="Logotype"/>
          <p:cNvGrpSpPr/>
          <p:nvPr userDrawn="1"/>
        </p:nvGrpSpPr>
        <p:grpSpPr>
          <a:xfrm>
            <a:off x="5371685" y="298080"/>
            <a:ext cx="1384039" cy="288609"/>
            <a:chOff x="9501453" y="6148765"/>
            <a:chExt cx="2047875" cy="427037"/>
          </a:xfrm>
          <a:solidFill>
            <a:schemeClr val="bg1"/>
          </a:solidFill>
        </p:grpSpPr>
        <p:sp>
          <p:nvSpPr>
            <p:cNvPr id="29"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86683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2" name="Title 1"/>
          <p:cNvSpPr>
            <a:spLocks noGrp="1"/>
          </p:cNvSpPr>
          <p:nvPr>
            <p:ph type="title"/>
          </p:nvPr>
        </p:nvSpPr>
        <p:spPr>
          <a:xfrm>
            <a:off x="2496600" y="397565"/>
            <a:ext cx="7200000" cy="943998"/>
          </a:xfrm>
        </p:spPr>
        <p:txBody>
          <a:bodyPr>
            <a:noAutofit/>
          </a:bodyPr>
          <a:lstStyle>
            <a:lvl1pPr algn="ctr">
              <a:defRPr sz="3000"/>
            </a:lvl1pPr>
          </a:lstStyle>
          <a:p>
            <a:r>
              <a:rPr lang="en-GB" dirty="0" smtClean="0"/>
              <a:t>Click to edit Master title style</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9" name="Text Placeholder 9"/>
          <p:cNvSpPr>
            <a:spLocks noGrp="1"/>
          </p:cNvSpPr>
          <p:nvPr>
            <p:ph type="body" sz="quarter" idx="13" hasCustomPrompt="1"/>
          </p:nvPr>
        </p:nvSpPr>
        <p:spPr>
          <a:xfrm>
            <a:off x="2496600" y="1485578"/>
            <a:ext cx="7200000" cy="360446"/>
          </a:xfrm>
        </p:spPr>
        <p:txBody>
          <a:bodyPr>
            <a:noAutofit/>
          </a:bodyPr>
          <a:lstStyle>
            <a:lvl1pPr marL="0" indent="0" algn="ctr">
              <a:buFontTx/>
              <a:buNone/>
              <a:defRPr b="1">
                <a:solidFill>
                  <a:srgbClr val="8B8A8D"/>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Click to add subtitle</a:t>
            </a:r>
            <a:endParaRPr lang="en-GB" dirty="0"/>
          </a:p>
        </p:txBody>
      </p:sp>
      <p:sp>
        <p:nvSpPr>
          <p:cNvPr id="10" name="Picture Placeholder 9"/>
          <p:cNvSpPr>
            <a:spLocks noGrp="1"/>
          </p:cNvSpPr>
          <p:nvPr>
            <p:ph type="pic" sz="quarter" idx="14" hasCustomPrompt="1"/>
          </p:nvPr>
        </p:nvSpPr>
        <p:spPr>
          <a:xfrm>
            <a:off x="2407371" y="1989634"/>
            <a:ext cx="1746000" cy="19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8" name="Picture Placeholder 9"/>
          <p:cNvSpPr>
            <a:spLocks noGrp="1"/>
          </p:cNvSpPr>
          <p:nvPr>
            <p:ph type="pic" sz="quarter" idx="15" hasCustomPrompt="1"/>
          </p:nvPr>
        </p:nvSpPr>
        <p:spPr>
          <a:xfrm>
            <a:off x="4368800" y="1989634"/>
            <a:ext cx="3489325" cy="30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11" name="Picture Placeholder 9"/>
          <p:cNvSpPr>
            <a:spLocks noGrp="1"/>
          </p:cNvSpPr>
          <p:nvPr>
            <p:ph type="pic" sz="quarter" idx="16" hasCustomPrompt="1"/>
          </p:nvPr>
        </p:nvSpPr>
        <p:spPr>
          <a:xfrm>
            <a:off x="8064000" y="1989634"/>
            <a:ext cx="2556000" cy="19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12" name="Picture Placeholder 9"/>
          <p:cNvSpPr>
            <a:spLocks noGrp="1"/>
          </p:cNvSpPr>
          <p:nvPr>
            <p:ph type="pic" sz="quarter" idx="17" hasCustomPrompt="1"/>
          </p:nvPr>
        </p:nvSpPr>
        <p:spPr>
          <a:xfrm>
            <a:off x="8064000" y="4149874"/>
            <a:ext cx="1692000" cy="1332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4" name="Footer Placeholder 3"/>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3645540998"/>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ink">
    <p:bg>
      <p:bgPr>
        <a:solidFill>
          <a:srgbClr val="FDECE4"/>
        </a:solidFill>
        <a:effectLst/>
      </p:bgPr>
    </p:bg>
    <p:spTree>
      <p:nvGrpSpPr>
        <p:cNvPr id="1" name=""/>
        <p:cNvGrpSpPr/>
        <p:nvPr/>
      </p:nvGrpSpPr>
      <p:grpSpPr>
        <a:xfrm>
          <a:off x="0" y="0"/>
          <a:ext cx="0" cy="0"/>
          <a:chOff x="0" y="0"/>
          <a:chExt cx="0" cy="0"/>
        </a:xfrm>
      </p:grpSpPr>
      <p:sp>
        <p:nvSpPr>
          <p:cNvPr id="5" name="Rectangle 4"/>
          <p:cNvSpPr/>
          <p:nvPr userDrawn="1"/>
        </p:nvSpPr>
        <p:spPr>
          <a:xfrm>
            <a:off x="3" y="0"/>
            <a:ext cx="12193200" cy="6859588"/>
          </a:xfrm>
          <a:prstGeom prst="rect">
            <a:avLst/>
          </a:prstGeom>
          <a:solidFill>
            <a:srgbClr val="FDECE4"/>
          </a:soli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9" rIns="91316" bIns="45659" rtlCol="0" anchor="ctr"/>
          <a:lstStyle/>
          <a:p>
            <a:pPr algn="ctr"/>
            <a:endParaRPr lang="en-GB" dirty="0"/>
          </a:p>
        </p:txBody>
      </p:sp>
      <p:sp>
        <p:nvSpPr>
          <p:cNvPr id="4" name="Rectangle 3"/>
          <p:cNvSpPr/>
          <p:nvPr userDrawn="1"/>
        </p:nvSpPr>
        <p:spPr>
          <a:xfrm>
            <a:off x="3" y="939600"/>
            <a:ext cx="12193200" cy="38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9" rIns="91316" bIns="45659" rtlCol="0" anchor="ctr"/>
          <a:lstStyle/>
          <a:p>
            <a:pPr algn="ctr"/>
            <a:endParaRPr lang="en-GB" dirty="0"/>
          </a:p>
        </p:txBody>
      </p:sp>
      <p:sp>
        <p:nvSpPr>
          <p:cNvPr id="7" name="Picture Placeholder 6"/>
          <p:cNvSpPr>
            <a:spLocks noGrp="1"/>
          </p:cNvSpPr>
          <p:nvPr>
            <p:ph type="pic" sz="quarter" idx="15" hasCustomPrompt="1"/>
          </p:nvPr>
        </p:nvSpPr>
        <p:spPr>
          <a:xfrm>
            <a:off x="-1" y="940414"/>
            <a:ext cx="12204000" cy="3816350"/>
          </a:xfrm>
          <a:noFill/>
        </p:spPr>
        <p:txBody>
          <a:bodyPr anchor="ctr" anchorCtr="0"/>
          <a:lstStyle>
            <a:lvl1pPr marL="0" indent="0" algn="ctr">
              <a:buNone/>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endParaRPr lang="en-GB" dirty="0"/>
          </a:p>
        </p:txBody>
      </p:sp>
      <p:sp>
        <p:nvSpPr>
          <p:cNvPr id="2" name="Title 1"/>
          <p:cNvSpPr>
            <a:spLocks noGrp="1"/>
          </p:cNvSpPr>
          <p:nvPr>
            <p:ph type="ctrTitle"/>
          </p:nvPr>
        </p:nvSpPr>
        <p:spPr>
          <a:xfrm>
            <a:off x="648001" y="4775994"/>
            <a:ext cx="7200000" cy="634612"/>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5436008"/>
            <a:ext cx="7200000" cy="360083"/>
          </a:xfrm>
        </p:spPr>
        <p:txBody>
          <a:bodyPr>
            <a:noAutofit/>
          </a:bodyPr>
          <a:lstStyle>
            <a:lvl1pPr marL="0" indent="0" algn="l">
              <a:buNone/>
              <a:defRPr b="1">
                <a:solidFill>
                  <a:schemeClr val="tx2"/>
                </a:solidFill>
              </a:defRPr>
            </a:lvl1pPr>
            <a:lvl2pPr marL="543652" indent="0" algn="ctr">
              <a:buNone/>
              <a:defRPr>
                <a:solidFill>
                  <a:schemeClr val="tx1">
                    <a:tint val="75000"/>
                  </a:schemeClr>
                </a:solidFill>
              </a:defRPr>
            </a:lvl2pPr>
            <a:lvl3pPr marL="1087304" indent="0" algn="ctr">
              <a:buNone/>
              <a:defRPr>
                <a:solidFill>
                  <a:schemeClr val="tx1">
                    <a:tint val="75000"/>
                  </a:schemeClr>
                </a:solidFill>
              </a:defRPr>
            </a:lvl3pPr>
            <a:lvl4pPr marL="1630954" indent="0" algn="ctr">
              <a:buNone/>
              <a:defRPr>
                <a:solidFill>
                  <a:schemeClr val="tx1">
                    <a:tint val="75000"/>
                  </a:schemeClr>
                </a:solidFill>
              </a:defRPr>
            </a:lvl4pPr>
            <a:lvl5pPr marL="2174608" indent="0" algn="ctr">
              <a:buNone/>
              <a:defRPr>
                <a:solidFill>
                  <a:schemeClr val="tx1">
                    <a:tint val="75000"/>
                  </a:schemeClr>
                </a:solidFill>
              </a:defRPr>
            </a:lvl5pPr>
            <a:lvl6pPr marL="2718257" indent="0" algn="ctr">
              <a:buNone/>
              <a:defRPr>
                <a:solidFill>
                  <a:schemeClr val="tx1">
                    <a:tint val="75000"/>
                  </a:schemeClr>
                </a:solidFill>
              </a:defRPr>
            </a:lvl6pPr>
            <a:lvl7pPr marL="3261910" indent="0" algn="ctr">
              <a:buNone/>
              <a:defRPr>
                <a:solidFill>
                  <a:schemeClr val="tx1">
                    <a:tint val="75000"/>
                  </a:schemeClr>
                </a:solidFill>
              </a:defRPr>
            </a:lvl7pPr>
            <a:lvl8pPr marL="3805561" indent="0" algn="ctr">
              <a:buNone/>
              <a:defRPr>
                <a:solidFill>
                  <a:schemeClr val="tx1">
                    <a:tint val="75000"/>
                  </a:schemeClr>
                </a:solidFill>
              </a:defRPr>
            </a:lvl8pPr>
            <a:lvl9pPr marL="4349210"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1" y="5914122"/>
            <a:ext cx="7200000" cy="216000"/>
          </a:xfrm>
        </p:spPr>
        <p:txBody>
          <a:bodyPr>
            <a:noAutofit/>
          </a:bodyPr>
          <a:lstStyle>
            <a:lvl1pPr marL="0" indent="0">
              <a:buNone/>
              <a:defRPr sz="1300">
                <a:solidFill>
                  <a:schemeClr val="tx2"/>
                </a:solidFill>
              </a:defRPr>
            </a:lvl1pPr>
            <a:lvl2pPr marL="256840" indent="0">
              <a:buNone/>
              <a:defRPr>
                <a:solidFill>
                  <a:schemeClr val="accent2"/>
                </a:solidFill>
              </a:defRPr>
            </a:lvl2pPr>
            <a:lvl3pPr marL="513687" indent="0">
              <a:buNone/>
              <a:defRPr>
                <a:solidFill>
                  <a:schemeClr val="accent2"/>
                </a:solidFill>
              </a:defRPr>
            </a:lvl3pPr>
            <a:lvl4pPr marL="770528" indent="0">
              <a:buNone/>
              <a:defRPr>
                <a:solidFill>
                  <a:schemeClr val="accent2"/>
                </a:solidFill>
              </a:defRPr>
            </a:lvl4pPr>
            <a:lvl5pPr marL="1027374"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1" y="6166122"/>
            <a:ext cx="7200000" cy="216000"/>
          </a:xfrm>
        </p:spPr>
        <p:txBody>
          <a:bodyPr>
            <a:noAutofit/>
          </a:bodyPr>
          <a:lstStyle>
            <a:lvl1pPr marL="0" indent="0">
              <a:buNone/>
              <a:defRPr sz="1300">
                <a:solidFill>
                  <a:schemeClr val="tx2"/>
                </a:solidFill>
              </a:defRPr>
            </a:lvl1pPr>
            <a:lvl2pPr marL="256840" indent="0">
              <a:buNone/>
              <a:defRPr>
                <a:solidFill>
                  <a:schemeClr val="accent2"/>
                </a:solidFill>
              </a:defRPr>
            </a:lvl2pPr>
            <a:lvl3pPr marL="513687" indent="0">
              <a:buNone/>
              <a:defRPr>
                <a:solidFill>
                  <a:schemeClr val="accent2"/>
                </a:solidFill>
              </a:defRPr>
            </a:lvl3pPr>
            <a:lvl4pPr marL="770528" indent="0">
              <a:buNone/>
              <a:defRPr>
                <a:solidFill>
                  <a:schemeClr val="accent2"/>
                </a:solidFill>
              </a:defRPr>
            </a:lvl4pPr>
            <a:lvl5pPr marL="1027374" indent="0">
              <a:buNone/>
              <a:defRPr>
                <a:solidFill>
                  <a:schemeClr val="accent2"/>
                </a:solidFill>
              </a:defRPr>
            </a:lvl5pPr>
          </a:lstStyle>
          <a:p>
            <a:pPr lvl="0"/>
            <a:r>
              <a:rPr lang="en-GB" dirty="0" smtClean="0"/>
              <a:t>Date</a:t>
            </a:r>
            <a:endParaRPr lang="en-GB" dirty="0"/>
          </a:p>
        </p:txBody>
      </p:sp>
      <p:grpSp>
        <p:nvGrpSpPr>
          <p:cNvPr id="16" name="Pulse"/>
          <p:cNvGrpSpPr/>
          <p:nvPr userDrawn="1"/>
        </p:nvGrpSpPr>
        <p:grpSpPr>
          <a:xfrm>
            <a:off x="8751889" y="3030546"/>
            <a:ext cx="3446463" cy="3490913"/>
            <a:chOff x="8751888" y="3030538"/>
            <a:chExt cx="3446462" cy="3490913"/>
          </a:xfrm>
          <a:solidFill>
            <a:schemeClr val="accent1"/>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3" name="Logotype"/>
          <p:cNvGrpSpPr/>
          <p:nvPr userDrawn="1"/>
        </p:nvGrpSpPr>
        <p:grpSpPr>
          <a:xfrm>
            <a:off x="5371685" y="298080"/>
            <a:ext cx="1384039" cy="288609"/>
            <a:chOff x="9501453" y="6148765"/>
            <a:chExt cx="2047875" cy="427037"/>
          </a:xfrm>
          <a:solidFill>
            <a:schemeClr val="bg2"/>
          </a:solidFill>
        </p:grpSpPr>
        <p:sp>
          <p:nvSpPr>
            <p:cNvPr id="34"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30808234"/>
      </p:ext>
    </p:extLst>
  </p:cSld>
  <p:clrMapOvr>
    <a:overrideClrMapping bg1="lt1" tx1="dk1" bg2="lt2" tx2="dk2" accent1="accent1" accent2="accent2" accent3="accent3" accent4="accent4" accent5="accent5" accent6="accent6" hlink="hlink" folHlink="folHlink"/>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hapter 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018" y="1089034"/>
            <a:ext cx="8402188" cy="999458"/>
          </a:xfrm>
        </p:spPr>
        <p:txBody>
          <a:bodyPr anchor="b" anchorCtr="0">
            <a:noAutofit/>
          </a:bodyPr>
          <a:lstStyle>
            <a:lvl1pPr algn="ctr">
              <a:defRPr sz="2900" b="1" cap="none" baseline="0">
                <a:solidFill>
                  <a:schemeClr val="bg2"/>
                </a:solidFill>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1872018" y="2160500"/>
            <a:ext cx="8402188" cy="720167"/>
          </a:xfrm>
        </p:spPr>
        <p:txBody>
          <a:bodyPr anchor="t" anchorCtr="0">
            <a:noAutofit/>
          </a:bodyPr>
          <a:lstStyle>
            <a:lvl1pPr marL="0" indent="0" algn="ctr">
              <a:buNone/>
              <a:defRPr sz="1900" b="1">
                <a:solidFill>
                  <a:schemeClr val="accent2"/>
                </a:solidFill>
              </a:defRPr>
            </a:lvl1pPr>
            <a:lvl2pPr marL="543652" indent="0">
              <a:buNone/>
              <a:defRPr sz="2100">
                <a:solidFill>
                  <a:schemeClr val="tx1">
                    <a:tint val="75000"/>
                  </a:schemeClr>
                </a:solidFill>
              </a:defRPr>
            </a:lvl2pPr>
            <a:lvl3pPr marL="1087304" indent="0">
              <a:buNone/>
              <a:defRPr sz="1900">
                <a:solidFill>
                  <a:schemeClr val="tx1">
                    <a:tint val="75000"/>
                  </a:schemeClr>
                </a:solidFill>
              </a:defRPr>
            </a:lvl3pPr>
            <a:lvl4pPr marL="1630954" indent="0">
              <a:buNone/>
              <a:defRPr sz="1700">
                <a:solidFill>
                  <a:schemeClr val="tx1">
                    <a:tint val="75000"/>
                  </a:schemeClr>
                </a:solidFill>
              </a:defRPr>
            </a:lvl4pPr>
            <a:lvl5pPr marL="2174608" indent="0">
              <a:buNone/>
              <a:defRPr sz="1700">
                <a:solidFill>
                  <a:schemeClr val="tx1">
                    <a:tint val="75000"/>
                  </a:schemeClr>
                </a:solidFill>
              </a:defRPr>
            </a:lvl5pPr>
            <a:lvl6pPr marL="2718257" indent="0">
              <a:buNone/>
              <a:defRPr sz="1700">
                <a:solidFill>
                  <a:schemeClr val="tx1">
                    <a:tint val="75000"/>
                  </a:schemeClr>
                </a:solidFill>
              </a:defRPr>
            </a:lvl6pPr>
            <a:lvl7pPr marL="3261910" indent="0">
              <a:buNone/>
              <a:defRPr sz="1700">
                <a:solidFill>
                  <a:schemeClr val="tx1">
                    <a:tint val="75000"/>
                  </a:schemeClr>
                </a:solidFill>
              </a:defRPr>
            </a:lvl7pPr>
            <a:lvl8pPr marL="3805561" indent="0">
              <a:buNone/>
              <a:defRPr sz="1700">
                <a:solidFill>
                  <a:schemeClr val="tx1">
                    <a:tint val="75000"/>
                  </a:schemeClr>
                </a:solidFill>
              </a:defRPr>
            </a:lvl8pPr>
            <a:lvl9pPr marL="4349210" indent="0">
              <a:buNone/>
              <a:defRPr sz="1700">
                <a:solidFill>
                  <a:schemeClr val="tx1">
                    <a:tint val="75000"/>
                  </a:schemeClr>
                </a:solidFill>
              </a:defRPr>
            </a:lvl9pPr>
          </a:lstStyle>
          <a:p>
            <a:pPr lvl="0"/>
            <a:r>
              <a:rPr lang="en-GB" dirty="0" smtClean="0"/>
              <a:t>Click to edit Master text styles</a:t>
            </a:r>
          </a:p>
        </p:txBody>
      </p:sp>
      <p:grpSp>
        <p:nvGrpSpPr>
          <p:cNvPr id="11" name="Pulse"/>
          <p:cNvGrpSpPr/>
          <p:nvPr userDrawn="1"/>
        </p:nvGrpSpPr>
        <p:grpSpPr>
          <a:xfrm>
            <a:off x="8751889" y="3030546"/>
            <a:ext cx="3446463" cy="3490913"/>
            <a:chOff x="8751888" y="3030538"/>
            <a:chExt cx="3446462" cy="3490913"/>
          </a:xfrm>
          <a:solidFill>
            <a:schemeClr val="accent1"/>
          </a:solidFill>
        </p:grpSpPr>
        <p:sp>
          <p:nvSpPr>
            <p:cNvPr id="12"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73416061"/>
      </p:ext>
    </p:extLst>
  </p:cSld>
  <p:clrMapOvr>
    <a:masterClrMapping/>
  </p:clrMapOvr>
  <p:timing>
    <p:tnLst>
      <p:par>
        <p:cTn id="1" dur="indefinite" restart="never" nodeType="tmRoot"/>
      </p:par>
    </p:tnLst>
  </p:timing>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hapter Divider Pulse Pattern">
    <p:bg>
      <p:bgPr>
        <a:solidFill>
          <a:srgbClr val="FDECE4"/>
        </a:solidFill>
        <a:effectLst/>
      </p:bgPr>
    </p:bg>
    <p:spTree>
      <p:nvGrpSpPr>
        <p:cNvPr id="1" name=""/>
        <p:cNvGrpSpPr/>
        <p:nvPr/>
      </p:nvGrpSpPr>
      <p:grpSpPr>
        <a:xfrm>
          <a:off x="0" y="0"/>
          <a:ext cx="0" cy="0"/>
          <a:chOff x="0" y="0"/>
          <a:chExt cx="0" cy="0"/>
        </a:xfrm>
      </p:grpSpPr>
      <p:sp useBgFill="1">
        <p:nvSpPr>
          <p:cNvPr id="53" name="Picture Placeholder 5"/>
          <p:cNvSpPr>
            <a:spLocks noGrp="1"/>
          </p:cNvSpPr>
          <p:nvPr>
            <p:ph type="pic" sz="quarter" idx="15" hasCustomPrompt="1"/>
          </p:nvPr>
        </p:nvSpPr>
        <p:spPr>
          <a:xfrm>
            <a:off x="0" y="0"/>
            <a:ext cx="12195175" cy="6859588"/>
          </a:xfrm>
        </p:spPr>
        <p:txBody>
          <a:bodyPr anchor="ctr" anchorCtr="0"/>
          <a:lstStyle>
            <a:lvl1pPr marL="0" marR="0" indent="0" algn="ctr" defTabSz="1087304" rtl="0" eaLnBrk="1" fontAlgn="auto" latinLnBrk="0" hangingPunct="1">
              <a:lnSpc>
                <a:spcPct val="100000"/>
              </a:lnSpc>
              <a:spcBef>
                <a:spcPts val="1200"/>
              </a:spcBef>
              <a:spcAft>
                <a:spcPts val="0"/>
              </a:spcAft>
              <a:buClrTx/>
              <a:buSzTx/>
              <a:buFont typeface="Arial" pitchFamily="34" charset="0"/>
              <a:buNone/>
              <a:tabLst/>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r>
              <a:rPr lang="sv-SE" dirty="0" smtClean="0"/>
              <a:t> or </a:t>
            </a:r>
            <a:r>
              <a:rPr lang="sv-SE" dirty="0" err="1" smtClean="0"/>
              <a:t>use</a:t>
            </a:r>
            <a:r>
              <a:rPr lang="sv-SE" dirty="0" smtClean="0"/>
              <a:t> as </a:t>
            </a:r>
            <a:r>
              <a:rPr lang="sv-SE" dirty="0" err="1" smtClean="0"/>
              <a:t>pink</a:t>
            </a:r>
            <a:r>
              <a:rPr lang="sv-SE" dirty="0" smtClean="0"/>
              <a:t> </a:t>
            </a:r>
            <a:r>
              <a:rPr lang="sv-SE" dirty="0" err="1" smtClean="0"/>
              <a:t>slide</a:t>
            </a:r>
            <a:endParaRPr lang="en-GB" dirty="0" smtClean="0"/>
          </a:p>
        </p:txBody>
      </p:sp>
      <p:sp>
        <p:nvSpPr>
          <p:cNvPr id="2" name="Title 1"/>
          <p:cNvSpPr>
            <a:spLocks noGrp="1"/>
          </p:cNvSpPr>
          <p:nvPr>
            <p:ph type="title"/>
          </p:nvPr>
        </p:nvSpPr>
        <p:spPr>
          <a:xfrm>
            <a:off x="1872018" y="1090800"/>
            <a:ext cx="8402188" cy="1000800"/>
          </a:xfrm>
        </p:spPr>
        <p:txBody>
          <a:bodyPr anchor="b" anchorCtr="0">
            <a:noAutofit/>
          </a:bodyPr>
          <a:lstStyle>
            <a:lvl1pPr algn="ctr">
              <a:defRPr sz="2900" b="1" cap="none" baseline="0">
                <a:solidFill>
                  <a:schemeClr val="bg2"/>
                </a:solidFill>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1872018" y="2160500"/>
            <a:ext cx="8402188" cy="720167"/>
          </a:xfrm>
        </p:spPr>
        <p:txBody>
          <a:bodyPr anchor="t" anchorCtr="0">
            <a:noAutofit/>
          </a:bodyPr>
          <a:lstStyle>
            <a:lvl1pPr marL="0" indent="0" algn="ctr">
              <a:buNone/>
              <a:defRPr sz="1900" b="1">
                <a:solidFill>
                  <a:schemeClr val="tx2"/>
                </a:solidFill>
              </a:defRPr>
            </a:lvl1pPr>
            <a:lvl2pPr marL="543652" indent="0">
              <a:buNone/>
              <a:defRPr sz="2100">
                <a:solidFill>
                  <a:schemeClr val="tx1">
                    <a:tint val="75000"/>
                  </a:schemeClr>
                </a:solidFill>
              </a:defRPr>
            </a:lvl2pPr>
            <a:lvl3pPr marL="1087304" indent="0">
              <a:buNone/>
              <a:defRPr sz="1900">
                <a:solidFill>
                  <a:schemeClr val="tx1">
                    <a:tint val="75000"/>
                  </a:schemeClr>
                </a:solidFill>
              </a:defRPr>
            </a:lvl3pPr>
            <a:lvl4pPr marL="1630954" indent="0">
              <a:buNone/>
              <a:defRPr sz="1700">
                <a:solidFill>
                  <a:schemeClr val="tx1">
                    <a:tint val="75000"/>
                  </a:schemeClr>
                </a:solidFill>
              </a:defRPr>
            </a:lvl4pPr>
            <a:lvl5pPr marL="2174608" indent="0">
              <a:buNone/>
              <a:defRPr sz="1700">
                <a:solidFill>
                  <a:schemeClr val="tx1">
                    <a:tint val="75000"/>
                  </a:schemeClr>
                </a:solidFill>
              </a:defRPr>
            </a:lvl5pPr>
            <a:lvl6pPr marL="2718257" indent="0">
              <a:buNone/>
              <a:defRPr sz="1700">
                <a:solidFill>
                  <a:schemeClr val="tx1">
                    <a:tint val="75000"/>
                  </a:schemeClr>
                </a:solidFill>
              </a:defRPr>
            </a:lvl6pPr>
            <a:lvl7pPr marL="3261910" indent="0">
              <a:buNone/>
              <a:defRPr sz="1700">
                <a:solidFill>
                  <a:schemeClr val="tx1">
                    <a:tint val="75000"/>
                  </a:schemeClr>
                </a:solidFill>
              </a:defRPr>
            </a:lvl7pPr>
            <a:lvl8pPr marL="3805561" indent="0">
              <a:buNone/>
              <a:defRPr sz="1700">
                <a:solidFill>
                  <a:schemeClr val="tx1">
                    <a:tint val="75000"/>
                  </a:schemeClr>
                </a:solidFill>
              </a:defRPr>
            </a:lvl8pPr>
            <a:lvl9pPr marL="4349210" indent="0">
              <a:buNone/>
              <a:defRPr sz="1700">
                <a:solidFill>
                  <a:schemeClr val="tx1">
                    <a:tint val="75000"/>
                  </a:schemeClr>
                </a:solidFill>
              </a:defRPr>
            </a:lvl9pPr>
          </a:lstStyle>
          <a:p>
            <a:pPr lvl="0"/>
            <a:r>
              <a:rPr lang="en-GB" dirty="0" smtClean="0"/>
              <a:t>Click to edit Master text styles</a:t>
            </a:r>
          </a:p>
        </p:txBody>
      </p:sp>
      <p:grpSp>
        <p:nvGrpSpPr>
          <p:cNvPr id="28" name="Pulse"/>
          <p:cNvGrpSpPr/>
          <p:nvPr userDrawn="1"/>
        </p:nvGrpSpPr>
        <p:grpSpPr>
          <a:xfrm>
            <a:off x="3" y="2990858"/>
            <a:ext cx="12204000" cy="3559175"/>
            <a:chOff x="0" y="2990850"/>
            <a:chExt cx="12204700" cy="3559175"/>
          </a:xfrm>
          <a:solidFill>
            <a:srgbClr val="0000A0"/>
          </a:solidFill>
        </p:grpSpPr>
        <p:sp>
          <p:nvSpPr>
            <p:cNvPr id="29" name="Freeform 5"/>
            <p:cNvSpPr>
              <a:spLocks/>
            </p:cNvSpPr>
            <p:nvPr userDrawn="1"/>
          </p:nvSpPr>
          <p:spPr bwMode="auto">
            <a:xfrm>
              <a:off x="182086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9" y="138"/>
                    <a:pt x="0" y="119"/>
                    <a:pt x="0" y="96"/>
                  </a:cubicBezTo>
                  <a:cubicBezTo>
                    <a:pt x="0" y="41"/>
                    <a:pt x="0" y="41"/>
                    <a:pt x="0" y="41"/>
                  </a:cubicBezTo>
                  <a:cubicBezTo>
                    <a:pt x="0" y="19"/>
                    <a:pt x="19" y="0"/>
                    <a:pt x="41" y="0"/>
                  </a:cubicBezTo>
                  <a:cubicBezTo>
                    <a:pt x="64" y="0"/>
                    <a:pt x="82" y="19"/>
                    <a:pt x="82" y="41"/>
                  </a:cubicBezTo>
                  <a:cubicBezTo>
                    <a:pt x="82" y="96"/>
                    <a:pt x="82" y="96"/>
                    <a:pt x="82" y="96"/>
                  </a:cubicBezTo>
                  <a:cubicBezTo>
                    <a:pt x="82" y="119"/>
                    <a:pt x="64"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6"/>
            <p:cNvSpPr>
              <a:spLocks/>
            </p:cNvSpPr>
            <p:nvPr userDrawn="1"/>
          </p:nvSpPr>
          <p:spPr bwMode="auto">
            <a:xfrm>
              <a:off x="1211263" y="4605338"/>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6" y="0"/>
                    <a:pt x="137" y="31"/>
                    <a:pt x="137" y="69"/>
                  </a:cubicBezTo>
                  <a:cubicBezTo>
                    <a:pt x="137" y="275"/>
                    <a:pt x="137" y="275"/>
                    <a:pt x="137" y="275"/>
                  </a:cubicBezTo>
                  <a:cubicBezTo>
                    <a:pt x="137" y="313"/>
                    <a:pt x="106"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7"/>
            <p:cNvSpPr>
              <a:spLocks/>
            </p:cNvSpPr>
            <p:nvPr userDrawn="1"/>
          </p:nvSpPr>
          <p:spPr bwMode="auto">
            <a:xfrm>
              <a:off x="447675" y="4105275"/>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8"/>
            <p:cNvSpPr>
              <a:spLocks/>
            </p:cNvSpPr>
            <p:nvPr userDrawn="1"/>
          </p:nvSpPr>
          <p:spPr bwMode="auto">
            <a:xfrm>
              <a:off x="10529888" y="3994150"/>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7" y="31"/>
                    <a:pt x="137" y="69"/>
                  </a:cubicBezTo>
                  <a:cubicBezTo>
                    <a:pt x="137" y="275"/>
                    <a:pt x="137" y="275"/>
                    <a:pt x="137" y="275"/>
                  </a:cubicBezTo>
                  <a:cubicBezTo>
                    <a:pt x="137"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9"/>
            <p:cNvSpPr>
              <a:spLocks/>
            </p:cNvSpPr>
            <p:nvPr userDrawn="1"/>
          </p:nvSpPr>
          <p:spPr bwMode="auto">
            <a:xfrm>
              <a:off x="1009491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8" y="138"/>
                    <a:pt x="0" y="119"/>
                    <a:pt x="0" y="96"/>
                  </a:cubicBezTo>
                  <a:cubicBezTo>
                    <a:pt x="0" y="41"/>
                    <a:pt x="0" y="41"/>
                    <a:pt x="0" y="41"/>
                  </a:cubicBezTo>
                  <a:cubicBezTo>
                    <a:pt x="0" y="19"/>
                    <a:pt x="18" y="0"/>
                    <a:pt x="41" y="0"/>
                  </a:cubicBezTo>
                  <a:cubicBezTo>
                    <a:pt x="63" y="0"/>
                    <a:pt x="82" y="19"/>
                    <a:pt x="82" y="41"/>
                  </a:cubicBezTo>
                  <a:cubicBezTo>
                    <a:pt x="82" y="96"/>
                    <a:pt x="82" y="96"/>
                    <a:pt x="82" y="96"/>
                  </a:cubicBezTo>
                  <a:cubicBezTo>
                    <a:pt x="82" y="119"/>
                    <a:pt x="63"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0"/>
            <p:cNvSpPr>
              <a:spLocks/>
            </p:cNvSpPr>
            <p:nvPr userDrawn="1"/>
          </p:nvSpPr>
          <p:spPr bwMode="auto">
            <a:xfrm>
              <a:off x="11183938" y="3144838"/>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p:cNvSpPr>
              <a:spLocks noEditPoints="1"/>
            </p:cNvSpPr>
            <p:nvPr userDrawn="1"/>
          </p:nvSpPr>
          <p:spPr bwMode="auto">
            <a:xfrm>
              <a:off x="7742238" y="4083050"/>
              <a:ext cx="434975" cy="1092200"/>
            </a:xfrm>
            <a:custGeom>
              <a:avLst/>
              <a:gdLst>
                <a:gd name="T0" fmla="*/ 69 w 137"/>
                <a:gd name="T1" fmla="*/ 13 h 343"/>
                <a:gd name="T2" fmla="*/ 124 w 137"/>
                <a:gd name="T3" fmla="*/ 68 h 343"/>
                <a:gd name="T4" fmla="*/ 124 w 137"/>
                <a:gd name="T5" fmla="*/ 274 h 343"/>
                <a:gd name="T6" fmla="*/ 69 w 137"/>
                <a:gd name="T7" fmla="*/ 329 h 343"/>
                <a:gd name="T8" fmla="*/ 14 w 137"/>
                <a:gd name="T9" fmla="*/ 274 h 343"/>
                <a:gd name="T10" fmla="*/ 14 w 137"/>
                <a:gd name="T11" fmla="*/ 68 h 343"/>
                <a:gd name="T12" fmla="*/ 69 w 137"/>
                <a:gd name="T13" fmla="*/ 13 h 343"/>
                <a:gd name="T14" fmla="*/ 69 w 137"/>
                <a:gd name="T15" fmla="*/ 0 h 343"/>
                <a:gd name="T16" fmla="*/ 69 w 137"/>
                <a:gd name="T17" fmla="*/ 0 h 343"/>
                <a:gd name="T18" fmla="*/ 0 w 137"/>
                <a:gd name="T19" fmla="*/ 68 h 343"/>
                <a:gd name="T20" fmla="*/ 0 w 137"/>
                <a:gd name="T21" fmla="*/ 274 h 343"/>
                <a:gd name="T22" fmla="*/ 69 w 137"/>
                <a:gd name="T23" fmla="*/ 343 h 343"/>
                <a:gd name="T24" fmla="*/ 137 w 137"/>
                <a:gd name="T25" fmla="*/ 274 h 343"/>
                <a:gd name="T26" fmla="*/ 137 w 137"/>
                <a:gd name="T27" fmla="*/ 68 h 343"/>
                <a:gd name="T28" fmla="*/ 69 w 137"/>
                <a:gd name="T2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69" y="0"/>
                    <a:pt x="69" y="0"/>
                    <a:pt x="69" y="0"/>
                  </a:cubicBezTo>
                  <a:cubicBezTo>
                    <a:pt x="31" y="0"/>
                    <a:pt x="0" y="30"/>
                    <a:pt x="0" y="68"/>
                  </a:cubicBezTo>
                  <a:cubicBezTo>
                    <a:pt x="0" y="274"/>
                    <a:pt x="0" y="274"/>
                    <a:pt x="0" y="274"/>
                  </a:cubicBezTo>
                  <a:cubicBezTo>
                    <a:pt x="0" y="312"/>
                    <a:pt x="31" y="343"/>
                    <a:pt x="69" y="343"/>
                  </a:cubicBezTo>
                  <a:cubicBezTo>
                    <a:pt x="107" y="343"/>
                    <a:pt x="137" y="312"/>
                    <a:pt x="137" y="274"/>
                  </a:cubicBezTo>
                  <a:cubicBezTo>
                    <a:pt x="137" y="68"/>
                    <a:pt x="137" y="68"/>
                    <a:pt x="137" y="68"/>
                  </a:cubicBezTo>
                  <a:cubicBezTo>
                    <a:pt x="137"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2"/>
            <p:cNvSpPr>
              <a:spLocks/>
            </p:cNvSpPr>
            <p:nvPr userDrawn="1"/>
          </p:nvSpPr>
          <p:spPr bwMode="auto">
            <a:xfrm>
              <a:off x="9480550" y="4605338"/>
              <a:ext cx="439738" cy="1092200"/>
            </a:xfrm>
            <a:custGeom>
              <a:avLst/>
              <a:gdLst>
                <a:gd name="T0" fmla="*/ 69 w 138"/>
                <a:gd name="T1" fmla="*/ 343 h 343"/>
                <a:gd name="T2" fmla="*/ 69 w 138"/>
                <a:gd name="T3" fmla="*/ 343 h 343"/>
                <a:gd name="T4" fmla="*/ 0 w 138"/>
                <a:gd name="T5" fmla="*/ 275 h 343"/>
                <a:gd name="T6" fmla="*/ 0 w 138"/>
                <a:gd name="T7" fmla="*/ 69 h 343"/>
                <a:gd name="T8" fmla="*/ 69 w 138"/>
                <a:gd name="T9" fmla="*/ 0 h 343"/>
                <a:gd name="T10" fmla="*/ 138 w 138"/>
                <a:gd name="T11" fmla="*/ 69 h 343"/>
                <a:gd name="T12" fmla="*/ 138 w 138"/>
                <a:gd name="T13" fmla="*/ 275 h 343"/>
                <a:gd name="T14" fmla="*/ 69 w 138"/>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8" y="31"/>
                    <a:pt x="138" y="69"/>
                  </a:cubicBezTo>
                  <a:cubicBezTo>
                    <a:pt x="138" y="275"/>
                    <a:pt x="138" y="275"/>
                    <a:pt x="138" y="275"/>
                  </a:cubicBezTo>
                  <a:cubicBezTo>
                    <a:pt x="138"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3"/>
            <p:cNvSpPr>
              <a:spLocks noEditPoints="1"/>
            </p:cNvSpPr>
            <p:nvPr userDrawn="1"/>
          </p:nvSpPr>
          <p:spPr bwMode="auto">
            <a:xfrm>
              <a:off x="83978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8" y="0"/>
                    <a:pt x="0" y="39"/>
                    <a:pt x="0" y="86"/>
                  </a:cubicBezTo>
                  <a:cubicBezTo>
                    <a:pt x="0" y="683"/>
                    <a:pt x="0" y="683"/>
                    <a:pt x="0" y="683"/>
                  </a:cubicBezTo>
                  <a:cubicBezTo>
                    <a:pt x="0" y="730"/>
                    <a:pt x="38"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4"/>
            <p:cNvSpPr>
              <a:spLocks noEditPoints="1"/>
            </p:cNvSpPr>
            <p:nvPr userDrawn="1"/>
          </p:nvSpPr>
          <p:spPr bwMode="auto">
            <a:xfrm>
              <a:off x="1951038" y="4083050"/>
              <a:ext cx="439738" cy="1092200"/>
            </a:xfrm>
            <a:custGeom>
              <a:avLst/>
              <a:gdLst>
                <a:gd name="T0" fmla="*/ 69 w 138"/>
                <a:gd name="T1" fmla="*/ 13 h 343"/>
                <a:gd name="T2" fmla="*/ 124 w 138"/>
                <a:gd name="T3" fmla="*/ 68 h 343"/>
                <a:gd name="T4" fmla="*/ 124 w 138"/>
                <a:gd name="T5" fmla="*/ 274 h 343"/>
                <a:gd name="T6" fmla="*/ 69 w 138"/>
                <a:gd name="T7" fmla="*/ 329 h 343"/>
                <a:gd name="T8" fmla="*/ 14 w 138"/>
                <a:gd name="T9" fmla="*/ 274 h 343"/>
                <a:gd name="T10" fmla="*/ 14 w 138"/>
                <a:gd name="T11" fmla="*/ 68 h 343"/>
                <a:gd name="T12" fmla="*/ 69 w 138"/>
                <a:gd name="T13" fmla="*/ 13 h 343"/>
                <a:gd name="T14" fmla="*/ 69 w 138"/>
                <a:gd name="T15" fmla="*/ 0 h 343"/>
                <a:gd name="T16" fmla="*/ 0 w 138"/>
                <a:gd name="T17" fmla="*/ 68 h 343"/>
                <a:gd name="T18" fmla="*/ 0 w 138"/>
                <a:gd name="T19" fmla="*/ 274 h 343"/>
                <a:gd name="T20" fmla="*/ 69 w 138"/>
                <a:gd name="T21" fmla="*/ 343 h 343"/>
                <a:gd name="T22" fmla="*/ 138 w 138"/>
                <a:gd name="T23" fmla="*/ 274 h 343"/>
                <a:gd name="T24" fmla="*/ 138 w 138"/>
                <a:gd name="T25" fmla="*/ 68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31" y="0"/>
                    <a:pt x="0" y="30"/>
                    <a:pt x="0" y="68"/>
                  </a:cubicBezTo>
                  <a:cubicBezTo>
                    <a:pt x="0" y="274"/>
                    <a:pt x="0" y="274"/>
                    <a:pt x="0" y="274"/>
                  </a:cubicBezTo>
                  <a:cubicBezTo>
                    <a:pt x="0" y="312"/>
                    <a:pt x="31" y="343"/>
                    <a:pt x="69" y="343"/>
                  </a:cubicBezTo>
                  <a:cubicBezTo>
                    <a:pt x="107" y="343"/>
                    <a:pt x="138" y="312"/>
                    <a:pt x="138" y="274"/>
                  </a:cubicBezTo>
                  <a:cubicBezTo>
                    <a:pt x="138" y="68"/>
                    <a:pt x="138" y="68"/>
                    <a:pt x="138" y="68"/>
                  </a:cubicBezTo>
                  <a:cubicBezTo>
                    <a:pt x="138"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5"/>
            <p:cNvSpPr>
              <a:spLocks noEditPoints="1"/>
            </p:cNvSpPr>
            <p:nvPr userDrawn="1"/>
          </p:nvSpPr>
          <p:spPr bwMode="auto">
            <a:xfrm>
              <a:off x="26066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9" y="0"/>
                    <a:pt x="0" y="39"/>
                    <a:pt x="0" y="86"/>
                  </a:cubicBezTo>
                  <a:cubicBezTo>
                    <a:pt x="0" y="683"/>
                    <a:pt x="0" y="683"/>
                    <a:pt x="0" y="683"/>
                  </a:cubicBezTo>
                  <a:cubicBezTo>
                    <a:pt x="0" y="730"/>
                    <a:pt x="39"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6"/>
            <p:cNvSpPr>
              <a:spLocks/>
            </p:cNvSpPr>
            <p:nvPr userDrawn="1"/>
          </p:nvSpPr>
          <p:spPr bwMode="auto">
            <a:xfrm>
              <a:off x="8718550" y="4105275"/>
              <a:ext cx="546100"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7"/>
            <p:cNvSpPr>
              <a:spLocks noEditPoints="1"/>
            </p:cNvSpPr>
            <p:nvPr userDrawn="1"/>
          </p:nvSpPr>
          <p:spPr bwMode="auto">
            <a:xfrm>
              <a:off x="4465638" y="3841750"/>
              <a:ext cx="438150" cy="1092200"/>
            </a:xfrm>
            <a:custGeom>
              <a:avLst/>
              <a:gdLst>
                <a:gd name="T0" fmla="*/ 69 w 138"/>
                <a:gd name="T1" fmla="*/ 14 h 343"/>
                <a:gd name="T2" fmla="*/ 124 w 138"/>
                <a:gd name="T3" fmla="*/ 69 h 343"/>
                <a:gd name="T4" fmla="*/ 124 w 138"/>
                <a:gd name="T5" fmla="*/ 275 h 343"/>
                <a:gd name="T6" fmla="*/ 69 w 138"/>
                <a:gd name="T7" fmla="*/ 330 h 343"/>
                <a:gd name="T8" fmla="*/ 14 w 138"/>
                <a:gd name="T9" fmla="*/ 275 h 343"/>
                <a:gd name="T10" fmla="*/ 14 w 138"/>
                <a:gd name="T11" fmla="*/ 69 h 343"/>
                <a:gd name="T12" fmla="*/ 69 w 138"/>
                <a:gd name="T13" fmla="*/ 14 h 343"/>
                <a:gd name="T14" fmla="*/ 69 w 138"/>
                <a:gd name="T15" fmla="*/ 0 h 343"/>
                <a:gd name="T16" fmla="*/ 0 w 138"/>
                <a:gd name="T17" fmla="*/ 69 h 343"/>
                <a:gd name="T18" fmla="*/ 0 w 138"/>
                <a:gd name="T19" fmla="*/ 275 h 343"/>
                <a:gd name="T20" fmla="*/ 69 w 138"/>
                <a:gd name="T21" fmla="*/ 343 h 343"/>
                <a:gd name="T22" fmla="*/ 138 w 138"/>
                <a:gd name="T23" fmla="*/ 275 h 343"/>
                <a:gd name="T24" fmla="*/ 138 w 138"/>
                <a:gd name="T25" fmla="*/ 69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4"/>
                  </a:moveTo>
                  <a:cubicBezTo>
                    <a:pt x="99" y="14"/>
                    <a:pt x="124" y="39"/>
                    <a:pt x="124" y="69"/>
                  </a:cubicBezTo>
                  <a:cubicBezTo>
                    <a:pt x="124" y="275"/>
                    <a:pt x="124" y="275"/>
                    <a:pt x="124" y="275"/>
                  </a:cubicBezTo>
                  <a:cubicBezTo>
                    <a:pt x="124" y="305"/>
                    <a:pt x="99" y="330"/>
                    <a:pt x="69" y="330"/>
                  </a:cubicBezTo>
                  <a:cubicBezTo>
                    <a:pt x="39" y="330"/>
                    <a:pt x="14" y="305"/>
                    <a:pt x="14" y="275"/>
                  </a:cubicBezTo>
                  <a:cubicBezTo>
                    <a:pt x="14" y="69"/>
                    <a:pt x="14" y="69"/>
                    <a:pt x="14" y="69"/>
                  </a:cubicBezTo>
                  <a:cubicBezTo>
                    <a:pt x="14" y="39"/>
                    <a:pt x="39" y="14"/>
                    <a:pt x="69" y="14"/>
                  </a:cubicBezTo>
                  <a:moveTo>
                    <a:pt x="69" y="0"/>
                  </a:moveTo>
                  <a:cubicBezTo>
                    <a:pt x="31" y="0"/>
                    <a:pt x="0" y="31"/>
                    <a:pt x="0" y="69"/>
                  </a:cubicBezTo>
                  <a:cubicBezTo>
                    <a:pt x="0" y="275"/>
                    <a:pt x="0" y="275"/>
                    <a:pt x="0" y="275"/>
                  </a:cubicBezTo>
                  <a:cubicBezTo>
                    <a:pt x="0" y="313"/>
                    <a:pt x="31" y="343"/>
                    <a:pt x="69" y="343"/>
                  </a:cubicBezTo>
                  <a:cubicBezTo>
                    <a:pt x="107" y="343"/>
                    <a:pt x="138" y="313"/>
                    <a:pt x="138" y="275"/>
                  </a:cubicBezTo>
                  <a:cubicBezTo>
                    <a:pt x="138" y="69"/>
                    <a:pt x="138" y="69"/>
                    <a:pt x="138" y="69"/>
                  </a:cubicBezTo>
                  <a:cubicBezTo>
                    <a:pt x="138" y="31"/>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8"/>
            <p:cNvSpPr>
              <a:spLocks/>
            </p:cNvSpPr>
            <p:nvPr userDrawn="1"/>
          </p:nvSpPr>
          <p:spPr bwMode="auto">
            <a:xfrm>
              <a:off x="7259638" y="4475163"/>
              <a:ext cx="260350" cy="436563"/>
            </a:xfrm>
            <a:custGeom>
              <a:avLst/>
              <a:gdLst>
                <a:gd name="T0" fmla="*/ 41 w 82"/>
                <a:gd name="T1" fmla="*/ 137 h 137"/>
                <a:gd name="T2" fmla="*/ 41 w 82"/>
                <a:gd name="T3" fmla="*/ 137 h 137"/>
                <a:gd name="T4" fmla="*/ 0 w 82"/>
                <a:gd name="T5" fmla="*/ 96 h 137"/>
                <a:gd name="T6" fmla="*/ 0 w 82"/>
                <a:gd name="T7" fmla="*/ 41 h 137"/>
                <a:gd name="T8" fmla="*/ 41 w 82"/>
                <a:gd name="T9" fmla="*/ 0 h 137"/>
                <a:gd name="T10" fmla="*/ 82 w 82"/>
                <a:gd name="T11" fmla="*/ 41 h 137"/>
                <a:gd name="T12" fmla="*/ 82 w 82"/>
                <a:gd name="T13" fmla="*/ 96 h 137"/>
                <a:gd name="T14" fmla="*/ 41 w 82"/>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7">
                  <a:moveTo>
                    <a:pt x="41" y="137"/>
                  </a:moveTo>
                  <a:cubicBezTo>
                    <a:pt x="41" y="137"/>
                    <a:pt x="41" y="137"/>
                    <a:pt x="41" y="137"/>
                  </a:cubicBezTo>
                  <a:cubicBezTo>
                    <a:pt x="18" y="137"/>
                    <a:pt x="0" y="119"/>
                    <a:pt x="0" y="96"/>
                  </a:cubicBezTo>
                  <a:cubicBezTo>
                    <a:pt x="0" y="41"/>
                    <a:pt x="0" y="41"/>
                    <a:pt x="0" y="41"/>
                  </a:cubicBezTo>
                  <a:cubicBezTo>
                    <a:pt x="0" y="19"/>
                    <a:pt x="18" y="0"/>
                    <a:pt x="41" y="0"/>
                  </a:cubicBezTo>
                  <a:cubicBezTo>
                    <a:pt x="64" y="0"/>
                    <a:pt x="82" y="19"/>
                    <a:pt x="82" y="41"/>
                  </a:cubicBezTo>
                  <a:cubicBezTo>
                    <a:pt x="82" y="96"/>
                    <a:pt x="82" y="96"/>
                    <a:pt x="82" y="96"/>
                  </a:cubicBezTo>
                  <a:cubicBezTo>
                    <a:pt x="82" y="119"/>
                    <a:pt x="64" y="137"/>
                    <a:pt x="41"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9"/>
            <p:cNvSpPr>
              <a:spLocks noEditPoints="1"/>
            </p:cNvSpPr>
            <p:nvPr userDrawn="1"/>
          </p:nvSpPr>
          <p:spPr bwMode="auto">
            <a:xfrm>
              <a:off x="4030663" y="4475163"/>
              <a:ext cx="260350" cy="436563"/>
            </a:xfrm>
            <a:custGeom>
              <a:avLst/>
              <a:gdLst>
                <a:gd name="T0" fmla="*/ 41 w 82"/>
                <a:gd name="T1" fmla="*/ 14 h 137"/>
                <a:gd name="T2" fmla="*/ 69 w 82"/>
                <a:gd name="T3" fmla="*/ 41 h 137"/>
                <a:gd name="T4" fmla="*/ 69 w 82"/>
                <a:gd name="T5" fmla="*/ 96 h 137"/>
                <a:gd name="T6" fmla="*/ 41 w 82"/>
                <a:gd name="T7" fmla="*/ 124 h 137"/>
                <a:gd name="T8" fmla="*/ 14 w 82"/>
                <a:gd name="T9" fmla="*/ 96 h 137"/>
                <a:gd name="T10" fmla="*/ 14 w 82"/>
                <a:gd name="T11" fmla="*/ 41 h 137"/>
                <a:gd name="T12" fmla="*/ 41 w 82"/>
                <a:gd name="T13" fmla="*/ 14 h 137"/>
                <a:gd name="T14" fmla="*/ 41 w 82"/>
                <a:gd name="T15" fmla="*/ 0 h 137"/>
                <a:gd name="T16" fmla="*/ 0 w 82"/>
                <a:gd name="T17" fmla="*/ 41 h 137"/>
                <a:gd name="T18" fmla="*/ 0 w 82"/>
                <a:gd name="T19" fmla="*/ 96 h 137"/>
                <a:gd name="T20" fmla="*/ 41 w 82"/>
                <a:gd name="T21" fmla="*/ 137 h 137"/>
                <a:gd name="T22" fmla="*/ 82 w 82"/>
                <a:gd name="T23" fmla="*/ 96 h 137"/>
                <a:gd name="T24" fmla="*/ 82 w 82"/>
                <a:gd name="T25" fmla="*/ 41 h 137"/>
                <a:gd name="T26" fmla="*/ 41 w 82"/>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7">
                  <a:moveTo>
                    <a:pt x="41" y="14"/>
                  </a:moveTo>
                  <a:cubicBezTo>
                    <a:pt x="56" y="14"/>
                    <a:pt x="69" y="26"/>
                    <a:pt x="69" y="41"/>
                  </a:cubicBezTo>
                  <a:cubicBezTo>
                    <a:pt x="69" y="96"/>
                    <a:pt x="69" y="96"/>
                    <a:pt x="69" y="96"/>
                  </a:cubicBezTo>
                  <a:cubicBezTo>
                    <a:pt x="69" y="112"/>
                    <a:pt x="56" y="124"/>
                    <a:pt x="41" y="124"/>
                  </a:cubicBezTo>
                  <a:cubicBezTo>
                    <a:pt x="26" y="124"/>
                    <a:pt x="14" y="112"/>
                    <a:pt x="14" y="96"/>
                  </a:cubicBezTo>
                  <a:cubicBezTo>
                    <a:pt x="14" y="41"/>
                    <a:pt x="14" y="41"/>
                    <a:pt x="14" y="41"/>
                  </a:cubicBezTo>
                  <a:cubicBezTo>
                    <a:pt x="14" y="26"/>
                    <a:pt x="26" y="14"/>
                    <a:pt x="41" y="14"/>
                  </a:cubicBezTo>
                  <a:moveTo>
                    <a:pt x="41" y="0"/>
                  </a:moveTo>
                  <a:cubicBezTo>
                    <a:pt x="19" y="0"/>
                    <a:pt x="0" y="19"/>
                    <a:pt x="0" y="41"/>
                  </a:cubicBezTo>
                  <a:cubicBezTo>
                    <a:pt x="0" y="96"/>
                    <a:pt x="0" y="96"/>
                    <a:pt x="0" y="96"/>
                  </a:cubicBezTo>
                  <a:cubicBezTo>
                    <a:pt x="0" y="119"/>
                    <a:pt x="19" y="137"/>
                    <a:pt x="41" y="137"/>
                  </a:cubicBezTo>
                  <a:cubicBezTo>
                    <a:pt x="64" y="137"/>
                    <a:pt x="82" y="119"/>
                    <a:pt x="82" y="96"/>
                  </a:cubicBezTo>
                  <a:cubicBezTo>
                    <a:pt x="82" y="41"/>
                    <a:pt x="82" y="41"/>
                    <a:pt x="82" y="41"/>
                  </a:cubicBezTo>
                  <a:cubicBezTo>
                    <a:pt x="82" y="19"/>
                    <a:pt x="64"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20"/>
            <p:cNvSpPr>
              <a:spLocks/>
            </p:cNvSpPr>
            <p:nvPr userDrawn="1"/>
          </p:nvSpPr>
          <p:spPr bwMode="auto">
            <a:xfrm>
              <a:off x="6648450" y="4452938"/>
              <a:ext cx="436563" cy="1092200"/>
            </a:xfrm>
            <a:custGeom>
              <a:avLst/>
              <a:gdLst>
                <a:gd name="T0" fmla="*/ 68 w 137"/>
                <a:gd name="T1" fmla="*/ 343 h 343"/>
                <a:gd name="T2" fmla="*/ 68 w 137"/>
                <a:gd name="T3" fmla="*/ 343 h 343"/>
                <a:gd name="T4" fmla="*/ 0 w 137"/>
                <a:gd name="T5" fmla="*/ 275 h 343"/>
                <a:gd name="T6" fmla="*/ 0 w 137"/>
                <a:gd name="T7" fmla="*/ 69 h 343"/>
                <a:gd name="T8" fmla="*/ 68 w 137"/>
                <a:gd name="T9" fmla="*/ 0 h 343"/>
                <a:gd name="T10" fmla="*/ 137 w 137"/>
                <a:gd name="T11" fmla="*/ 69 h 343"/>
                <a:gd name="T12" fmla="*/ 137 w 137"/>
                <a:gd name="T13" fmla="*/ 275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3"/>
                    <a:pt x="0" y="275"/>
                  </a:cubicBezTo>
                  <a:cubicBezTo>
                    <a:pt x="0" y="69"/>
                    <a:pt x="0" y="69"/>
                    <a:pt x="0" y="69"/>
                  </a:cubicBezTo>
                  <a:cubicBezTo>
                    <a:pt x="0" y="31"/>
                    <a:pt x="30" y="0"/>
                    <a:pt x="68" y="0"/>
                  </a:cubicBezTo>
                  <a:cubicBezTo>
                    <a:pt x="106" y="0"/>
                    <a:pt x="137" y="31"/>
                    <a:pt x="137" y="69"/>
                  </a:cubicBezTo>
                  <a:cubicBezTo>
                    <a:pt x="137" y="275"/>
                    <a:pt x="137" y="275"/>
                    <a:pt x="137" y="275"/>
                  </a:cubicBezTo>
                  <a:cubicBezTo>
                    <a:pt x="137" y="313"/>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1"/>
            <p:cNvSpPr>
              <a:spLocks/>
            </p:cNvSpPr>
            <p:nvPr userDrawn="1"/>
          </p:nvSpPr>
          <p:spPr bwMode="auto">
            <a:xfrm>
              <a:off x="5119688" y="2990850"/>
              <a:ext cx="547688"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2"/>
            <p:cNvSpPr>
              <a:spLocks/>
            </p:cNvSpPr>
            <p:nvPr userDrawn="1"/>
          </p:nvSpPr>
          <p:spPr bwMode="auto">
            <a:xfrm>
              <a:off x="5886450" y="3952875"/>
              <a:ext cx="542925" cy="2444750"/>
            </a:xfrm>
            <a:custGeom>
              <a:avLst/>
              <a:gdLst>
                <a:gd name="T0" fmla="*/ 85 w 171"/>
                <a:gd name="T1" fmla="*/ 768 h 768"/>
                <a:gd name="T2" fmla="*/ 85 w 171"/>
                <a:gd name="T3" fmla="*/ 768 h 768"/>
                <a:gd name="T4" fmla="*/ 0 w 171"/>
                <a:gd name="T5" fmla="*/ 682 h 768"/>
                <a:gd name="T6" fmla="*/ 0 w 171"/>
                <a:gd name="T7" fmla="*/ 85 h 768"/>
                <a:gd name="T8" fmla="*/ 85 w 171"/>
                <a:gd name="T9" fmla="*/ 0 h 768"/>
                <a:gd name="T10" fmla="*/ 171 w 171"/>
                <a:gd name="T11" fmla="*/ 85 h 768"/>
                <a:gd name="T12" fmla="*/ 171 w 171"/>
                <a:gd name="T13" fmla="*/ 682 h 768"/>
                <a:gd name="T14" fmla="*/ 85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5" y="768"/>
                  </a:moveTo>
                  <a:cubicBezTo>
                    <a:pt x="85" y="768"/>
                    <a:pt x="85" y="768"/>
                    <a:pt x="85" y="768"/>
                  </a:cubicBezTo>
                  <a:cubicBezTo>
                    <a:pt x="38" y="768"/>
                    <a:pt x="0" y="730"/>
                    <a:pt x="0" y="682"/>
                  </a:cubicBezTo>
                  <a:cubicBezTo>
                    <a:pt x="0" y="85"/>
                    <a:pt x="0" y="85"/>
                    <a:pt x="0" y="85"/>
                  </a:cubicBezTo>
                  <a:cubicBezTo>
                    <a:pt x="0" y="38"/>
                    <a:pt x="38" y="0"/>
                    <a:pt x="85" y="0"/>
                  </a:cubicBezTo>
                  <a:cubicBezTo>
                    <a:pt x="133" y="0"/>
                    <a:pt x="171" y="38"/>
                    <a:pt x="171" y="85"/>
                  </a:cubicBezTo>
                  <a:cubicBezTo>
                    <a:pt x="171" y="682"/>
                    <a:pt x="171" y="682"/>
                    <a:pt x="171" y="682"/>
                  </a:cubicBezTo>
                  <a:cubicBezTo>
                    <a:pt x="171" y="730"/>
                    <a:pt x="133" y="768"/>
                    <a:pt x="85"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23"/>
            <p:cNvSpPr>
              <a:spLocks/>
            </p:cNvSpPr>
            <p:nvPr userDrawn="1"/>
          </p:nvSpPr>
          <p:spPr bwMode="auto">
            <a:xfrm>
              <a:off x="3790950" y="4716463"/>
              <a:ext cx="436563" cy="1092200"/>
            </a:xfrm>
            <a:custGeom>
              <a:avLst/>
              <a:gdLst>
                <a:gd name="T0" fmla="*/ 68 w 137"/>
                <a:gd name="T1" fmla="*/ 343 h 343"/>
                <a:gd name="T2" fmla="*/ 68 w 137"/>
                <a:gd name="T3" fmla="*/ 343 h 343"/>
                <a:gd name="T4" fmla="*/ 0 w 137"/>
                <a:gd name="T5" fmla="*/ 274 h 343"/>
                <a:gd name="T6" fmla="*/ 0 w 137"/>
                <a:gd name="T7" fmla="*/ 68 h 343"/>
                <a:gd name="T8" fmla="*/ 68 w 137"/>
                <a:gd name="T9" fmla="*/ 0 h 343"/>
                <a:gd name="T10" fmla="*/ 137 w 137"/>
                <a:gd name="T11" fmla="*/ 68 h 343"/>
                <a:gd name="T12" fmla="*/ 137 w 137"/>
                <a:gd name="T13" fmla="*/ 274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2"/>
                    <a:pt x="0" y="274"/>
                  </a:cubicBezTo>
                  <a:cubicBezTo>
                    <a:pt x="0" y="68"/>
                    <a:pt x="0" y="68"/>
                    <a:pt x="0" y="68"/>
                  </a:cubicBezTo>
                  <a:cubicBezTo>
                    <a:pt x="0" y="30"/>
                    <a:pt x="30" y="0"/>
                    <a:pt x="68" y="0"/>
                  </a:cubicBezTo>
                  <a:cubicBezTo>
                    <a:pt x="106" y="0"/>
                    <a:pt x="137" y="30"/>
                    <a:pt x="137" y="68"/>
                  </a:cubicBezTo>
                  <a:cubicBezTo>
                    <a:pt x="137" y="274"/>
                    <a:pt x="137" y="274"/>
                    <a:pt x="137" y="274"/>
                  </a:cubicBezTo>
                  <a:cubicBezTo>
                    <a:pt x="137" y="312"/>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24"/>
            <p:cNvSpPr>
              <a:spLocks/>
            </p:cNvSpPr>
            <p:nvPr userDrawn="1"/>
          </p:nvSpPr>
          <p:spPr bwMode="auto">
            <a:xfrm>
              <a:off x="3028950" y="3841750"/>
              <a:ext cx="542925" cy="2447925"/>
            </a:xfrm>
            <a:custGeom>
              <a:avLst/>
              <a:gdLst>
                <a:gd name="T0" fmla="*/ 85 w 171"/>
                <a:gd name="T1" fmla="*/ 769 h 769"/>
                <a:gd name="T2" fmla="*/ 85 w 171"/>
                <a:gd name="T3" fmla="*/ 769 h 769"/>
                <a:gd name="T4" fmla="*/ 0 w 171"/>
                <a:gd name="T5" fmla="*/ 683 h 769"/>
                <a:gd name="T6" fmla="*/ 0 w 171"/>
                <a:gd name="T7" fmla="*/ 86 h 769"/>
                <a:gd name="T8" fmla="*/ 85 w 171"/>
                <a:gd name="T9" fmla="*/ 0 h 769"/>
                <a:gd name="T10" fmla="*/ 171 w 171"/>
                <a:gd name="T11" fmla="*/ 86 h 769"/>
                <a:gd name="T12" fmla="*/ 171 w 171"/>
                <a:gd name="T13" fmla="*/ 683 h 769"/>
                <a:gd name="T14" fmla="*/ 85 w 171"/>
                <a:gd name="T15" fmla="*/ 769 h 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9">
                  <a:moveTo>
                    <a:pt x="85" y="769"/>
                  </a:moveTo>
                  <a:cubicBezTo>
                    <a:pt x="85" y="769"/>
                    <a:pt x="85" y="769"/>
                    <a:pt x="85" y="769"/>
                  </a:cubicBezTo>
                  <a:cubicBezTo>
                    <a:pt x="38" y="769"/>
                    <a:pt x="0" y="730"/>
                    <a:pt x="0" y="683"/>
                  </a:cubicBezTo>
                  <a:cubicBezTo>
                    <a:pt x="0" y="86"/>
                    <a:pt x="0" y="86"/>
                    <a:pt x="0" y="86"/>
                  </a:cubicBezTo>
                  <a:cubicBezTo>
                    <a:pt x="0" y="39"/>
                    <a:pt x="38" y="0"/>
                    <a:pt x="85" y="0"/>
                  </a:cubicBezTo>
                  <a:cubicBezTo>
                    <a:pt x="133" y="0"/>
                    <a:pt x="171" y="39"/>
                    <a:pt x="171" y="86"/>
                  </a:cubicBezTo>
                  <a:cubicBezTo>
                    <a:pt x="171" y="683"/>
                    <a:pt x="171" y="683"/>
                    <a:pt x="171" y="683"/>
                  </a:cubicBezTo>
                  <a:cubicBezTo>
                    <a:pt x="171" y="730"/>
                    <a:pt x="133" y="769"/>
                    <a:pt x="85" y="7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5"/>
            <p:cNvSpPr>
              <a:spLocks/>
            </p:cNvSpPr>
            <p:nvPr userDrawn="1"/>
          </p:nvSpPr>
          <p:spPr bwMode="auto">
            <a:xfrm>
              <a:off x="0" y="3148013"/>
              <a:ext cx="228600" cy="2438400"/>
            </a:xfrm>
            <a:custGeom>
              <a:avLst/>
              <a:gdLst>
                <a:gd name="T0" fmla="*/ 0 w 72"/>
                <a:gd name="T1" fmla="*/ 0 h 766"/>
                <a:gd name="T2" fmla="*/ 0 w 72"/>
                <a:gd name="T3" fmla="*/ 766 h 766"/>
                <a:gd name="T4" fmla="*/ 72 w 72"/>
                <a:gd name="T5" fmla="*/ 681 h 766"/>
                <a:gd name="T6" fmla="*/ 72 w 72"/>
                <a:gd name="T7" fmla="*/ 84 h 766"/>
                <a:gd name="T8" fmla="*/ 0 w 72"/>
                <a:gd name="T9" fmla="*/ 0 h 766"/>
              </a:gdLst>
              <a:ahLst/>
              <a:cxnLst>
                <a:cxn ang="0">
                  <a:pos x="T0" y="T1"/>
                </a:cxn>
                <a:cxn ang="0">
                  <a:pos x="T2" y="T3"/>
                </a:cxn>
                <a:cxn ang="0">
                  <a:pos x="T4" y="T5"/>
                </a:cxn>
                <a:cxn ang="0">
                  <a:pos x="T6" y="T7"/>
                </a:cxn>
                <a:cxn ang="0">
                  <a:pos x="T8" y="T9"/>
                </a:cxn>
              </a:cxnLst>
              <a:rect l="0" t="0" r="r" b="b"/>
              <a:pathLst>
                <a:path w="72" h="766">
                  <a:moveTo>
                    <a:pt x="0" y="0"/>
                  </a:moveTo>
                  <a:cubicBezTo>
                    <a:pt x="0" y="766"/>
                    <a:pt x="0" y="766"/>
                    <a:pt x="0" y="766"/>
                  </a:cubicBezTo>
                  <a:cubicBezTo>
                    <a:pt x="41" y="759"/>
                    <a:pt x="72" y="724"/>
                    <a:pt x="72" y="681"/>
                  </a:cubicBezTo>
                  <a:cubicBezTo>
                    <a:pt x="72" y="84"/>
                    <a:pt x="72" y="84"/>
                    <a:pt x="72" y="84"/>
                  </a:cubicBezTo>
                  <a:cubicBezTo>
                    <a:pt x="72" y="42"/>
                    <a:pt x="41" y="6"/>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6"/>
            <p:cNvSpPr>
              <a:spLocks/>
            </p:cNvSpPr>
            <p:nvPr userDrawn="1"/>
          </p:nvSpPr>
          <p:spPr bwMode="auto">
            <a:xfrm>
              <a:off x="11950700" y="4105275"/>
              <a:ext cx="254000" cy="2444750"/>
            </a:xfrm>
            <a:custGeom>
              <a:avLst/>
              <a:gdLst>
                <a:gd name="T0" fmla="*/ 80 w 80"/>
                <a:gd name="T1" fmla="*/ 0 h 768"/>
                <a:gd name="T2" fmla="*/ 0 w 80"/>
                <a:gd name="T3" fmla="*/ 85 h 768"/>
                <a:gd name="T4" fmla="*/ 0 w 80"/>
                <a:gd name="T5" fmla="*/ 682 h 768"/>
                <a:gd name="T6" fmla="*/ 80 w 80"/>
                <a:gd name="T7" fmla="*/ 768 h 768"/>
                <a:gd name="T8" fmla="*/ 80 w 80"/>
                <a:gd name="T9" fmla="*/ 0 h 768"/>
              </a:gdLst>
              <a:ahLst/>
              <a:cxnLst>
                <a:cxn ang="0">
                  <a:pos x="T0" y="T1"/>
                </a:cxn>
                <a:cxn ang="0">
                  <a:pos x="T2" y="T3"/>
                </a:cxn>
                <a:cxn ang="0">
                  <a:pos x="T4" y="T5"/>
                </a:cxn>
                <a:cxn ang="0">
                  <a:pos x="T6" y="T7"/>
                </a:cxn>
                <a:cxn ang="0">
                  <a:pos x="T8" y="T9"/>
                </a:cxn>
              </a:cxnLst>
              <a:rect l="0" t="0" r="r" b="b"/>
              <a:pathLst>
                <a:path w="80" h="768">
                  <a:moveTo>
                    <a:pt x="80" y="0"/>
                  </a:moveTo>
                  <a:cubicBezTo>
                    <a:pt x="36" y="2"/>
                    <a:pt x="0" y="39"/>
                    <a:pt x="0" y="85"/>
                  </a:cubicBezTo>
                  <a:cubicBezTo>
                    <a:pt x="0" y="682"/>
                    <a:pt x="0" y="682"/>
                    <a:pt x="0" y="682"/>
                  </a:cubicBezTo>
                  <a:cubicBezTo>
                    <a:pt x="0" y="728"/>
                    <a:pt x="36" y="766"/>
                    <a:pt x="80" y="768"/>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57565369"/>
      </p:ext>
    </p:extLst>
  </p:cSld>
  <p:clrMapOvr>
    <a:masterClrMapping/>
  </p:clrMapOvr>
  <p:timing>
    <p:tnLst>
      <p:par>
        <p:cTn id="1" dur="indefinite" restart="never" nodeType="tmRoot"/>
      </p:par>
    </p:tnLst>
  </p:timing>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089033"/>
            <a:ext cx="6864086" cy="2268744"/>
          </a:xfrm>
        </p:spPr>
        <p:txBody>
          <a:bodyPr>
            <a:noAutofit/>
          </a:bodyPr>
          <a:lstStyle>
            <a:lvl1pPr algn="ctr">
              <a:defRPr sz="3000">
                <a:solidFill>
                  <a:srgbClr val="0000A0"/>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rgbClr val="8B8A8D"/>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41203" y="3573529"/>
            <a:ext cx="6864086" cy="540000"/>
          </a:xfrm>
        </p:spPr>
        <p:txBody>
          <a:bodyPr>
            <a:noAutofit/>
          </a:bodyPr>
          <a:lstStyle>
            <a:lvl1pPr marL="0" indent="0" algn="ctr">
              <a:buFontTx/>
              <a:buNone/>
              <a:defRPr b="1">
                <a:solidFill>
                  <a:srgbClr val="8B8A8D"/>
                </a:solidFill>
              </a:defRPr>
            </a:lvl1pPr>
            <a:lvl2pPr marL="256840" indent="0">
              <a:buFontTx/>
              <a:buNone/>
              <a:defRPr b="1">
                <a:solidFill>
                  <a:schemeClr val="accent4"/>
                </a:solidFill>
              </a:defRPr>
            </a:lvl2pPr>
            <a:lvl3pPr marL="513687" indent="0">
              <a:buFontTx/>
              <a:buNone/>
              <a:defRPr b="1">
                <a:solidFill>
                  <a:schemeClr val="accent4"/>
                </a:solidFill>
              </a:defRPr>
            </a:lvl3pPr>
            <a:lvl4pPr marL="770528" indent="0">
              <a:buFontTx/>
              <a:buNone/>
              <a:defRPr b="1">
                <a:solidFill>
                  <a:schemeClr val="accent4"/>
                </a:solidFill>
              </a:defRPr>
            </a:lvl4pPr>
            <a:lvl5pPr marL="1027374" indent="0">
              <a:buFontTx/>
              <a:buNone/>
              <a:defRPr b="1">
                <a:solidFill>
                  <a:schemeClr val="accent4"/>
                </a:solidFill>
              </a:defRPr>
            </a:lvl5pPr>
          </a:lstStyle>
          <a:p>
            <a:pPr lvl="0"/>
            <a:r>
              <a:rPr lang="en-GB" dirty="0" smtClean="0"/>
              <a:t>Name</a:t>
            </a:r>
            <a:endParaRPr lang="en-GB" dirty="0"/>
          </a:p>
        </p:txBody>
      </p:sp>
      <p:sp>
        <p:nvSpPr>
          <p:cNvPr id="3" name="Footer Placeholder 2"/>
          <p:cNvSpPr>
            <a:spLocks noGrp="1"/>
          </p:cNvSpPr>
          <p:nvPr>
            <p:ph type="ftr" sz="quarter" idx="14"/>
          </p:nvPr>
        </p:nvSpPr>
        <p:spPr/>
        <p:txBody>
          <a:bodyPr/>
          <a:lstStyle>
            <a:lvl1pPr>
              <a:defRPr>
                <a:solidFill>
                  <a:srgbClr val="8B8A8D"/>
                </a:solidFill>
              </a:defRPr>
            </a:lvl1pPr>
          </a:lstStyle>
          <a:p>
            <a:endParaRPr lang="en-GB" dirty="0"/>
          </a:p>
        </p:txBody>
      </p:sp>
    </p:spTree>
    <p:extLst>
      <p:ext uri="{BB962C8B-B14F-4D97-AF65-F5344CB8AC3E}">
        <p14:creationId xmlns:p14="http://schemas.microsoft.com/office/powerpoint/2010/main" val="273194880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090800"/>
            <a:ext cx="6864086" cy="2268000"/>
          </a:xfrm>
        </p:spPr>
        <p:txBody>
          <a:bodyPr>
            <a:noAutofit/>
          </a:bodyPr>
          <a:lstStyle>
            <a:lvl1pPr algn="ctr">
              <a:defRPr sz="3000">
                <a:solidFill>
                  <a:srgbClr val="FBD9CA"/>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41203" y="3573529"/>
            <a:ext cx="6864086" cy="540000"/>
          </a:xfrm>
        </p:spPr>
        <p:txBody>
          <a:bodyPr>
            <a:noAutofit/>
          </a:bodyPr>
          <a:lstStyle>
            <a:lvl1pPr marL="0" indent="0" algn="ctr">
              <a:buFontTx/>
              <a:buNone/>
              <a:defRPr b="1">
                <a:solidFill>
                  <a:schemeClr val="bg1"/>
                </a:solidFill>
              </a:defRPr>
            </a:lvl1pPr>
            <a:lvl2pPr marL="256840" indent="0">
              <a:buFontTx/>
              <a:buNone/>
              <a:defRPr b="1">
                <a:solidFill>
                  <a:schemeClr val="accent4"/>
                </a:solidFill>
              </a:defRPr>
            </a:lvl2pPr>
            <a:lvl3pPr marL="513687" indent="0">
              <a:buFontTx/>
              <a:buNone/>
              <a:defRPr b="1">
                <a:solidFill>
                  <a:schemeClr val="accent4"/>
                </a:solidFill>
              </a:defRPr>
            </a:lvl3pPr>
            <a:lvl4pPr marL="770528" indent="0">
              <a:buFontTx/>
              <a:buNone/>
              <a:defRPr b="1">
                <a:solidFill>
                  <a:schemeClr val="accent4"/>
                </a:solidFill>
              </a:defRPr>
            </a:lvl4pPr>
            <a:lvl5pPr marL="1027374" indent="0">
              <a:buFontTx/>
              <a:buNone/>
              <a:defRPr b="1">
                <a:solidFill>
                  <a:schemeClr val="accent4"/>
                </a:solidFill>
              </a:defRPr>
            </a:lvl5pPr>
          </a:lstStyle>
          <a:p>
            <a:pPr lvl="0"/>
            <a:r>
              <a:rPr lang="en-GB" dirty="0" smtClean="0"/>
              <a:t>Name</a:t>
            </a:r>
            <a:endParaRPr lang="en-GB" dirty="0"/>
          </a:p>
        </p:txBody>
      </p:sp>
      <p:cxnSp>
        <p:nvCxnSpPr>
          <p:cNvPr id="8" name="Straight Connector 7"/>
          <p:cNvCxnSpPr/>
          <p:nvPr userDrawn="1"/>
        </p:nvCxnSpPr>
        <p:spPr>
          <a:xfrm>
            <a:off x="648000" y="6318000"/>
            <a:ext cx="108936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Logotype, static"/>
          <p:cNvGrpSpPr/>
          <p:nvPr userDrawn="1"/>
        </p:nvGrpSpPr>
        <p:grpSpPr>
          <a:xfrm>
            <a:off x="10689466" y="6389301"/>
            <a:ext cx="863688" cy="180102"/>
            <a:chOff x="9501453" y="6148765"/>
            <a:chExt cx="2047875" cy="427037"/>
          </a:xfrm>
          <a:solidFill>
            <a:schemeClr val="bg1"/>
          </a:solidFill>
        </p:grpSpPr>
        <p:sp>
          <p:nvSpPr>
            <p:cNvPr id="24"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343216647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Quote Pulse Patter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66246"/>
            <a:ext cx="6864086" cy="2327243"/>
          </a:xfrm>
        </p:spPr>
        <p:txBody>
          <a:bodyPr>
            <a:noAutofit/>
          </a:bodyPr>
          <a:lstStyle>
            <a:lvl1pPr algn="ctr">
              <a:defRPr sz="3000">
                <a:solidFill>
                  <a:srgbClr val="FBD9CA"/>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41203" y="2709249"/>
            <a:ext cx="6864086" cy="540000"/>
          </a:xfrm>
        </p:spPr>
        <p:txBody>
          <a:bodyPr>
            <a:noAutofit/>
          </a:bodyPr>
          <a:lstStyle>
            <a:lvl1pPr marL="0" indent="0" algn="ctr">
              <a:buFontTx/>
              <a:buNone/>
              <a:defRPr b="1">
                <a:solidFill>
                  <a:schemeClr val="bg1"/>
                </a:solidFill>
              </a:defRPr>
            </a:lvl1pPr>
            <a:lvl2pPr marL="256840" indent="0">
              <a:buFontTx/>
              <a:buNone/>
              <a:defRPr b="1">
                <a:solidFill>
                  <a:schemeClr val="accent4"/>
                </a:solidFill>
              </a:defRPr>
            </a:lvl2pPr>
            <a:lvl3pPr marL="513687" indent="0">
              <a:buFontTx/>
              <a:buNone/>
              <a:defRPr b="1">
                <a:solidFill>
                  <a:schemeClr val="accent4"/>
                </a:solidFill>
              </a:defRPr>
            </a:lvl3pPr>
            <a:lvl4pPr marL="770528" indent="0">
              <a:buFontTx/>
              <a:buNone/>
              <a:defRPr b="1">
                <a:solidFill>
                  <a:schemeClr val="accent4"/>
                </a:solidFill>
              </a:defRPr>
            </a:lvl4pPr>
            <a:lvl5pPr marL="1027374" indent="0">
              <a:buFontTx/>
              <a:buNone/>
              <a:defRPr b="1">
                <a:solidFill>
                  <a:schemeClr val="accent4"/>
                </a:solidFill>
              </a:defRPr>
            </a:lvl5pPr>
          </a:lstStyle>
          <a:p>
            <a:pPr lvl="0"/>
            <a:r>
              <a:rPr lang="en-GB" dirty="0" smtClean="0"/>
              <a:t>Name</a:t>
            </a:r>
            <a:endParaRPr lang="en-GB" dirty="0"/>
          </a:p>
        </p:txBody>
      </p:sp>
      <p:cxnSp>
        <p:nvCxnSpPr>
          <p:cNvPr id="8" name="Straight Connector 7"/>
          <p:cNvCxnSpPr/>
          <p:nvPr userDrawn="1"/>
        </p:nvCxnSpPr>
        <p:spPr>
          <a:xfrm>
            <a:off x="648000" y="6318000"/>
            <a:ext cx="108936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Pulse"/>
          <p:cNvGrpSpPr/>
          <p:nvPr userDrawn="1"/>
        </p:nvGrpSpPr>
        <p:grpSpPr>
          <a:xfrm>
            <a:off x="0" y="3348046"/>
            <a:ext cx="12204700" cy="2643187"/>
            <a:chOff x="0" y="3348038"/>
            <a:chExt cx="12204700" cy="2643187"/>
          </a:xfrm>
          <a:solidFill>
            <a:srgbClr val="0000FF"/>
          </a:solidFill>
        </p:grpSpPr>
        <p:sp>
          <p:nvSpPr>
            <p:cNvPr id="45" name="Freeform 5"/>
            <p:cNvSpPr>
              <a:spLocks/>
            </p:cNvSpPr>
            <p:nvPr userDrawn="1"/>
          </p:nvSpPr>
          <p:spPr bwMode="auto">
            <a:xfrm>
              <a:off x="1906588" y="4092575"/>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p:cNvSpPr>
            <p:nvPr userDrawn="1"/>
          </p:nvSpPr>
          <p:spPr bwMode="auto">
            <a:xfrm>
              <a:off x="3979863" y="4564063"/>
              <a:ext cx="193675" cy="325438"/>
            </a:xfrm>
            <a:custGeom>
              <a:avLst/>
              <a:gdLst>
                <a:gd name="T0" fmla="*/ 30 w 61"/>
                <a:gd name="T1" fmla="*/ 102 h 102"/>
                <a:gd name="T2" fmla="*/ 30 w 61"/>
                <a:gd name="T3" fmla="*/ 102 h 102"/>
                <a:gd name="T4" fmla="*/ 0 w 61"/>
                <a:gd name="T5" fmla="*/ 71 h 102"/>
                <a:gd name="T6" fmla="*/ 0 w 61"/>
                <a:gd name="T7" fmla="*/ 30 h 102"/>
                <a:gd name="T8" fmla="*/ 30 w 61"/>
                <a:gd name="T9" fmla="*/ 0 h 102"/>
                <a:gd name="T10" fmla="*/ 61 w 61"/>
                <a:gd name="T11" fmla="*/ 30 h 102"/>
                <a:gd name="T12" fmla="*/ 61 w 61"/>
                <a:gd name="T13" fmla="*/ 71 h 102"/>
                <a:gd name="T14" fmla="*/ 30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0" y="102"/>
                  </a:moveTo>
                  <a:cubicBezTo>
                    <a:pt x="30" y="102"/>
                    <a:pt x="30" y="102"/>
                    <a:pt x="30" y="102"/>
                  </a:cubicBezTo>
                  <a:cubicBezTo>
                    <a:pt x="13" y="102"/>
                    <a:pt x="0" y="88"/>
                    <a:pt x="0" y="71"/>
                  </a:cubicBezTo>
                  <a:cubicBezTo>
                    <a:pt x="0" y="30"/>
                    <a:pt x="0" y="30"/>
                    <a:pt x="0" y="30"/>
                  </a:cubicBezTo>
                  <a:cubicBezTo>
                    <a:pt x="0" y="14"/>
                    <a:pt x="13" y="0"/>
                    <a:pt x="30" y="0"/>
                  </a:cubicBezTo>
                  <a:cubicBezTo>
                    <a:pt x="47" y="0"/>
                    <a:pt x="61" y="14"/>
                    <a:pt x="61" y="30"/>
                  </a:cubicBezTo>
                  <a:cubicBezTo>
                    <a:pt x="61" y="71"/>
                    <a:pt x="61" y="71"/>
                    <a:pt x="61" y="71"/>
                  </a:cubicBezTo>
                  <a:cubicBezTo>
                    <a:pt x="61" y="88"/>
                    <a:pt x="47" y="102"/>
                    <a:pt x="3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7"/>
            <p:cNvSpPr>
              <a:spLocks/>
            </p:cNvSpPr>
            <p:nvPr userDrawn="1"/>
          </p:nvSpPr>
          <p:spPr bwMode="auto">
            <a:xfrm>
              <a:off x="1585913" y="4564063"/>
              <a:ext cx="193675" cy="325438"/>
            </a:xfrm>
            <a:custGeom>
              <a:avLst/>
              <a:gdLst>
                <a:gd name="T0" fmla="*/ 30 w 61"/>
                <a:gd name="T1" fmla="*/ 102 h 102"/>
                <a:gd name="T2" fmla="*/ 30 w 61"/>
                <a:gd name="T3" fmla="*/ 102 h 102"/>
                <a:gd name="T4" fmla="*/ 0 w 61"/>
                <a:gd name="T5" fmla="*/ 71 h 102"/>
                <a:gd name="T6" fmla="*/ 0 w 61"/>
                <a:gd name="T7" fmla="*/ 30 h 102"/>
                <a:gd name="T8" fmla="*/ 30 w 61"/>
                <a:gd name="T9" fmla="*/ 0 h 102"/>
                <a:gd name="T10" fmla="*/ 61 w 61"/>
                <a:gd name="T11" fmla="*/ 30 h 102"/>
                <a:gd name="T12" fmla="*/ 61 w 61"/>
                <a:gd name="T13" fmla="*/ 71 h 102"/>
                <a:gd name="T14" fmla="*/ 30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0" y="102"/>
                  </a:moveTo>
                  <a:cubicBezTo>
                    <a:pt x="30" y="102"/>
                    <a:pt x="30" y="102"/>
                    <a:pt x="30" y="102"/>
                  </a:cubicBezTo>
                  <a:cubicBezTo>
                    <a:pt x="13" y="102"/>
                    <a:pt x="0" y="88"/>
                    <a:pt x="0" y="71"/>
                  </a:cubicBezTo>
                  <a:cubicBezTo>
                    <a:pt x="0" y="30"/>
                    <a:pt x="0" y="30"/>
                    <a:pt x="0" y="30"/>
                  </a:cubicBezTo>
                  <a:cubicBezTo>
                    <a:pt x="0" y="14"/>
                    <a:pt x="13" y="0"/>
                    <a:pt x="30" y="0"/>
                  </a:cubicBezTo>
                  <a:cubicBezTo>
                    <a:pt x="47" y="0"/>
                    <a:pt x="61" y="14"/>
                    <a:pt x="61" y="30"/>
                  </a:cubicBezTo>
                  <a:cubicBezTo>
                    <a:pt x="61" y="71"/>
                    <a:pt x="61" y="71"/>
                    <a:pt x="61" y="71"/>
                  </a:cubicBezTo>
                  <a:cubicBezTo>
                    <a:pt x="61" y="88"/>
                    <a:pt x="47" y="102"/>
                    <a:pt x="3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8"/>
            <p:cNvSpPr>
              <a:spLocks/>
            </p:cNvSpPr>
            <p:nvPr userDrawn="1"/>
          </p:nvSpPr>
          <p:spPr bwMode="auto">
            <a:xfrm>
              <a:off x="3524250" y="4548188"/>
              <a:ext cx="325438" cy="809625"/>
            </a:xfrm>
            <a:custGeom>
              <a:avLst/>
              <a:gdLst>
                <a:gd name="T0" fmla="*/ 51 w 102"/>
                <a:gd name="T1" fmla="*/ 254 h 254"/>
                <a:gd name="T2" fmla="*/ 51 w 102"/>
                <a:gd name="T3" fmla="*/ 254 h 254"/>
                <a:gd name="T4" fmla="*/ 0 w 102"/>
                <a:gd name="T5" fmla="*/ 203 h 254"/>
                <a:gd name="T6" fmla="*/ 0 w 102"/>
                <a:gd name="T7" fmla="*/ 51 h 254"/>
                <a:gd name="T8" fmla="*/ 51 w 102"/>
                <a:gd name="T9" fmla="*/ 0 h 254"/>
                <a:gd name="T10" fmla="*/ 102 w 102"/>
                <a:gd name="T11" fmla="*/ 51 h 254"/>
                <a:gd name="T12" fmla="*/ 102 w 102"/>
                <a:gd name="T13" fmla="*/ 203 h 254"/>
                <a:gd name="T14" fmla="*/ 51 w 102"/>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4">
                  <a:moveTo>
                    <a:pt x="51" y="254"/>
                  </a:moveTo>
                  <a:cubicBezTo>
                    <a:pt x="51" y="254"/>
                    <a:pt x="51" y="254"/>
                    <a:pt x="51" y="254"/>
                  </a:cubicBezTo>
                  <a:cubicBezTo>
                    <a:pt x="23" y="254"/>
                    <a:pt x="0" y="232"/>
                    <a:pt x="0" y="203"/>
                  </a:cubicBezTo>
                  <a:cubicBezTo>
                    <a:pt x="0" y="51"/>
                    <a:pt x="0" y="51"/>
                    <a:pt x="0" y="51"/>
                  </a:cubicBezTo>
                  <a:cubicBezTo>
                    <a:pt x="0" y="23"/>
                    <a:pt x="23" y="0"/>
                    <a:pt x="51" y="0"/>
                  </a:cubicBezTo>
                  <a:cubicBezTo>
                    <a:pt x="79" y="0"/>
                    <a:pt x="102" y="23"/>
                    <a:pt x="102" y="51"/>
                  </a:cubicBezTo>
                  <a:cubicBezTo>
                    <a:pt x="102" y="203"/>
                    <a:pt x="102" y="203"/>
                    <a:pt x="102" y="203"/>
                  </a:cubicBezTo>
                  <a:cubicBezTo>
                    <a:pt x="102" y="232"/>
                    <a:pt x="79" y="254"/>
                    <a:pt x="51" y="2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9"/>
            <p:cNvSpPr>
              <a:spLocks/>
            </p:cNvSpPr>
            <p:nvPr userDrawn="1"/>
          </p:nvSpPr>
          <p:spPr bwMode="auto">
            <a:xfrm>
              <a:off x="2393950" y="3462338"/>
              <a:ext cx="403225" cy="1814513"/>
            </a:xfrm>
            <a:custGeom>
              <a:avLst/>
              <a:gdLst>
                <a:gd name="T0" fmla="*/ 64 w 127"/>
                <a:gd name="T1" fmla="*/ 570 h 570"/>
                <a:gd name="T2" fmla="*/ 64 w 127"/>
                <a:gd name="T3" fmla="*/ 570 h 570"/>
                <a:gd name="T4" fmla="*/ 0 w 127"/>
                <a:gd name="T5" fmla="*/ 506 h 570"/>
                <a:gd name="T6" fmla="*/ 0 w 127"/>
                <a:gd name="T7" fmla="*/ 64 h 570"/>
                <a:gd name="T8" fmla="*/ 64 w 127"/>
                <a:gd name="T9" fmla="*/ 0 h 570"/>
                <a:gd name="T10" fmla="*/ 127 w 127"/>
                <a:gd name="T11" fmla="*/ 64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4"/>
                    <a:pt x="0" y="64"/>
                    <a:pt x="0" y="64"/>
                  </a:cubicBezTo>
                  <a:cubicBezTo>
                    <a:pt x="0" y="29"/>
                    <a:pt x="29" y="0"/>
                    <a:pt x="64" y="0"/>
                  </a:cubicBezTo>
                  <a:cubicBezTo>
                    <a:pt x="99" y="0"/>
                    <a:pt x="127" y="29"/>
                    <a:pt x="127" y="64"/>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0"/>
            <p:cNvSpPr>
              <a:spLocks/>
            </p:cNvSpPr>
            <p:nvPr userDrawn="1"/>
          </p:nvSpPr>
          <p:spPr bwMode="auto">
            <a:xfrm>
              <a:off x="311150" y="3462338"/>
              <a:ext cx="406400" cy="1814513"/>
            </a:xfrm>
            <a:custGeom>
              <a:avLst/>
              <a:gdLst>
                <a:gd name="T0" fmla="*/ 64 w 128"/>
                <a:gd name="T1" fmla="*/ 570 h 570"/>
                <a:gd name="T2" fmla="*/ 64 w 128"/>
                <a:gd name="T3" fmla="*/ 570 h 570"/>
                <a:gd name="T4" fmla="*/ 0 w 128"/>
                <a:gd name="T5" fmla="*/ 506 h 570"/>
                <a:gd name="T6" fmla="*/ 0 w 128"/>
                <a:gd name="T7" fmla="*/ 64 h 570"/>
                <a:gd name="T8" fmla="*/ 64 w 128"/>
                <a:gd name="T9" fmla="*/ 0 h 570"/>
                <a:gd name="T10" fmla="*/ 128 w 128"/>
                <a:gd name="T11" fmla="*/ 64 h 570"/>
                <a:gd name="T12" fmla="*/ 128 w 128"/>
                <a:gd name="T13" fmla="*/ 506 h 570"/>
                <a:gd name="T14" fmla="*/ 64 w 128"/>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570">
                  <a:moveTo>
                    <a:pt x="64" y="570"/>
                  </a:moveTo>
                  <a:cubicBezTo>
                    <a:pt x="64" y="570"/>
                    <a:pt x="64" y="570"/>
                    <a:pt x="64" y="570"/>
                  </a:cubicBezTo>
                  <a:cubicBezTo>
                    <a:pt x="29" y="570"/>
                    <a:pt x="0" y="541"/>
                    <a:pt x="0" y="506"/>
                  </a:cubicBezTo>
                  <a:cubicBezTo>
                    <a:pt x="0" y="64"/>
                    <a:pt x="0" y="64"/>
                    <a:pt x="0" y="64"/>
                  </a:cubicBezTo>
                  <a:cubicBezTo>
                    <a:pt x="0" y="29"/>
                    <a:pt x="29" y="0"/>
                    <a:pt x="64" y="0"/>
                  </a:cubicBezTo>
                  <a:cubicBezTo>
                    <a:pt x="99" y="0"/>
                    <a:pt x="128" y="29"/>
                    <a:pt x="128" y="64"/>
                  </a:cubicBezTo>
                  <a:cubicBezTo>
                    <a:pt x="128" y="506"/>
                    <a:pt x="128" y="506"/>
                    <a:pt x="128" y="506"/>
                  </a:cubicBezTo>
                  <a:cubicBezTo>
                    <a:pt x="128"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1"/>
            <p:cNvSpPr>
              <a:spLocks/>
            </p:cNvSpPr>
            <p:nvPr userDrawn="1"/>
          </p:nvSpPr>
          <p:spPr bwMode="auto">
            <a:xfrm>
              <a:off x="2959100" y="4175125"/>
              <a:ext cx="403225" cy="1816100"/>
            </a:xfrm>
            <a:custGeom>
              <a:avLst/>
              <a:gdLst>
                <a:gd name="T0" fmla="*/ 64 w 127"/>
                <a:gd name="T1" fmla="*/ 570 h 570"/>
                <a:gd name="T2" fmla="*/ 64 w 127"/>
                <a:gd name="T3" fmla="*/ 570 h 570"/>
                <a:gd name="T4" fmla="*/ 0 w 127"/>
                <a:gd name="T5" fmla="*/ 506 h 570"/>
                <a:gd name="T6" fmla="*/ 0 w 127"/>
                <a:gd name="T7" fmla="*/ 64 h 570"/>
                <a:gd name="T8" fmla="*/ 64 w 127"/>
                <a:gd name="T9" fmla="*/ 0 h 570"/>
                <a:gd name="T10" fmla="*/ 127 w 127"/>
                <a:gd name="T11" fmla="*/ 64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4"/>
                    <a:pt x="0" y="64"/>
                    <a:pt x="0" y="64"/>
                  </a:cubicBezTo>
                  <a:cubicBezTo>
                    <a:pt x="0" y="28"/>
                    <a:pt x="29" y="0"/>
                    <a:pt x="64" y="0"/>
                  </a:cubicBezTo>
                  <a:cubicBezTo>
                    <a:pt x="99" y="0"/>
                    <a:pt x="127" y="28"/>
                    <a:pt x="127" y="64"/>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2"/>
            <p:cNvSpPr>
              <a:spLocks noEditPoints="1"/>
            </p:cNvSpPr>
            <p:nvPr userDrawn="1"/>
          </p:nvSpPr>
          <p:spPr bwMode="auto">
            <a:xfrm>
              <a:off x="1131888" y="4548188"/>
              <a:ext cx="323850"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4" y="10"/>
                    <a:pt x="92" y="28"/>
                    <a:pt x="92" y="51"/>
                  </a:cubicBezTo>
                  <a:cubicBezTo>
                    <a:pt x="92" y="203"/>
                    <a:pt x="92" y="203"/>
                    <a:pt x="92" y="203"/>
                  </a:cubicBezTo>
                  <a:cubicBezTo>
                    <a:pt x="92" y="226"/>
                    <a:pt x="74" y="244"/>
                    <a:pt x="51" y="244"/>
                  </a:cubicBezTo>
                  <a:cubicBezTo>
                    <a:pt x="29" y="244"/>
                    <a:pt x="10" y="226"/>
                    <a:pt x="10" y="203"/>
                  </a:cubicBezTo>
                  <a:cubicBezTo>
                    <a:pt x="10" y="51"/>
                    <a:pt x="10" y="51"/>
                    <a:pt x="10" y="51"/>
                  </a:cubicBezTo>
                  <a:cubicBezTo>
                    <a:pt x="10" y="28"/>
                    <a:pt x="29" y="10"/>
                    <a:pt x="51" y="10"/>
                  </a:cubicBezTo>
                  <a:moveTo>
                    <a:pt x="51" y="0"/>
                  </a:moveTo>
                  <a:cubicBezTo>
                    <a:pt x="23" y="0"/>
                    <a:pt x="0" y="23"/>
                    <a:pt x="0" y="51"/>
                  </a:cubicBezTo>
                  <a:cubicBezTo>
                    <a:pt x="0" y="203"/>
                    <a:pt x="0" y="203"/>
                    <a:pt x="0" y="203"/>
                  </a:cubicBezTo>
                  <a:cubicBezTo>
                    <a:pt x="0" y="232"/>
                    <a:pt x="23" y="254"/>
                    <a:pt x="51" y="254"/>
                  </a:cubicBezTo>
                  <a:cubicBezTo>
                    <a:pt x="79" y="254"/>
                    <a:pt x="102" y="232"/>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3"/>
            <p:cNvSpPr>
              <a:spLocks noEditPoints="1"/>
            </p:cNvSpPr>
            <p:nvPr userDrawn="1"/>
          </p:nvSpPr>
          <p:spPr bwMode="auto">
            <a:xfrm>
              <a:off x="565150" y="4175125"/>
              <a:ext cx="404813" cy="1816100"/>
            </a:xfrm>
            <a:custGeom>
              <a:avLst/>
              <a:gdLst>
                <a:gd name="T0" fmla="*/ 64 w 127"/>
                <a:gd name="T1" fmla="*/ 10 h 570"/>
                <a:gd name="T2" fmla="*/ 117 w 127"/>
                <a:gd name="T3" fmla="*/ 64 h 570"/>
                <a:gd name="T4" fmla="*/ 117 w 127"/>
                <a:gd name="T5" fmla="*/ 506 h 570"/>
                <a:gd name="T6" fmla="*/ 64 w 127"/>
                <a:gd name="T7" fmla="*/ 560 h 570"/>
                <a:gd name="T8" fmla="*/ 10 w 127"/>
                <a:gd name="T9" fmla="*/ 506 h 570"/>
                <a:gd name="T10" fmla="*/ 10 w 127"/>
                <a:gd name="T11" fmla="*/ 64 h 570"/>
                <a:gd name="T12" fmla="*/ 64 w 127"/>
                <a:gd name="T13" fmla="*/ 10 h 570"/>
                <a:gd name="T14" fmla="*/ 64 w 127"/>
                <a:gd name="T15" fmla="*/ 0 h 570"/>
                <a:gd name="T16" fmla="*/ 0 w 127"/>
                <a:gd name="T17" fmla="*/ 64 h 570"/>
                <a:gd name="T18" fmla="*/ 0 w 127"/>
                <a:gd name="T19" fmla="*/ 506 h 570"/>
                <a:gd name="T20" fmla="*/ 64 w 127"/>
                <a:gd name="T21" fmla="*/ 570 h 570"/>
                <a:gd name="T22" fmla="*/ 127 w 127"/>
                <a:gd name="T23" fmla="*/ 506 h 570"/>
                <a:gd name="T24" fmla="*/ 127 w 127"/>
                <a:gd name="T25" fmla="*/ 64 h 570"/>
                <a:gd name="T26" fmla="*/ 64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4" y="10"/>
                  </a:moveTo>
                  <a:cubicBezTo>
                    <a:pt x="93" y="10"/>
                    <a:pt x="117" y="34"/>
                    <a:pt x="117" y="64"/>
                  </a:cubicBezTo>
                  <a:cubicBezTo>
                    <a:pt x="117" y="506"/>
                    <a:pt x="117" y="506"/>
                    <a:pt x="117" y="506"/>
                  </a:cubicBezTo>
                  <a:cubicBezTo>
                    <a:pt x="117" y="536"/>
                    <a:pt x="93" y="560"/>
                    <a:pt x="64" y="560"/>
                  </a:cubicBezTo>
                  <a:cubicBezTo>
                    <a:pt x="34" y="560"/>
                    <a:pt x="10" y="536"/>
                    <a:pt x="10" y="506"/>
                  </a:cubicBezTo>
                  <a:cubicBezTo>
                    <a:pt x="10" y="64"/>
                    <a:pt x="10" y="64"/>
                    <a:pt x="10" y="64"/>
                  </a:cubicBezTo>
                  <a:cubicBezTo>
                    <a:pt x="10" y="34"/>
                    <a:pt x="34" y="10"/>
                    <a:pt x="64" y="10"/>
                  </a:cubicBezTo>
                  <a:moveTo>
                    <a:pt x="64" y="0"/>
                  </a:moveTo>
                  <a:cubicBezTo>
                    <a:pt x="29" y="0"/>
                    <a:pt x="0" y="28"/>
                    <a:pt x="0" y="64"/>
                  </a:cubicBezTo>
                  <a:cubicBezTo>
                    <a:pt x="0" y="506"/>
                    <a:pt x="0" y="506"/>
                    <a:pt x="0" y="506"/>
                  </a:cubicBezTo>
                  <a:cubicBezTo>
                    <a:pt x="0" y="541"/>
                    <a:pt x="29" y="570"/>
                    <a:pt x="64" y="570"/>
                  </a:cubicBezTo>
                  <a:cubicBezTo>
                    <a:pt x="99" y="570"/>
                    <a:pt x="127" y="541"/>
                    <a:pt x="127" y="506"/>
                  </a:cubicBezTo>
                  <a:cubicBezTo>
                    <a:pt x="127" y="64"/>
                    <a:pt x="127" y="64"/>
                    <a:pt x="127" y="64"/>
                  </a:cubicBezTo>
                  <a:cubicBezTo>
                    <a:pt x="127" y="28"/>
                    <a:pt x="99"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4"/>
            <p:cNvSpPr>
              <a:spLocks/>
            </p:cNvSpPr>
            <p:nvPr userDrawn="1"/>
          </p:nvSpPr>
          <p:spPr bwMode="auto">
            <a:xfrm>
              <a:off x="10434638" y="4092575"/>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5"/>
            <p:cNvSpPr>
              <a:spLocks/>
            </p:cNvSpPr>
            <p:nvPr userDrawn="1"/>
          </p:nvSpPr>
          <p:spPr bwMode="auto">
            <a:xfrm>
              <a:off x="10110788" y="4564063"/>
              <a:ext cx="193675" cy="325438"/>
            </a:xfrm>
            <a:custGeom>
              <a:avLst/>
              <a:gdLst>
                <a:gd name="T0" fmla="*/ 31 w 61"/>
                <a:gd name="T1" fmla="*/ 102 h 102"/>
                <a:gd name="T2" fmla="*/ 31 w 61"/>
                <a:gd name="T3" fmla="*/ 102 h 102"/>
                <a:gd name="T4" fmla="*/ 0 w 61"/>
                <a:gd name="T5" fmla="*/ 71 h 102"/>
                <a:gd name="T6" fmla="*/ 0 w 61"/>
                <a:gd name="T7" fmla="*/ 30 h 102"/>
                <a:gd name="T8" fmla="*/ 31 w 61"/>
                <a:gd name="T9" fmla="*/ 0 h 102"/>
                <a:gd name="T10" fmla="*/ 61 w 61"/>
                <a:gd name="T11" fmla="*/ 30 h 102"/>
                <a:gd name="T12" fmla="*/ 61 w 61"/>
                <a:gd name="T13" fmla="*/ 71 h 102"/>
                <a:gd name="T14" fmla="*/ 31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1" y="102"/>
                  </a:moveTo>
                  <a:cubicBezTo>
                    <a:pt x="31" y="102"/>
                    <a:pt x="31" y="102"/>
                    <a:pt x="31" y="102"/>
                  </a:cubicBezTo>
                  <a:cubicBezTo>
                    <a:pt x="14" y="102"/>
                    <a:pt x="0" y="88"/>
                    <a:pt x="0" y="71"/>
                  </a:cubicBezTo>
                  <a:cubicBezTo>
                    <a:pt x="0" y="30"/>
                    <a:pt x="0" y="30"/>
                    <a:pt x="0" y="30"/>
                  </a:cubicBezTo>
                  <a:cubicBezTo>
                    <a:pt x="0" y="14"/>
                    <a:pt x="14" y="0"/>
                    <a:pt x="31" y="0"/>
                  </a:cubicBezTo>
                  <a:cubicBezTo>
                    <a:pt x="48" y="0"/>
                    <a:pt x="61" y="14"/>
                    <a:pt x="61" y="30"/>
                  </a:cubicBezTo>
                  <a:cubicBezTo>
                    <a:pt x="61" y="71"/>
                    <a:pt x="61" y="71"/>
                    <a:pt x="61" y="71"/>
                  </a:cubicBezTo>
                  <a:cubicBezTo>
                    <a:pt x="61" y="88"/>
                    <a:pt x="48" y="102"/>
                    <a:pt x="31"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6"/>
            <p:cNvSpPr>
              <a:spLocks/>
            </p:cNvSpPr>
            <p:nvPr userDrawn="1"/>
          </p:nvSpPr>
          <p:spPr bwMode="auto">
            <a:xfrm>
              <a:off x="10920413" y="3462338"/>
              <a:ext cx="403225" cy="1814513"/>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9"/>
                    <a:pt x="28" y="0"/>
                    <a:pt x="63" y="0"/>
                  </a:cubicBezTo>
                  <a:cubicBezTo>
                    <a:pt x="98" y="0"/>
                    <a:pt x="127" y="29"/>
                    <a:pt x="127" y="64"/>
                  </a:cubicBezTo>
                  <a:cubicBezTo>
                    <a:pt x="127" y="506"/>
                    <a:pt x="127" y="506"/>
                    <a:pt x="127" y="506"/>
                  </a:cubicBezTo>
                  <a:cubicBezTo>
                    <a:pt x="127" y="541"/>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7"/>
            <p:cNvSpPr>
              <a:spLocks/>
            </p:cNvSpPr>
            <p:nvPr userDrawn="1"/>
          </p:nvSpPr>
          <p:spPr bwMode="auto">
            <a:xfrm>
              <a:off x="11487150" y="4175125"/>
              <a:ext cx="403225" cy="1816100"/>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8"/>
                    <a:pt x="28" y="0"/>
                    <a:pt x="63" y="0"/>
                  </a:cubicBezTo>
                  <a:cubicBezTo>
                    <a:pt x="99" y="0"/>
                    <a:pt x="127" y="28"/>
                    <a:pt x="127" y="64"/>
                  </a:cubicBezTo>
                  <a:cubicBezTo>
                    <a:pt x="127" y="506"/>
                    <a:pt x="127" y="506"/>
                    <a:pt x="127" y="506"/>
                  </a:cubicBezTo>
                  <a:cubicBezTo>
                    <a:pt x="127" y="541"/>
                    <a:pt x="99"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8"/>
            <p:cNvSpPr>
              <a:spLocks noEditPoints="1"/>
            </p:cNvSpPr>
            <p:nvPr userDrawn="1"/>
          </p:nvSpPr>
          <p:spPr bwMode="auto">
            <a:xfrm>
              <a:off x="8367713" y="4159250"/>
              <a:ext cx="325438"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51 w 102"/>
                <a:gd name="T17" fmla="*/ 0 h 254"/>
                <a:gd name="T18" fmla="*/ 0 w 102"/>
                <a:gd name="T19" fmla="*/ 51 h 254"/>
                <a:gd name="T20" fmla="*/ 0 w 102"/>
                <a:gd name="T21" fmla="*/ 203 h 254"/>
                <a:gd name="T22" fmla="*/ 51 w 102"/>
                <a:gd name="T23" fmla="*/ 254 h 254"/>
                <a:gd name="T24" fmla="*/ 102 w 102"/>
                <a:gd name="T25" fmla="*/ 203 h 254"/>
                <a:gd name="T26" fmla="*/ 102 w 102"/>
                <a:gd name="T27" fmla="*/ 51 h 254"/>
                <a:gd name="T28" fmla="*/ 51 w 102"/>
                <a:gd name="T2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254">
                  <a:moveTo>
                    <a:pt x="51" y="10"/>
                  </a:moveTo>
                  <a:cubicBezTo>
                    <a:pt x="73" y="10"/>
                    <a:pt x="92" y="28"/>
                    <a:pt x="92" y="51"/>
                  </a:cubicBezTo>
                  <a:cubicBezTo>
                    <a:pt x="92" y="203"/>
                    <a:pt x="92" y="203"/>
                    <a:pt x="92" y="203"/>
                  </a:cubicBezTo>
                  <a:cubicBezTo>
                    <a:pt x="92" y="226"/>
                    <a:pt x="73" y="244"/>
                    <a:pt x="51" y="244"/>
                  </a:cubicBezTo>
                  <a:cubicBezTo>
                    <a:pt x="28" y="244"/>
                    <a:pt x="10" y="226"/>
                    <a:pt x="10" y="203"/>
                  </a:cubicBezTo>
                  <a:cubicBezTo>
                    <a:pt x="10" y="51"/>
                    <a:pt x="10" y="51"/>
                    <a:pt x="10" y="51"/>
                  </a:cubicBezTo>
                  <a:cubicBezTo>
                    <a:pt x="10" y="28"/>
                    <a:pt x="28" y="10"/>
                    <a:pt x="51" y="10"/>
                  </a:cubicBezTo>
                  <a:moveTo>
                    <a:pt x="51" y="0"/>
                  </a:moveTo>
                  <a:cubicBezTo>
                    <a:pt x="51" y="0"/>
                    <a:pt x="51" y="0"/>
                    <a:pt x="51" y="0"/>
                  </a:cubicBez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9"/>
            <p:cNvSpPr>
              <a:spLocks/>
            </p:cNvSpPr>
            <p:nvPr userDrawn="1"/>
          </p:nvSpPr>
          <p:spPr bwMode="auto">
            <a:xfrm>
              <a:off x="9658350" y="4548188"/>
              <a:ext cx="322263" cy="809625"/>
            </a:xfrm>
            <a:custGeom>
              <a:avLst/>
              <a:gdLst>
                <a:gd name="T0" fmla="*/ 51 w 101"/>
                <a:gd name="T1" fmla="*/ 254 h 254"/>
                <a:gd name="T2" fmla="*/ 51 w 101"/>
                <a:gd name="T3" fmla="*/ 254 h 254"/>
                <a:gd name="T4" fmla="*/ 0 w 101"/>
                <a:gd name="T5" fmla="*/ 203 h 254"/>
                <a:gd name="T6" fmla="*/ 0 w 101"/>
                <a:gd name="T7" fmla="*/ 51 h 254"/>
                <a:gd name="T8" fmla="*/ 51 w 101"/>
                <a:gd name="T9" fmla="*/ 0 h 254"/>
                <a:gd name="T10" fmla="*/ 101 w 101"/>
                <a:gd name="T11" fmla="*/ 51 h 254"/>
                <a:gd name="T12" fmla="*/ 101 w 101"/>
                <a:gd name="T13" fmla="*/ 203 h 254"/>
                <a:gd name="T14" fmla="*/ 51 w 101"/>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254">
                  <a:moveTo>
                    <a:pt x="51" y="254"/>
                  </a:moveTo>
                  <a:cubicBezTo>
                    <a:pt x="51" y="254"/>
                    <a:pt x="51" y="254"/>
                    <a:pt x="51" y="254"/>
                  </a:cubicBezTo>
                  <a:cubicBezTo>
                    <a:pt x="22" y="254"/>
                    <a:pt x="0" y="232"/>
                    <a:pt x="0" y="203"/>
                  </a:cubicBezTo>
                  <a:cubicBezTo>
                    <a:pt x="0" y="51"/>
                    <a:pt x="0" y="51"/>
                    <a:pt x="0" y="51"/>
                  </a:cubicBezTo>
                  <a:cubicBezTo>
                    <a:pt x="0" y="23"/>
                    <a:pt x="22" y="0"/>
                    <a:pt x="51" y="0"/>
                  </a:cubicBezTo>
                  <a:cubicBezTo>
                    <a:pt x="79" y="0"/>
                    <a:pt x="101" y="23"/>
                    <a:pt x="101" y="51"/>
                  </a:cubicBezTo>
                  <a:cubicBezTo>
                    <a:pt x="101" y="203"/>
                    <a:pt x="101" y="203"/>
                    <a:pt x="101" y="203"/>
                  </a:cubicBezTo>
                  <a:cubicBezTo>
                    <a:pt x="101" y="232"/>
                    <a:pt x="79" y="254"/>
                    <a:pt x="51" y="2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0"/>
            <p:cNvSpPr>
              <a:spLocks noEditPoints="1"/>
            </p:cNvSpPr>
            <p:nvPr userDrawn="1"/>
          </p:nvSpPr>
          <p:spPr bwMode="auto">
            <a:xfrm>
              <a:off x="8855075" y="3525838"/>
              <a:ext cx="403225" cy="1816100"/>
            </a:xfrm>
            <a:custGeom>
              <a:avLst/>
              <a:gdLst>
                <a:gd name="T0" fmla="*/ 63 w 127"/>
                <a:gd name="T1" fmla="*/ 11 h 570"/>
                <a:gd name="T2" fmla="*/ 117 w 127"/>
                <a:gd name="T3" fmla="*/ 64 h 570"/>
                <a:gd name="T4" fmla="*/ 117 w 127"/>
                <a:gd name="T5" fmla="*/ 507 h 570"/>
                <a:gd name="T6" fmla="*/ 63 w 127"/>
                <a:gd name="T7" fmla="*/ 560 h 570"/>
                <a:gd name="T8" fmla="*/ 10 w 127"/>
                <a:gd name="T9" fmla="*/ 507 h 570"/>
                <a:gd name="T10" fmla="*/ 10 w 127"/>
                <a:gd name="T11" fmla="*/ 64 h 570"/>
                <a:gd name="T12" fmla="*/ 63 w 127"/>
                <a:gd name="T13" fmla="*/ 11 h 570"/>
                <a:gd name="T14" fmla="*/ 63 w 127"/>
                <a:gd name="T15" fmla="*/ 0 h 570"/>
                <a:gd name="T16" fmla="*/ 0 w 127"/>
                <a:gd name="T17" fmla="*/ 64 h 570"/>
                <a:gd name="T18" fmla="*/ 0 w 127"/>
                <a:gd name="T19" fmla="*/ 507 h 570"/>
                <a:gd name="T20" fmla="*/ 63 w 127"/>
                <a:gd name="T21" fmla="*/ 570 h 570"/>
                <a:gd name="T22" fmla="*/ 127 w 127"/>
                <a:gd name="T23" fmla="*/ 507 h 570"/>
                <a:gd name="T24" fmla="*/ 127 w 127"/>
                <a:gd name="T25" fmla="*/ 64 h 570"/>
                <a:gd name="T26" fmla="*/ 63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3" y="11"/>
                  </a:moveTo>
                  <a:cubicBezTo>
                    <a:pt x="93" y="11"/>
                    <a:pt x="117" y="35"/>
                    <a:pt x="117" y="64"/>
                  </a:cubicBezTo>
                  <a:cubicBezTo>
                    <a:pt x="117" y="507"/>
                    <a:pt x="117" y="507"/>
                    <a:pt x="117" y="507"/>
                  </a:cubicBezTo>
                  <a:cubicBezTo>
                    <a:pt x="117" y="536"/>
                    <a:pt x="93" y="560"/>
                    <a:pt x="63" y="560"/>
                  </a:cubicBezTo>
                  <a:cubicBezTo>
                    <a:pt x="34" y="560"/>
                    <a:pt x="10" y="536"/>
                    <a:pt x="10" y="507"/>
                  </a:cubicBezTo>
                  <a:cubicBezTo>
                    <a:pt x="10" y="64"/>
                    <a:pt x="10" y="64"/>
                    <a:pt x="10" y="64"/>
                  </a:cubicBezTo>
                  <a:cubicBezTo>
                    <a:pt x="10" y="35"/>
                    <a:pt x="34" y="11"/>
                    <a:pt x="63" y="11"/>
                  </a:cubicBezTo>
                  <a:moveTo>
                    <a:pt x="63" y="0"/>
                  </a:moveTo>
                  <a:cubicBezTo>
                    <a:pt x="28" y="0"/>
                    <a:pt x="0" y="29"/>
                    <a:pt x="0" y="64"/>
                  </a:cubicBezTo>
                  <a:cubicBezTo>
                    <a:pt x="0" y="507"/>
                    <a:pt x="0" y="507"/>
                    <a:pt x="0" y="507"/>
                  </a:cubicBezTo>
                  <a:cubicBezTo>
                    <a:pt x="0" y="542"/>
                    <a:pt x="28" y="570"/>
                    <a:pt x="63" y="570"/>
                  </a:cubicBezTo>
                  <a:cubicBezTo>
                    <a:pt x="98" y="570"/>
                    <a:pt x="127" y="542"/>
                    <a:pt x="127" y="507"/>
                  </a:cubicBezTo>
                  <a:cubicBezTo>
                    <a:pt x="127" y="64"/>
                    <a:pt x="127" y="64"/>
                    <a:pt x="127" y="64"/>
                  </a:cubicBezTo>
                  <a:cubicBezTo>
                    <a:pt x="127" y="29"/>
                    <a:pt x="98" y="0"/>
                    <a:pt x="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1"/>
            <p:cNvSpPr>
              <a:spLocks noEditPoints="1"/>
            </p:cNvSpPr>
            <p:nvPr userDrawn="1"/>
          </p:nvSpPr>
          <p:spPr bwMode="auto">
            <a:xfrm>
              <a:off x="4075113" y="4159250"/>
              <a:ext cx="323850"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4" y="10"/>
                    <a:pt x="92" y="28"/>
                    <a:pt x="92" y="51"/>
                  </a:cubicBezTo>
                  <a:cubicBezTo>
                    <a:pt x="92" y="203"/>
                    <a:pt x="92" y="203"/>
                    <a:pt x="92" y="203"/>
                  </a:cubicBezTo>
                  <a:cubicBezTo>
                    <a:pt x="92" y="226"/>
                    <a:pt x="74" y="244"/>
                    <a:pt x="51" y="244"/>
                  </a:cubicBezTo>
                  <a:cubicBezTo>
                    <a:pt x="29" y="244"/>
                    <a:pt x="10" y="226"/>
                    <a:pt x="10" y="203"/>
                  </a:cubicBezTo>
                  <a:cubicBezTo>
                    <a:pt x="10" y="51"/>
                    <a:pt x="10" y="51"/>
                    <a:pt x="10" y="51"/>
                  </a:cubicBezTo>
                  <a:cubicBezTo>
                    <a:pt x="10" y="28"/>
                    <a:pt x="29" y="10"/>
                    <a:pt x="51" y="10"/>
                  </a:cubicBezTo>
                  <a:moveTo>
                    <a:pt x="51" y="0"/>
                  </a:move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2"/>
            <p:cNvSpPr>
              <a:spLocks noEditPoints="1"/>
            </p:cNvSpPr>
            <p:nvPr userDrawn="1"/>
          </p:nvSpPr>
          <p:spPr bwMode="auto">
            <a:xfrm>
              <a:off x="4560888" y="3525838"/>
              <a:ext cx="403225" cy="1816100"/>
            </a:xfrm>
            <a:custGeom>
              <a:avLst/>
              <a:gdLst>
                <a:gd name="T0" fmla="*/ 63 w 127"/>
                <a:gd name="T1" fmla="*/ 11 h 570"/>
                <a:gd name="T2" fmla="*/ 117 w 127"/>
                <a:gd name="T3" fmla="*/ 64 h 570"/>
                <a:gd name="T4" fmla="*/ 117 w 127"/>
                <a:gd name="T5" fmla="*/ 507 h 570"/>
                <a:gd name="T6" fmla="*/ 63 w 127"/>
                <a:gd name="T7" fmla="*/ 560 h 570"/>
                <a:gd name="T8" fmla="*/ 10 w 127"/>
                <a:gd name="T9" fmla="*/ 507 h 570"/>
                <a:gd name="T10" fmla="*/ 10 w 127"/>
                <a:gd name="T11" fmla="*/ 64 h 570"/>
                <a:gd name="T12" fmla="*/ 63 w 127"/>
                <a:gd name="T13" fmla="*/ 11 h 570"/>
                <a:gd name="T14" fmla="*/ 63 w 127"/>
                <a:gd name="T15" fmla="*/ 0 h 570"/>
                <a:gd name="T16" fmla="*/ 0 w 127"/>
                <a:gd name="T17" fmla="*/ 64 h 570"/>
                <a:gd name="T18" fmla="*/ 0 w 127"/>
                <a:gd name="T19" fmla="*/ 507 h 570"/>
                <a:gd name="T20" fmla="*/ 63 w 127"/>
                <a:gd name="T21" fmla="*/ 570 h 570"/>
                <a:gd name="T22" fmla="*/ 127 w 127"/>
                <a:gd name="T23" fmla="*/ 507 h 570"/>
                <a:gd name="T24" fmla="*/ 127 w 127"/>
                <a:gd name="T25" fmla="*/ 64 h 570"/>
                <a:gd name="T26" fmla="*/ 63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3" y="11"/>
                  </a:moveTo>
                  <a:cubicBezTo>
                    <a:pt x="93" y="11"/>
                    <a:pt x="117" y="35"/>
                    <a:pt x="117" y="64"/>
                  </a:cubicBezTo>
                  <a:cubicBezTo>
                    <a:pt x="117" y="507"/>
                    <a:pt x="117" y="507"/>
                    <a:pt x="117" y="507"/>
                  </a:cubicBezTo>
                  <a:cubicBezTo>
                    <a:pt x="117" y="536"/>
                    <a:pt x="93" y="560"/>
                    <a:pt x="63" y="560"/>
                  </a:cubicBezTo>
                  <a:cubicBezTo>
                    <a:pt x="34" y="560"/>
                    <a:pt x="10" y="536"/>
                    <a:pt x="10" y="507"/>
                  </a:cubicBezTo>
                  <a:cubicBezTo>
                    <a:pt x="10" y="64"/>
                    <a:pt x="10" y="64"/>
                    <a:pt x="10" y="64"/>
                  </a:cubicBezTo>
                  <a:cubicBezTo>
                    <a:pt x="10" y="35"/>
                    <a:pt x="34" y="11"/>
                    <a:pt x="63" y="11"/>
                  </a:cubicBezTo>
                  <a:moveTo>
                    <a:pt x="63" y="0"/>
                  </a:moveTo>
                  <a:cubicBezTo>
                    <a:pt x="28" y="0"/>
                    <a:pt x="0" y="29"/>
                    <a:pt x="0" y="64"/>
                  </a:cubicBezTo>
                  <a:cubicBezTo>
                    <a:pt x="0" y="507"/>
                    <a:pt x="0" y="507"/>
                    <a:pt x="0" y="507"/>
                  </a:cubicBezTo>
                  <a:cubicBezTo>
                    <a:pt x="0" y="542"/>
                    <a:pt x="28" y="570"/>
                    <a:pt x="63" y="570"/>
                  </a:cubicBezTo>
                  <a:cubicBezTo>
                    <a:pt x="99" y="570"/>
                    <a:pt x="127" y="542"/>
                    <a:pt x="127" y="507"/>
                  </a:cubicBezTo>
                  <a:cubicBezTo>
                    <a:pt x="127" y="64"/>
                    <a:pt x="127" y="64"/>
                    <a:pt x="127" y="64"/>
                  </a:cubicBezTo>
                  <a:cubicBezTo>
                    <a:pt x="127" y="29"/>
                    <a:pt x="99" y="0"/>
                    <a:pt x="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23"/>
            <p:cNvSpPr>
              <a:spLocks/>
            </p:cNvSpPr>
            <p:nvPr userDrawn="1"/>
          </p:nvSpPr>
          <p:spPr bwMode="auto">
            <a:xfrm>
              <a:off x="9093200" y="4175125"/>
              <a:ext cx="403225" cy="1816100"/>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8"/>
                    <a:pt x="28" y="0"/>
                    <a:pt x="63" y="0"/>
                  </a:cubicBezTo>
                  <a:cubicBezTo>
                    <a:pt x="98" y="0"/>
                    <a:pt x="127" y="28"/>
                    <a:pt x="127" y="64"/>
                  </a:cubicBezTo>
                  <a:cubicBezTo>
                    <a:pt x="127" y="506"/>
                    <a:pt x="127" y="506"/>
                    <a:pt x="127" y="506"/>
                  </a:cubicBezTo>
                  <a:cubicBezTo>
                    <a:pt x="127" y="541"/>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4"/>
            <p:cNvSpPr>
              <a:spLocks noEditPoints="1"/>
            </p:cNvSpPr>
            <p:nvPr userDrawn="1"/>
          </p:nvSpPr>
          <p:spPr bwMode="auto">
            <a:xfrm>
              <a:off x="5940425" y="3981450"/>
              <a:ext cx="323850" cy="808038"/>
            </a:xfrm>
            <a:custGeom>
              <a:avLst/>
              <a:gdLst>
                <a:gd name="T0" fmla="*/ 51 w 102"/>
                <a:gd name="T1" fmla="*/ 10 h 254"/>
                <a:gd name="T2" fmla="*/ 91 w 102"/>
                <a:gd name="T3" fmla="*/ 51 h 254"/>
                <a:gd name="T4" fmla="*/ 91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3" y="10"/>
                    <a:pt x="91" y="28"/>
                    <a:pt x="91" y="51"/>
                  </a:cubicBezTo>
                  <a:cubicBezTo>
                    <a:pt x="91" y="203"/>
                    <a:pt x="91" y="203"/>
                    <a:pt x="91" y="203"/>
                  </a:cubicBezTo>
                  <a:cubicBezTo>
                    <a:pt x="91" y="226"/>
                    <a:pt x="73" y="244"/>
                    <a:pt x="51" y="244"/>
                  </a:cubicBezTo>
                  <a:cubicBezTo>
                    <a:pt x="28" y="244"/>
                    <a:pt x="10" y="226"/>
                    <a:pt x="10" y="203"/>
                  </a:cubicBezTo>
                  <a:cubicBezTo>
                    <a:pt x="10" y="51"/>
                    <a:pt x="10" y="51"/>
                    <a:pt x="10" y="51"/>
                  </a:cubicBezTo>
                  <a:cubicBezTo>
                    <a:pt x="10" y="28"/>
                    <a:pt x="28" y="10"/>
                    <a:pt x="51" y="10"/>
                  </a:cubicBezTo>
                  <a:moveTo>
                    <a:pt x="51" y="0"/>
                  </a:move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5"/>
            <p:cNvSpPr>
              <a:spLocks/>
            </p:cNvSpPr>
            <p:nvPr userDrawn="1"/>
          </p:nvSpPr>
          <p:spPr bwMode="auto">
            <a:xfrm>
              <a:off x="8008938" y="4449763"/>
              <a:ext cx="193675" cy="323850"/>
            </a:xfrm>
            <a:custGeom>
              <a:avLst/>
              <a:gdLst>
                <a:gd name="T0" fmla="*/ 31 w 61"/>
                <a:gd name="T1" fmla="*/ 102 h 102"/>
                <a:gd name="T2" fmla="*/ 31 w 61"/>
                <a:gd name="T3" fmla="*/ 102 h 102"/>
                <a:gd name="T4" fmla="*/ 0 w 61"/>
                <a:gd name="T5" fmla="*/ 72 h 102"/>
                <a:gd name="T6" fmla="*/ 0 w 61"/>
                <a:gd name="T7" fmla="*/ 31 h 102"/>
                <a:gd name="T8" fmla="*/ 31 w 61"/>
                <a:gd name="T9" fmla="*/ 0 h 102"/>
                <a:gd name="T10" fmla="*/ 61 w 61"/>
                <a:gd name="T11" fmla="*/ 31 h 102"/>
                <a:gd name="T12" fmla="*/ 61 w 61"/>
                <a:gd name="T13" fmla="*/ 72 h 102"/>
                <a:gd name="T14" fmla="*/ 31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1" y="102"/>
                  </a:moveTo>
                  <a:cubicBezTo>
                    <a:pt x="31" y="102"/>
                    <a:pt x="31" y="102"/>
                    <a:pt x="31" y="102"/>
                  </a:cubicBezTo>
                  <a:cubicBezTo>
                    <a:pt x="14" y="102"/>
                    <a:pt x="0" y="89"/>
                    <a:pt x="0" y="72"/>
                  </a:cubicBezTo>
                  <a:cubicBezTo>
                    <a:pt x="0" y="31"/>
                    <a:pt x="0" y="31"/>
                    <a:pt x="0" y="31"/>
                  </a:cubicBezTo>
                  <a:cubicBezTo>
                    <a:pt x="0" y="14"/>
                    <a:pt x="14" y="0"/>
                    <a:pt x="31" y="0"/>
                  </a:cubicBezTo>
                  <a:cubicBezTo>
                    <a:pt x="47" y="0"/>
                    <a:pt x="61" y="14"/>
                    <a:pt x="61" y="31"/>
                  </a:cubicBezTo>
                  <a:cubicBezTo>
                    <a:pt x="61" y="72"/>
                    <a:pt x="61" y="72"/>
                    <a:pt x="61" y="72"/>
                  </a:cubicBezTo>
                  <a:cubicBezTo>
                    <a:pt x="61" y="89"/>
                    <a:pt x="47" y="102"/>
                    <a:pt x="31"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6"/>
            <p:cNvSpPr>
              <a:spLocks noEditPoints="1"/>
            </p:cNvSpPr>
            <p:nvPr userDrawn="1"/>
          </p:nvSpPr>
          <p:spPr bwMode="auto">
            <a:xfrm>
              <a:off x="5616575" y="4449763"/>
              <a:ext cx="193675" cy="323850"/>
            </a:xfrm>
            <a:custGeom>
              <a:avLst/>
              <a:gdLst>
                <a:gd name="T0" fmla="*/ 30 w 61"/>
                <a:gd name="T1" fmla="*/ 11 h 102"/>
                <a:gd name="T2" fmla="*/ 51 w 61"/>
                <a:gd name="T3" fmla="*/ 31 h 102"/>
                <a:gd name="T4" fmla="*/ 51 w 61"/>
                <a:gd name="T5" fmla="*/ 72 h 102"/>
                <a:gd name="T6" fmla="*/ 30 w 61"/>
                <a:gd name="T7" fmla="*/ 92 h 102"/>
                <a:gd name="T8" fmla="*/ 10 w 61"/>
                <a:gd name="T9" fmla="*/ 72 h 102"/>
                <a:gd name="T10" fmla="*/ 10 w 61"/>
                <a:gd name="T11" fmla="*/ 31 h 102"/>
                <a:gd name="T12" fmla="*/ 30 w 61"/>
                <a:gd name="T13" fmla="*/ 11 h 102"/>
                <a:gd name="T14" fmla="*/ 30 w 61"/>
                <a:gd name="T15" fmla="*/ 0 h 102"/>
                <a:gd name="T16" fmla="*/ 0 w 61"/>
                <a:gd name="T17" fmla="*/ 31 h 102"/>
                <a:gd name="T18" fmla="*/ 0 w 61"/>
                <a:gd name="T19" fmla="*/ 72 h 102"/>
                <a:gd name="T20" fmla="*/ 30 w 61"/>
                <a:gd name="T21" fmla="*/ 102 h 102"/>
                <a:gd name="T22" fmla="*/ 61 w 61"/>
                <a:gd name="T23" fmla="*/ 72 h 102"/>
                <a:gd name="T24" fmla="*/ 61 w 61"/>
                <a:gd name="T25" fmla="*/ 31 h 102"/>
                <a:gd name="T26" fmla="*/ 30 w 61"/>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02">
                  <a:moveTo>
                    <a:pt x="30" y="11"/>
                  </a:moveTo>
                  <a:cubicBezTo>
                    <a:pt x="42" y="11"/>
                    <a:pt x="51" y="20"/>
                    <a:pt x="51" y="31"/>
                  </a:cubicBezTo>
                  <a:cubicBezTo>
                    <a:pt x="51" y="72"/>
                    <a:pt x="51" y="72"/>
                    <a:pt x="51" y="72"/>
                  </a:cubicBezTo>
                  <a:cubicBezTo>
                    <a:pt x="51" y="83"/>
                    <a:pt x="42" y="92"/>
                    <a:pt x="30" y="92"/>
                  </a:cubicBezTo>
                  <a:cubicBezTo>
                    <a:pt x="19" y="92"/>
                    <a:pt x="10" y="83"/>
                    <a:pt x="10" y="72"/>
                  </a:cubicBezTo>
                  <a:cubicBezTo>
                    <a:pt x="10" y="31"/>
                    <a:pt x="10" y="31"/>
                    <a:pt x="10" y="31"/>
                  </a:cubicBezTo>
                  <a:cubicBezTo>
                    <a:pt x="10" y="20"/>
                    <a:pt x="19" y="11"/>
                    <a:pt x="30" y="11"/>
                  </a:cubicBezTo>
                  <a:moveTo>
                    <a:pt x="30" y="0"/>
                  </a:moveTo>
                  <a:cubicBezTo>
                    <a:pt x="14" y="0"/>
                    <a:pt x="0" y="14"/>
                    <a:pt x="0" y="31"/>
                  </a:cubicBezTo>
                  <a:cubicBezTo>
                    <a:pt x="0" y="72"/>
                    <a:pt x="0" y="72"/>
                    <a:pt x="0" y="72"/>
                  </a:cubicBezTo>
                  <a:cubicBezTo>
                    <a:pt x="0" y="89"/>
                    <a:pt x="14" y="102"/>
                    <a:pt x="30" y="102"/>
                  </a:cubicBezTo>
                  <a:cubicBezTo>
                    <a:pt x="47" y="102"/>
                    <a:pt x="61" y="89"/>
                    <a:pt x="61" y="72"/>
                  </a:cubicBezTo>
                  <a:cubicBezTo>
                    <a:pt x="61" y="31"/>
                    <a:pt x="61" y="31"/>
                    <a:pt x="61" y="31"/>
                  </a:cubicBezTo>
                  <a:cubicBezTo>
                    <a:pt x="61" y="14"/>
                    <a:pt x="47"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27"/>
            <p:cNvSpPr>
              <a:spLocks/>
            </p:cNvSpPr>
            <p:nvPr userDrawn="1"/>
          </p:nvSpPr>
          <p:spPr bwMode="auto">
            <a:xfrm>
              <a:off x="7558088" y="4433888"/>
              <a:ext cx="320675" cy="811213"/>
            </a:xfrm>
            <a:custGeom>
              <a:avLst/>
              <a:gdLst>
                <a:gd name="T0" fmla="*/ 50 w 101"/>
                <a:gd name="T1" fmla="*/ 255 h 255"/>
                <a:gd name="T2" fmla="*/ 50 w 101"/>
                <a:gd name="T3" fmla="*/ 255 h 255"/>
                <a:gd name="T4" fmla="*/ 0 w 101"/>
                <a:gd name="T5" fmla="*/ 204 h 255"/>
                <a:gd name="T6" fmla="*/ 0 w 101"/>
                <a:gd name="T7" fmla="*/ 51 h 255"/>
                <a:gd name="T8" fmla="*/ 50 w 101"/>
                <a:gd name="T9" fmla="*/ 0 h 255"/>
                <a:gd name="T10" fmla="*/ 101 w 101"/>
                <a:gd name="T11" fmla="*/ 51 h 255"/>
                <a:gd name="T12" fmla="*/ 101 w 101"/>
                <a:gd name="T13" fmla="*/ 204 h 255"/>
                <a:gd name="T14" fmla="*/ 50 w 101"/>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255">
                  <a:moveTo>
                    <a:pt x="50" y="255"/>
                  </a:moveTo>
                  <a:cubicBezTo>
                    <a:pt x="50" y="255"/>
                    <a:pt x="50" y="255"/>
                    <a:pt x="50" y="255"/>
                  </a:cubicBezTo>
                  <a:cubicBezTo>
                    <a:pt x="22" y="255"/>
                    <a:pt x="0" y="232"/>
                    <a:pt x="0" y="204"/>
                  </a:cubicBezTo>
                  <a:cubicBezTo>
                    <a:pt x="0" y="51"/>
                    <a:pt x="0" y="51"/>
                    <a:pt x="0" y="51"/>
                  </a:cubicBezTo>
                  <a:cubicBezTo>
                    <a:pt x="0" y="23"/>
                    <a:pt x="22" y="0"/>
                    <a:pt x="50" y="0"/>
                  </a:cubicBezTo>
                  <a:cubicBezTo>
                    <a:pt x="79" y="0"/>
                    <a:pt x="101" y="23"/>
                    <a:pt x="101" y="51"/>
                  </a:cubicBezTo>
                  <a:cubicBezTo>
                    <a:pt x="101" y="204"/>
                    <a:pt x="101" y="204"/>
                    <a:pt x="101" y="204"/>
                  </a:cubicBezTo>
                  <a:cubicBezTo>
                    <a:pt x="101" y="232"/>
                    <a:pt x="79" y="255"/>
                    <a:pt x="50"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28"/>
            <p:cNvSpPr>
              <a:spLocks/>
            </p:cNvSpPr>
            <p:nvPr userDrawn="1"/>
          </p:nvSpPr>
          <p:spPr bwMode="auto">
            <a:xfrm>
              <a:off x="6423025" y="3348038"/>
              <a:ext cx="406400" cy="1814513"/>
            </a:xfrm>
            <a:custGeom>
              <a:avLst/>
              <a:gdLst>
                <a:gd name="T0" fmla="*/ 64 w 128"/>
                <a:gd name="T1" fmla="*/ 570 h 570"/>
                <a:gd name="T2" fmla="*/ 64 w 128"/>
                <a:gd name="T3" fmla="*/ 570 h 570"/>
                <a:gd name="T4" fmla="*/ 0 w 128"/>
                <a:gd name="T5" fmla="*/ 507 h 570"/>
                <a:gd name="T6" fmla="*/ 0 w 128"/>
                <a:gd name="T7" fmla="*/ 64 h 570"/>
                <a:gd name="T8" fmla="*/ 64 w 128"/>
                <a:gd name="T9" fmla="*/ 0 h 570"/>
                <a:gd name="T10" fmla="*/ 128 w 128"/>
                <a:gd name="T11" fmla="*/ 64 h 570"/>
                <a:gd name="T12" fmla="*/ 128 w 128"/>
                <a:gd name="T13" fmla="*/ 507 h 570"/>
                <a:gd name="T14" fmla="*/ 64 w 128"/>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570">
                  <a:moveTo>
                    <a:pt x="64" y="570"/>
                  </a:moveTo>
                  <a:cubicBezTo>
                    <a:pt x="64" y="570"/>
                    <a:pt x="64" y="570"/>
                    <a:pt x="64" y="570"/>
                  </a:cubicBezTo>
                  <a:cubicBezTo>
                    <a:pt x="29" y="570"/>
                    <a:pt x="0" y="542"/>
                    <a:pt x="0" y="507"/>
                  </a:cubicBezTo>
                  <a:cubicBezTo>
                    <a:pt x="0" y="64"/>
                    <a:pt x="0" y="64"/>
                    <a:pt x="0" y="64"/>
                  </a:cubicBezTo>
                  <a:cubicBezTo>
                    <a:pt x="0" y="29"/>
                    <a:pt x="29" y="0"/>
                    <a:pt x="64" y="0"/>
                  </a:cubicBezTo>
                  <a:cubicBezTo>
                    <a:pt x="99" y="0"/>
                    <a:pt x="128" y="29"/>
                    <a:pt x="128" y="64"/>
                  </a:cubicBezTo>
                  <a:cubicBezTo>
                    <a:pt x="128" y="507"/>
                    <a:pt x="128" y="507"/>
                    <a:pt x="128" y="507"/>
                  </a:cubicBezTo>
                  <a:cubicBezTo>
                    <a:pt x="128" y="542"/>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9"/>
            <p:cNvSpPr>
              <a:spLocks/>
            </p:cNvSpPr>
            <p:nvPr userDrawn="1"/>
          </p:nvSpPr>
          <p:spPr bwMode="auto">
            <a:xfrm>
              <a:off x="6992938" y="4060825"/>
              <a:ext cx="403225" cy="1816100"/>
            </a:xfrm>
            <a:custGeom>
              <a:avLst/>
              <a:gdLst>
                <a:gd name="T0" fmla="*/ 63 w 127"/>
                <a:gd name="T1" fmla="*/ 570 h 570"/>
                <a:gd name="T2" fmla="*/ 63 w 127"/>
                <a:gd name="T3" fmla="*/ 570 h 570"/>
                <a:gd name="T4" fmla="*/ 0 w 127"/>
                <a:gd name="T5" fmla="*/ 507 h 570"/>
                <a:gd name="T6" fmla="*/ 0 w 127"/>
                <a:gd name="T7" fmla="*/ 64 h 570"/>
                <a:gd name="T8" fmla="*/ 63 w 127"/>
                <a:gd name="T9" fmla="*/ 0 h 570"/>
                <a:gd name="T10" fmla="*/ 127 w 127"/>
                <a:gd name="T11" fmla="*/ 64 h 570"/>
                <a:gd name="T12" fmla="*/ 127 w 127"/>
                <a:gd name="T13" fmla="*/ 507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2"/>
                    <a:pt x="0" y="507"/>
                  </a:cubicBezTo>
                  <a:cubicBezTo>
                    <a:pt x="0" y="64"/>
                    <a:pt x="0" y="64"/>
                    <a:pt x="0" y="64"/>
                  </a:cubicBezTo>
                  <a:cubicBezTo>
                    <a:pt x="0" y="29"/>
                    <a:pt x="28" y="0"/>
                    <a:pt x="63" y="0"/>
                  </a:cubicBezTo>
                  <a:cubicBezTo>
                    <a:pt x="98" y="0"/>
                    <a:pt x="127" y="29"/>
                    <a:pt x="127" y="64"/>
                  </a:cubicBezTo>
                  <a:cubicBezTo>
                    <a:pt x="127" y="507"/>
                    <a:pt x="127" y="507"/>
                    <a:pt x="127" y="507"/>
                  </a:cubicBezTo>
                  <a:cubicBezTo>
                    <a:pt x="127" y="542"/>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30"/>
            <p:cNvSpPr>
              <a:spLocks/>
            </p:cNvSpPr>
            <p:nvPr userDrawn="1"/>
          </p:nvSpPr>
          <p:spPr bwMode="auto">
            <a:xfrm>
              <a:off x="5438775" y="4627563"/>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31"/>
            <p:cNvSpPr>
              <a:spLocks/>
            </p:cNvSpPr>
            <p:nvPr userDrawn="1"/>
          </p:nvSpPr>
          <p:spPr bwMode="auto">
            <a:xfrm>
              <a:off x="4872038" y="3981450"/>
              <a:ext cx="403225" cy="1814513"/>
            </a:xfrm>
            <a:custGeom>
              <a:avLst/>
              <a:gdLst>
                <a:gd name="T0" fmla="*/ 64 w 127"/>
                <a:gd name="T1" fmla="*/ 570 h 570"/>
                <a:gd name="T2" fmla="*/ 64 w 127"/>
                <a:gd name="T3" fmla="*/ 570 h 570"/>
                <a:gd name="T4" fmla="*/ 0 w 127"/>
                <a:gd name="T5" fmla="*/ 506 h 570"/>
                <a:gd name="T6" fmla="*/ 0 w 127"/>
                <a:gd name="T7" fmla="*/ 63 h 570"/>
                <a:gd name="T8" fmla="*/ 64 w 127"/>
                <a:gd name="T9" fmla="*/ 0 h 570"/>
                <a:gd name="T10" fmla="*/ 127 w 127"/>
                <a:gd name="T11" fmla="*/ 63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3"/>
                    <a:pt x="0" y="63"/>
                    <a:pt x="0" y="63"/>
                  </a:cubicBezTo>
                  <a:cubicBezTo>
                    <a:pt x="0" y="28"/>
                    <a:pt x="29" y="0"/>
                    <a:pt x="64" y="0"/>
                  </a:cubicBezTo>
                  <a:cubicBezTo>
                    <a:pt x="99" y="0"/>
                    <a:pt x="127" y="28"/>
                    <a:pt x="127" y="63"/>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32"/>
            <p:cNvSpPr>
              <a:spLocks/>
            </p:cNvSpPr>
            <p:nvPr userDrawn="1"/>
          </p:nvSpPr>
          <p:spPr bwMode="auto">
            <a:xfrm>
              <a:off x="0" y="4095750"/>
              <a:ext cx="152400" cy="809625"/>
            </a:xfrm>
            <a:custGeom>
              <a:avLst/>
              <a:gdLst>
                <a:gd name="T0" fmla="*/ 0 w 48"/>
                <a:gd name="T1" fmla="*/ 0 h 254"/>
                <a:gd name="T2" fmla="*/ 0 w 48"/>
                <a:gd name="T3" fmla="*/ 254 h 254"/>
                <a:gd name="T4" fmla="*/ 48 w 48"/>
                <a:gd name="T5" fmla="*/ 203 h 254"/>
                <a:gd name="T6" fmla="*/ 48 w 48"/>
                <a:gd name="T7" fmla="*/ 50 h 254"/>
                <a:gd name="T8" fmla="*/ 0 w 48"/>
                <a:gd name="T9" fmla="*/ 0 h 254"/>
              </a:gdLst>
              <a:ahLst/>
              <a:cxnLst>
                <a:cxn ang="0">
                  <a:pos x="T0" y="T1"/>
                </a:cxn>
                <a:cxn ang="0">
                  <a:pos x="T2" y="T3"/>
                </a:cxn>
                <a:cxn ang="0">
                  <a:pos x="T4" y="T5"/>
                </a:cxn>
                <a:cxn ang="0">
                  <a:pos x="T6" y="T7"/>
                </a:cxn>
                <a:cxn ang="0">
                  <a:pos x="T8" y="T9"/>
                </a:cxn>
              </a:cxnLst>
              <a:rect l="0" t="0" r="r" b="b"/>
              <a:pathLst>
                <a:path w="48" h="254">
                  <a:moveTo>
                    <a:pt x="0" y="0"/>
                  </a:moveTo>
                  <a:cubicBezTo>
                    <a:pt x="0" y="254"/>
                    <a:pt x="0" y="254"/>
                    <a:pt x="0" y="254"/>
                  </a:cubicBezTo>
                  <a:cubicBezTo>
                    <a:pt x="27" y="252"/>
                    <a:pt x="48" y="230"/>
                    <a:pt x="48" y="203"/>
                  </a:cubicBezTo>
                  <a:cubicBezTo>
                    <a:pt x="48" y="50"/>
                    <a:pt x="48" y="50"/>
                    <a:pt x="48" y="50"/>
                  </a:cubicBezTo>
                  <a:cubicBezTo>
                    <a:pt x="48" y="23"/>
                    <a:pt x="27"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33"/>
            <p:cNvSpPr>
              <a:spLocks/>
            </p:cNvSpPr>
            <p:nvPr userDrawn="1"/>
          </p:nvSpPr>
          <p:spPr bwMode="auto">
            <a:xfrm>
              <a:off x="12052300" y="4548188"/>
              <a:ext cx="152400" cy="809625"/>
            </a:xfrm>
            <a:custGeom>
              <a:avLst/>
              <a:gdLst>
                <a:gd name="T0" fmla="*/ 48 w 48"/>
                <a:gd name="T1" fmla="*/ 0 h 254"/>
                <a:gd name="T2" fmla="*/ 0 w 48"/>
                <a:gd name="T3" fmla="*/ 51 h 254"/>
                <a:gd name="T4" fmla="*/ 0 w 48"/>
                <a:gd name="T5" fmla="*/ 203 h 254"/>
                <a:gd name="T6" fmla="*/ 48 w 48"/>
                <a:gd name="T7" fmla="*/ 254 h 254"/>
                <a:gd name="T8" fmla="*/ 48 w 48"/>
                <a:gd name="T9" fmla="*/ 0 h 254"/>
              </a:gdLst>
              <a:ahLst/>
              <a:cxnLst>
                <a:cxn ang="0">
                  <a:pos x="T0" y="T1"/>
                </a:cxn>
                <a:cxn ang="0">
                  <a:pos x="T2" y="T3"/>
                </a:cxn>
                <a:cxn ang="0">
                  <a:pos x="T4" y="T5"/>
                </a:cxn>
                <a:cxn ang="0">
                  <a:pos x="T6" y="T7"/>
                </a:cxn>
                <a:cxn ang="0">
                  <a:pos x="T8" y="T9"/>
                </a:cxn>
              </a:cxnLst>
              <a:rect l="0" t="0" r="r" b="b"/>
              <a:pathLst>
                <a:path w="48" h="254">
                  <a:moveTo>
                    <a:pt x="48" y="0"/>
                  </a:moveTo>
                  <a:cubicBezTo>
                    <a:pt x="20" y="2"/>
                    <a:pt x="0" y="24"/>
                    <a:pt x="0" y="51"/>
                  </a:cubicBezTo>
                  <a:cubicBezTo>
                    <a:pt x="0" y="203"/>
                    <a:pt x="0" y="203"/>
                    <a:pt x="0" y="203"/>
                  </a:cubicBezTo>
                  <a:cubicBezTo>
                    <a:pt x="0" y="231"/>
                    <a:pt x="20" y="253"/>
                    <a:pt x="48" y="254"/>
                  </a:cubicBez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7" name="Logotype, static"/>
          <p:cNvGrpSpPr/>
          <p:nvPr userDrawn="1"/>
        </p:nvGrpSpPr>
        <p:grpSpPr>
          <a:xfrm>
            <a:off x="10689466" y="6389301"/>
            <a:ext cx="863688" cy="180102"/>
            <a:chOff x="9501453" y="6148765"/>
            <a:chExt cx="2047875" cy="427037"/>
          </a:xfrm>
          <a:solidFill>
            <a:schemeClr val="bg1"/>
          </a:solidFill>
        </p:grpSpPr>
        <p:sp>
          <p:nvSpPr>
            <p:cNvPr id="38"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43053384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bg1"/>
        </a:solidFill>
        <a:effectLst/>
      </p:bgPr>
    </p:bg>
    <p:spTree>
      <p:nvGrpSpPr>
        <p:cNvPr id="1" name=""/>
        <p:cNvGrpSpPr/>
        <p:nvPr/>
      </p:nvGrpSpPr>
      <p:grpSpPr>
        <a:xfrm>
          <a:off x="0" y="0"/>
          <a:ext cx="0" cy="0"/>
          <a:chOff x="0" y="0"/>
          <a:chExt cx="0" cy="0"/>
        </a:xfrm>
      </p:grpSpPr>
      <p:grpSp>
        <p:nvGrpSpPr>
          <p:cNvPr id="37" name="Pulse"/>
          <p:cNvGrpSpPr/>
          <p:nvPr userDrawn="1"/>
        </p:nvGrpSpPr>
        <p:grpSpPr>
          <a:xfrm>
            <a:off x="8751889" y="3030546"/>
            <a:ext cx="3446463" cy="3490913"/>
            <a:chOff x="8751888" y="3030538"/>
            <a:chExt cx="3446462" cy="3490913"/>
          </a:xfrm>
          <a:solidFill>
            <a:schemeClr val="accent1"/>
          </a:solidFill>
        </p:grpSpPr>
        <p:sp>
          <p:nvSpPr>
            <p:cNvPr id="38"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ctrTitle"/>
          </p:nvPr>
        </p:nvSpPr>
        <p:spPr>
          <a:xfrm>
            <a:off x="648001" y="1338264"/>
            <a:ext cx="7200000" cy="795474"/>
          </a:xfrm>
        </p:spPr>
        <p:txBody>
          <a:bodyPr/>
          <a:lstStyle>
            <a:lvl1pPr>
              <a:defRPr sz="29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2133606"/>
            <a:ext cx="7200000" cy="720000"/>
          </a:xfrm>
        </p:spPr>
        <p:txBody>
          <a:bodyPr/>
          <a:lstStyle>
            <a:lvl1pPr marL="0" indent="0" algn="l">
              <a:spcBef>
                <a:spcPts val="0"/>
              </a:spcBef>
              <a:buNone/>
              <a:defRPr b="1">
                <a:solidFill>
                  <a:schemeClr val="tx2"/>
                </a:solidFill>
              </a:defRPr>
            </a:lvl1pPr>
            <a:lvl2pPr marL="543652" indent="0" algn="ctr">
              <a:buNone/>
              <a:defRPr>
                <a:solidFill>
                  <a:schemeClr val="tx1">
                    <a:tint val="75000"/>
                  </a:schemeClr>
                </a:solidFill>
              </a:defRPr>
            </a:lvl2pPr>
            <a:lvl3pPr marL="1087304" indent="0" algn="ctr">
              <a:buNone/>
              <a:defRPr>
                <a:solidFill>
                  <a:schemeClr val="tx1">
                    <a:tint val="75000"/>
                  </a:schemeClr>
                </a:solidFill>
              </a:defRPr>
            </a:lvl3pPr>
            <a:lvl4pPr marL="1630954" indent="0" algn="ctr">
              <a:buNone/>
              <a:defRPr>
                <a:solidFill>
                  <a:schemeClr val="tx1">
                    <a:tint val="75000"/>
                  </a:schemeClr>
                </a:solidFill>
              </a:defRPr>
            </a:lvl4pPr>
            <a:lvl5pPr marL="2174608" indent="0" algn="ctr">
              <a:buNone/>
              <a:defRPr>
                <a:solidFill>
                  <a:schemeClr val="tx1">
                    <a:tint val="75000"/>
                  </a:schemeClr>
                </a:solidFill>
              </a:defRPr>
            </a:lvl5pPr>
            <a:lvl6pPr marL="2718257" indent="0" algn="ctr">
              <a:buNone/>
              <a:defRPr>
                <a:solidFill>
                  <a:schemeClr val="tx1">
                    <a:tint val="75000"/>
                  </a:schemeClr>
                </a:solidFill>
              </a:defRPr>
            </a:lvl6pPr>
            <a:lvl7pPr marL="3261910" indent="0" algn="ctr">
              <a:buNone/>
              <a:defRPr>
                <a:solidFill>
                  <a:schemeClr val="tx1">
                    <a:tint val="75000"/>
                  </a:schemeClr>
                </a:solidFill>
              </a:defRPr>
            </a:lvl7pPr>
            <a:lvl8pPr marL="3805561" indent="0" algn="ctr">
              <a:buNone/>
              <a:defRPr>
                <a:solidFill>
                  <a:schemeClr val="tx1">
                    <a:tint val="75000"/>
                  </a:schemeClr>
                </a:solidFill>
              </a:defRPr>
            </a:lvl8pPr>
            <a:lvl9pPr marL="4349210" indent="0" algn="ctr">
              <a:buNone/>
              <a:defRPr>
                <a:solidFill>
                  <a:schemeClr val="tx1">
                    <a:tint val="75000"/>
                  </a:schemeClr>
                </a:solidFill>
              </a:defRPr>
            </a:lvl9pPr>
          </a:lstStyle>
          <a:p>
            <a:r>
              <a:rPr lang="en-GB" dirty="0" smtClean="0"/>
              <a:t>Click to edit Master subtitle style</a:t>
            </a:r>
            <a:endParaRPr lang="en-GB" dirty="0"/>
          </a:p>
        </p:txBody>
      </p:sp>
      <p:sp>
        <p:nvSpPr>
          <p:cNvPr id="6" name="Text Placeholder 5"/>
          <p:cNvSpPr>
            <a:spLocks noGrp="1"/>
          </p:cNvSpPr>
          <p:nvPr>
            <p:ph type="body" sz="quarter" idx="10" hasCustomPrompt="1"/>
          </p:nvPr>
        </p:nvSpPr>
        <p:spPr>
          <a:xfrm>
            <a:off x="648011" y="3096000"/>
            <a:ext cx="1800225" cy="1260000"/>
          </a:xfrm>
        </p:spPr>
        <p:txBody>
          <a:bodyPr>
            <a:noAutofit/>
          </a:bodyPr>
          <a:lstStyle>
            <a:lvl1pPr marL="0" indent="0">
              <a:spcBef>
                <a:spcPts val="0"/>
              </a:spcBef>
              <a:buNone/>
              <a:defRPr sz="1000">
                <a:solidFill>
                  <a:schemeClr val="tx1"/>
                </a:solidFill>
              </a:defRPr>
            </a:lvl1pPr>
            <a:lvl2pPr marL="256840" indent="0">
              <a:buNone/>
              <a:defRPr sz="1000">
                <a:solidFill>
                  <a:schemeClr val="bg1"/>
                </a:solidFill>
              </a:defRPr>
            </a:lvl2pPr>
            <a:lvl3pPr marL="513687" indent="0">
              <a:buNone/>
              <a:defRPr sz="1000">
                <a:solidFill>
                  <a:schemeClr val="bg1"/>
                </a:solidFill>
              </a:defRPr>
            </a:lvl3pPr>
            <a:lvl4pPr marL="770528" indent="0">
              <a:buNone/>
              <a:defRPr sz="1000">
                <a:solidFill>
                  <a:schemeClr val="bg1"/>
                </a:solidFill>
              </a:defRPr>
            </a:lvl4pPr>
            <a:lvl5pPr marL="1027374" indent="0">
              <a:buNone/>
              <a:defRPr sz="1000">
                <a:solidFill>
                  <a:schemeClr val="bg1"/>
                </a:solidFill>
              </a:defRPr>
            </a:lvl5pPr>
          </a:lstStyle>
          <a:p>
            <a:pPr lvl="0"/>
            <a:r>
              <a:rPr lang="en-GB" dirty="0" smtClean="0"/>
              <a:t>Disclaimer text</a:t>
            </a:r>
            <a:endParaRPr lang="en-GB" dirty="0"/>
          </a:p>
        </p:txBody>
      </p:sp>
      <p:sp>
        <p:nvSpPr>
          <p:cNvPr id="15" name="Text Placeholder 5"/>
          <p:cNvSpPr>
            <a:spLocks noGrp="1"/>
          </p:cNvSpPr>
          <p:nvPr>
            <p:ph type="body" sz="quarter" idx="11" hasCustomPrompt="1"/>
          </p:nvPr>
        </p:nvSpPr>
        <p:spPr>
          <a:xfrm>
            <a:off x="2713222" y="3096000"/>
            <a:ext cx="1800225" cy="1260000"/>
          </a:xfrm>
        </p:spPr>
        <p:txBody>
          <a:bodyPr>
            <a:noAutofit/>
          </a:bodyPr>
          <a:lstStyle>
            <a:lvl1pPr marL="0" indent="0">
              <a:spcBef>
                <a:spcPts val="0"/>
              </a:spcBef>
              <a:buNone/>
              <a:defRPr sz="1000">
                <a:solidFill>
                  <a:schemeClr val="tx1"/>
                </a:solidFill>
              </a:defRPr>
            </a:lvl1pPr>
            <a:lvl2pPr marL="256840" indent="0">
              <a:buNone/>
              <a:defRPr sz="1000">
                <a:solidFill>
                  <a:schemeClr val="bg1"/>
                </a:solidFill>
              </a:defRPr>
            </a:lvl2pPr>
            <a:lvl3pPr marL="513687" indent="0">
              <a:buNone/>
              <a:defRPr sz="1000">
                <a:solidFill>
                  <a:schemeClr val="bg1"/>
                </a:solidFill>
              </a:defRPr>
            </a:lvl3pPr>
            <a:lvl4pPr marL="770528" indent="0">
              <a:buNone/>
              <a:defRPr sz="1000">
                <a:solidFill>
                  <a:schemeClr val="bg1"/>
                </a:solidFill>
              </a:defRPr>
            </a:lvl4pPr>
            <a:lvl5pPr marL="1027374" indent="0">
              <a:buNone/>
              <a:defRPr sz="1000">
                <a:solidFill>
                  <a:schemeClr val="bg1"/>
                </a:solidFill>
              </a:defRPr>
            </a:lvl5pPr>
          </a:lstStyle>
          <a:p>
            <a:pPr lvl="0"/>
            <a:r>
              <a:rPr lang="en-GB" dirty="0" smtClean="0"/>
              <a:t>Disclaimer text</a:t>
            </a:r>
            <a:endParaRPr lang="en-GB" dirty="0"/>
          </a:p>
        </p:txBody>
      </p:sp>
      <p:grpSp>
        <p:nvGrpSpPr>
          <p:cNvPr id="30" name="Logotype"/>
          <p:cNvGrpSpPr/>
          <p:nvPr userDrawn="1"/>
        </p:nvGrpSpPr>
        <p:grpSpPr>
          <a:xfrm>
            <a:off x="640810" y="532800"/>
            <a:ext cx="1384039" cy="288609"/>
            <a:chOff x="9501453" y="6148765"/>
            <a:chExt cx="2047875" cy="427037"/>
          </a:xfrm>
          <a:solidFill>
            <a:schemeClr val="bg2"/>
          </a:solidFill>
        </p:grpSpPr>
        <p:sp>
          <p:nvSpPr>
            <p:cNvPr id="31"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895861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1" y="1339200"/>
            <a:ext cx="7200000" cy="795600"/>
          </a:xfrm>
        </p:spPr>
        <p:txBody>
          <a:bodyPr/>
          <a:lstStyle>
            <a:lvl1pPr>
              <a:defRPr sz="29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2133606"/>
            <a:ext cx="7200000" cy="720000"/>
          </a:xfrm>
        </p:spPr>
        <p:txBody>
          <a:bodyPr/>
          <a:lstStyle>
            <a:lvl1pPr marL="0" indent="0" algn="l">
              <a:spcBef>
                <a:spcPts val="0"/>
              </a:spcBef>
              <a:buNone/>
              <a:defRPr b="1">
                <a:solidFill>
                  <a:srgbClr val="FFFFFF"/>
                </a:solidFill>
              </a:defRPr>
            </a:lvl1pPr>
            <a:lvl2pPr marL="543652" indent="0" algn="ctr">
              <a:buNone/>
              <a:defRPr>
                <a:solidFill>
                  <a:schemeClr val="tx1">
                    <a:tint val="75000"/>
                  </a:schemeClr>
                </a:solidFill>
              </a:defRPr>
            </a:lvl2pPr>
            <a:lvl3pPr marL="1087304" indent="0" algn="ctr">
              <a:buNone/>
              <a:defRPr>
                <a:solidFill>
                  <a:schemeClr val="tx1">
                    <a:tint val="75000"/>
                  </a:schemeClr>
                </a:solidFill>
              </a:defRPr>
            </a:lvl3pPr>
            <a:lvl4pPr marL="1630954" indent="0" algn="ctr">
              <a:buNone/>
              <a:defRPr>
                <a:solidFill>
                  <a:schemeClr val="tx1">
                    <a:tint val="75000"/>
                  </a:schemeClr>
                </a:solidFill>
              </a:defRPr>
            </a:lvl4pPr>
            <a:lvl5pPr marL="2174608" indent="0" algn="ctr">
              <a:buNone/>
              <a:defRPr>
                <a:solidFill>
                  <a:schemeClr val="tx1">
                    <a:tint val="75000"/>
                  </a:schemeClr>
                </a:solidFill>
              </a:defRPr>
            </a:lvl5pPr>
            <a:lvl6pPr marL="2718257" indent="0" algn="ctr">
              <a:buNone/>
              <a:defRPr>
                <a:solidFill>
                  <a:schemeClr val="tx1">
                    <a:tint val="75000"/>
                  </a:schemeClr>
                </a:solidFill>
              </a:defRPr>
            </a:lvl6pPr>
            <a:lvl7pPr marL="3261910" indent="0" algn="ctr">
              <a:buNone/>
              <a:defRPr>
                <a:solidFill>
                  <a:schemeClr val="tx1">
                    <a:tint val="75000"/>
                  </a:schemeClr>
                </a:solidFill>
              </a:defRPr>
            </a:lvl7pPr>
            <a:lvl8pPr marL="3805561" indent="0" algn="ctr">
              <a:buNone/>
              <a:defRPr>
                <a:solidFill>
                  <a:schemeClr val="tx1">
                    <a:tint val="75000"/>
                  </a:schemeClr>
                </a:solidFill>
              </a:defRPr>
            </a:lvl8pPr>
            <a:lvl9pPr marL="4349210" indent="0" algn="ctr">
              <a:buNone/>
              <a:defRPr>
                <a:solidFill>
                  <a:schemeClr val="tx1">
                    <a:tint val="75000"/>
                  </a:schemeClr>
                </a:solidFill>
              </a:defRPr>
            </a:lvl9pPr>
          </a:lstStyle>
          <a:p>
            <a:r>
              <a:rPr lang="en-GB" dirty="0" smtClean="0"/>
              <a:t>Click to edit Master subtitle style</a:t>
            </a:r>
            <a:endParaRPr lang="en-GB" dirty="0"/>
          </a:p>
        </p:txBody>
      </p:sp>
      <p:sp>
        <p:nvSpPr>
          <p:cNvPr id="6" name="Text Placeholder 5"/>
          <p:cNvSpPr>
            <a:spLocks noGrp="1"/>
          </p:cNvSpPr>
          <p:nvPr>
            <p:ph type="body" sz="quarter" idx="10" hasCustomPrompt="1"/>
          </p:nvPr>
        </p:nvSpPr>
        <p:spPr>
          <a:xfrm>
            <a:off x="648011" y="3096000"/>
            <a:ext cx="1800225" cy="1260000"/>
          </a:xfrm>
        </p:spPr>
        <p:txBody>
          <a:bodyPr>
            <a:noAutofit/>
          </a:bodyPr>
          <a:lstStyle>
            <a:lvl1pPr marL="0" indent="0">
              <a:spcBef>
                <a:spcPts val="0"/>
              </a:spcBef>
              <a:buNone/>
              <a:defRPr sz="1000">
                <a:solidFill>
                  <a:schemeClr val="bg1"/>
                </a:solidFill>
              </a:defRPr>
            </a:lvl1pPr>
            <a:lvl2pPr marL="256840" indent="0">
              <a:buNone/>
              <a:defRPr sz="1000">
                <a:solidFill>
                  <a:schemeClr val="bg1"/>
                </a:solidFill>
              </a:defRPr>
            </a:lvl2pPr>
            <a:lvl3pPr marL="513687" indent="0">
              <a:buNone/>
              <a:defRPr sz="1000">
                <a:solidFill>
                  <a:schemeClr val="bg1"/>
                </a:solidFill>
              </a:defRPr>
            </a:lvl3pPr>
            <a:lvl4pPr marL="770528" indent="0">
              <a:buNone/>
              <a:defRPr sz="1000">
                <a:solidFill>
                  <a:schemeClr val="bg1"/>
                </a:solidFill>
              </a:defRPr>
            </a:lvl4pPr>
            <a:lvl5pPr marL="1027374" indent="0">
              <a:buNone/>
              <a:defRPr sz="1000">
                <a:solidFill>
                  <a:schemeClr val="bg1"/>
                </a:solidFill>
              </a:defRPr>
            </a:lvl5pPr>
          </a:lstStyle>
          <a:p>
            <a:pPr lvl="0"/>
            <a:r>
              <a:rPr lang="en-GB" dirty="0" smtClean="0"/>
              <a:t>Disclaimer text</a:t>
            </a:r>
            <a:endParaRPr lang="en-GB" dirty="0"/>
          </a:p>
        </p:txBody>
      </p:sp>
      <p:sp>
        <p:nvSpPr>
          <p:cNvPr id="15" name="Text Placeholder 5"/>
          <p:cNvSpPr>
            <a:spLocks noGrp="1"/>
          </p:cNvSpPr>
          <p:nvPr>
            <p:ph type="body" sz="quarter" idx="11" hasCustomPrompt="1"/>
          </p:nvPr>
        </p:nvSpPr>
        <p:spPr>
          <a:xfrm>
            <a:off x="2713222" y="3096000"/>
            <a:ext cx="1800225" cy="1260000"/>
          </a:xfrm>
        </p:spPr>
        <p:txBody>
          <a:bodyPr>
            <a:noAutofit/>
          </a:bodyPr>
          <a:lstStyle>
            <a:lvl1pPr marL="0" indent="0">
              <a:spcBef>
                <a:spcPts val="0"/>
              </a:spcBef>
              <a:buNone/>
              <a:defRPr sz="1000">
                <a:solidFill>
                  <a:schemeClr val="bg1"/>
                </a:solidFill>
              </a:defRPr>
            </a:lvl1pPr>
            <a:lvl2pPr marL="256840" indent="0">
              <a:buNone/>
              <a:defRPr sz="1000">
                <a:solidFill>
                  <a:schemeClr val="bg1"/>
                </a:solidFill>
              </a:defRPr>
            </a:lvl2pPr>
            <a:lvl3pPr marL="513687" indent="0">
              <a:buNone/>
              <a:defRPr sz="1000">
                <a:solidFill>
                  <a:schemeClr val="bg1"/>
                </a:solidFill>
              </a:defRPr>
            </a:lvl3pPr>
            <a:lvl4pPr marL="770528" indent="0">
              <a:buNone/>
              <a:defRPr sz="1000">
                <a:solidFill>
                  <a:schemeClr val="bg1"/>
                </a:solidFill>
              </a:defRPr>
            </a:lvl4pPr>
            <a:lvl5pPr marL="1027374" indent="0">
              <a:buNone/>
              <a:defRPr sz="1000">
                <a:solidFill>
                  <a:schemeClr val="bg1"/>
                </a:solidFill>
              </a:defRPr>
            </a:lvl5pPr>
          </a:lstStyle>
          <a:p>
            <a:pPr lvl="0"/>
            <a:r>
              <a:rPr lang="en-GB" dirty="0" smtClean="0"/>
              <a:t>Disclaimer text</a:t>
            </a:r>
            <a:endParaRPr lang="en-GB" dirty="0"/>
          </a:p>
        </p:txBody>
      </p:sp>
      <p:grpSp>
        <p:nvGrpSpPr>
          <p:cNvPr id="16" name="Pulse"/>
          <p:cNvGrpSpPr/>
          <p:nvPr userDrawn="1"/>
        </p:nvGrpSpPr>
        <p:grpSpPr>
          <a:xfrm>
            <a:off x="8751889" y="3030546"/>
            <a:ext cx="3446463" cy="3490913"/>
            <a:chOff x="8751888" y="3030538"/>
            <a:chExt cx="3446462" cy="3490913"/>
          </a:xfrm>
          <a:solidFill>
            <a:srgbClr val="0000FF"/>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8" name="Logotype"/>
          <p:cNvGrpSpPr/>
          <p:nvPr userDrawn="1"/>
        </p:nvGrpSpPr>
        <p:grpSpPr>
          <a:xfrm>
            <a:off x="641361" y="530898"/>
            <a:ext cx="1384039" cy="288609"/>
            <a:chOff x="9501453" y="6148765"/>
            <a:chExt cx="2047875" cy="427037"/>
          </a:xfrm>
          <a:solidFill>
            <a:schemeClr val="bg1"/>
          </a:solidFill>
        </p:grpSpPr>
        <p:sp>
          <p:nvSpPr>
            <p:cNvPr id="19"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14618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Only">
    <p:bg bwMode="ltGray">
      <p:bgPr>
        <a:solidFill>
          <a:schemeClr val="bg1"/>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095" name="think-cell Slide" r:id="rId4" imgW="270" imgH="270" progId="TCLayout.ActiveDocument.1">
                  <p:embed/>
                </p:oleObj>
              </mc:Choice>
              <mc:Fallback>
                <p:oleObj name="think-cell Slide" r:id="rId4" imgW="270" imgH="270"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56568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1_Image R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119"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Picture Placeholder 9"/>
          <p:cNvSpPr>
            <a:spLocks noGrp="1"/>
          </p:cNvSpPr>
          <p:nvPr>
            <p:ph type="pic" sz="quarter" idx="14"/>
          </p:nvPr>
        </p:nvSpPr>
        <p:spPr>
          <a:xfrm>
            <a:off x="6193612" y="1800417"/>
            <a:ext cx="5233363" cy="3996925"/>
          </a:xfrm>
          <a:solidFill>
            <a:schemeClr val="accent6"/>
          </a:solidFill>
        </p:spPr>
        <p:txBody>
          <a:bodyPr anchor="ctr" anchorCtr="0"/>
          <a:lstStyle>
            <a:lvl1pPr marL="0" indent="0" algn="ctr">
              <a:buFontTx/>
              <a:buNone/>
              <a:defRPr/>
            </a:lvl1pPr>
          </a:lstStyle>
          <a:p>
            <a:r>
              <a:rPr lang="sv-SE" dirty="0" smtClean="0"/>
              <a:t>Dra bilden till platshållaren eller klicka på ikonen för att lägga till den</a:t>
            </a:r>
            <a:endParaRPr lang="en-GB" dirty="0"/>
          </a:p>
        </p:txBody>
      </p:sp>
      <p:sp>
        <p:nvSpPr>
          <p:cNvPr id="2" name="Title 1"/>
          <p:cNvSpPr>
            <a:spLocks noGrp="1"/>
          </p:cNvSpPr>
          <p:nvPr>
            <p:ph type="title"/>
          </p:nvPr>
        </p:nvSpPr>
        <p:spPr>
          <a:xfrm>
            <a:off x="720187" y="360083"/>
            <a:ext cx="10706788" cy="720167"/>
          </a:xfrm>
        </p:spPr>
        <p:txBody>
          <a:bodyPr/>
          <a:lstStyle/>
          <a:p>
            <a:r>
              <a:rPr lang="en-GB" dirty="0" err="1" smtClean="0"/>
              <a:t>Klicka</a:t>
            </a:r>
            <a:r>
              <a:rPr lang="en-GB" dirty="0" smtClean="0"/>
              <a:t> </a:t>
            </a:r>
            <a:r>
              <a:rPr lang="en-GB" dirty="0" err="1" smtClean="0"/>
              <a:t>här</a:t>
            </a:r>
            <a:r>
              <a:rPr lang="en-GB" dirty="0" smtClean="0"/>
              <a:t> </a:t>
            </a:r>
            <a:r>
              <a:rPr lang="en-GB" dirty="0" err="1" smtClean="0"/>
              <a:t>för</a:t>
            </a:r>
            <a:r>
              <a:rPr lang="en-GB" dirty="0" smtClean="0"/>
              <a:t> </a:t>
            </a:r>
            <a:r>
              <a:rPr lang="en-GB" dirty="0" err="1" smtClean="0"/>
              <a:t>att</a:t>
            </a:r>
            <a:r>
              <a:rPr lang="en-GB" dirty="0" smtClean="0"/>
              <a:t> </a:t>
            </a:r>
            <a:r>
              <a:rPr lang="en-GB" dirty="0" err="1" smtClean="0"/>
              <a:t>ändra</a:t>
            </a:r>
            <a:r>
              <a:rPr lang="en-GB" dirty="0" smtClean="0"/>
              <a:t> format</a:t>
            </a:r>
            <a:endParaRPr lang="en-GB" dirty="0"/>
          </a:p>
        </p:txBody>
      </p:sp>
      <p:sp>
        <p:nvSpPr>
          <p:cNvPr id="4" name="Content Placeholder 3"/>
          <p:cNvSpPr>
            <a:spLocks noGrp="1"/>
          </p:cNvSpPr>
          <p:nvPr>
            <p:ph sz="half" idx="2"/>
          </p:nvPr>
        </p:nvSpPr>
        <p:spPr>
          <a:xfrm>
            <a:off x="719854" y="2088484"/>
            <a:ext cx="5174529" cy="3672850"/>
          </a:xfrm>
        </p:spPr>
        <p:txBody>
          <a:bodyPr>
            <a:normAutofit/>
          </a:bodyPr>
          <a:lstStyle>
            <a:lvl1pPr>
              <a:defRPr sz="1900"/>
            </a:lvl1pPr>
            <a:lvl2pPr>
              <a:defRPr sz="1900"/>
            </a:lvl2pPr>
            <a:lvl3pPr>
              <a:defRPr sz="1900"/>
            </a:lvl3pPr>
            <a:lvl4pPr>
              <a:defRPr sz="1900"/>
            </a:lvl4pPr>
            <a:lvl5pPr>
              <a:defRPr sz="1900"/>
            </a:lvl5pPr>
            <a:lvl6pPr>
              <a:defRPr sz="2100"/>
            </a:lvl6pPr>
            <a:lvl7pPr>
              <a:defRPr sz="2100"/>
            </a:lvl7pPr>
            <a:lvl8pPr>
              <a:defRPr sz="2100"/>
            </a:lvl8pPr>
            <a:lvl9pPr>
              <a:defRPr sz="2100"/>
            </a:lvl9pPr>
          </a:lstStyle>
          <a:p>
            <a:pPr lvl="0"/>
            <a:r>
              <a:rPr lang="en-GB" dirty="0" err="1" smtClean="0"/>
              <a:t>Klicka</a:t>
            </a:r>
            <a:r>
              <a:rPr lang="en-GB" dirty="0" smtClean="0"/>
              <a:t> </a:t>
            </a:r>
            <a:r>
              <a:rPr lang="en-GB" dirty="0" err="1" smtClean="0"/>
              <a:t>här</a:t>
            </a:r>
            <a:r>
              <a:rPr lang="en-GB" dirty="0" smtClean="0"/>
              <a:t> </a:t>
            </a:r>
            <a:r>
              <a:rPr lang="en-GB" dirty="0" err="1" smtClean="0"/>
              <a:t>för</a:t>
            </a:r>
            <a:r>
              <a:rPr lang="en-GB" dirty="0" smtClean="0"/>
              <a:t> </a:t>
            </a:r>
            <a:r>
              <a:rPr lang="en-GB" dirty="0" err="1" smtClean="0"/>
              <a:t>att</a:t>
            </a:r>
            <a:r>
              <a:rPr lang="en-GB" dirty="0" smtClean="0"/>
              <a:t> </a:t>
            </a:r>
            <a:r>
              <a:rPr lang="en-GB" dirty="0" err="1" smtClean="0"/>
              <a:t>ändra</a:t>
            </a:r>
            <a:r>
              <a:rPr lang="en-GB" dirty="0" smtClean="0"/>
              <a:t> format </a:t>
            </a:r>
            <a:r>
              <a:rPr lang="en-GB" dirty="0" err="1" smtClean="0"/>
              <a:t>på</a:t>
            </a:r>
            <a:r>
              <a:rPr lang="en-GB" dirty="0" smtClean="0"/>
              <a:t> </a:t>
            </a:r>
            <a:r>
              <a:rPr lang="en-GB" dirty="0" err="1" smtClean="0"/>
              <a:t>bakgrundstexten</a:t>
            </a:r>
            <a:endParaRPr lang="en-GB" dirty="0" smtClean="0"/>
          </a:p>
          <a:p>
            <a:pPr lvl="1"/>
            <a:r>
              <a:rPr lang="en-GB" dirty="0" err="1" smtClean="0"/>
              <a:t>Nivå</a:t>
            </a:r>
            <a:r>
              <a:rPr lang="en-GB" dirty="0" smtClean="0"/>
              <a:t> </a:t>
            </a:r>
            <a:r>
              <a:rPr lang="en-GB" dirty="0" err="1" smtClean="0"/>
              <a:t>två</a:t>
            </a:r>
            <a:endParaRPr lang="en-GB" dirty="0" smtClean="0"/>
          </a:p>
          <a:p>
            <a:pPr lvl="2"/>
            <a:r>
              <a:rPr lang="en-GB" dirty="0" err="1" smtClean="0"/>
              <a:t>Nivå</a:t>
            </a:r>
            <a:r>
              <a:rPr lang="en-GB" dirty="0" smtClean="0"/>
              <a:t> </a:t>
            </a:r>
            <a:r>
              <a:rPr lang="en-GB" dirty="0" err="1" smtClean="0"/>
              <a:t>tre</a:t>
            </a:r>
            <a:endParaRPr lang="en-GB" dirty="0" smtClean="0"/>
          </a:p>
          <a:p>
            <a:pPr lvl="3"/>
            <a:r>
              <a:rPr lang="en-GB" dirty="0" err="1" smtClean="0"/>
              <a:t>Nivå</a:t>
            </a:r>
            <a:r>
              <a:rPr lang="en-GB" dirty="0" smtClean="0"/>
              <a:t> </a:t>
            </a:r>
            <a:r>
              <a:rPr lang="en-GB" dirty="0" err="1" smtClean="0"/>
              <a:t>fyra</a:t>
            </a:r>
            <a:endParaRPr lang="en-GB" dirty="0" smtClean="0"/>
          </a:p>
          <a:p>
            <a:pPr lvl="4"/>
            <a:r>
              <a:rPr lang="en-GB" dirty="0" err="1" smtClean="0"/>
              <a:t>Nivå</a:t>
            </a:r>
            <a:r>
              <a:rPr lang="en-GB" dirty="0" smtClean="0"/>
              <a:t> fem</a:t>
            </a:r>
            <a:endParaRPr lang="en-GB" dirty="0"/>
          </a:p>
        </p:txBody>
      </p:sp>
      <p:sp>
        <p:nvSpPr>
          <p:cNvPr id="7" name="Slide Number Placeholder 6"/>
          <p:cNvSpPr>
            <a:spLocks noGrp="1"/>
          </p:cNvSpPr>
          <p:nvPr>
            <p:ph type="sldNum" sz="quarter" idx="12"/>
          </p:nvPr>
        </p:nvSpPr>
        <p:spPr/>
        <p:txBody>
          <a:bodyPr/>
          <a:lstStyle/>
          <a:p>
            <a:pPr defTabSz="1087439"/>
            <a:fld id="{993753C0-D908-4263-A8A8-C9D5A3CE4B52}" type="slidenum">
              <a:rPr lang="en-GB" smtClean="0">
                <a:solidFill>
                  <a:srgbClr val="191919"/>
                </a:solidFill>
              </a:rPr>
              <a:pPr defTabSz="1087439"/>
              <a:t>‹#›</a:t>
            </a:fld>
            <a:r>
              <a:rPr lang="en-GB" dirty="0" smtClean="0">
                <a:solidFill>
                  <a:srgbClr val="191919"/>
                </a:solidFill>
              </a:rPr>
              <a:t> • </a:t>
            </a:r>
            <a:endParaRPr lang="en-GB" dirty="0">
              <a:solidFill>
                <a:srgbClr val="191919"/>
              </a:solidFill>
            </a:endParaRPr>
          </a:p>
        </p:txBody>
      </p:sp>
      <p:sp>
        <p:nvSpPr>
          <p:cNvPr id="9" name="Text Placeholder 9"/>
          <p:cNvSpPr>
            <a:spLocks noGrp="1"/>
          </p:cNvSpPr>
          <p:nvPr>
            <p:ph type="body" sz="quarter" idx="13" hasCustomPrompt="1"/>
          </p:nvPr>
        </p:nvSpPr>
        <p:spPr>
          <a:xfrm>
            <a:off x="719852" y="1224284"/>
            <a:ext cx="10706788" cy="360446"/>
          </a:xfrm>
        </p:spPr>
        <p:txBody>
          <a:bodyPr/>
          <a:lstStyle>
            <a:lvl1pPr marL="0" indent="0">
              <a:buFontTx/>
              <a:buNone/>
              <a:defRPr b="1">
                <a:solidFill>
                  <a:schemeClr val="accent4"/>
                </a:solidFill>
              </a:defRPr>
            </a:lvl1pPr>
            <a:lvl2pPr marL="257147" indent="0">
              <a:buFontTx/>
              <a:buNone/>
              <a:defRPr b="1">
                <a:solidFill>
                  <a:schemeClr val="accent4"/>
                </a:solidFill>
              </a:defRPr>
            </a:lvl2pPr>
            <a:lvl3pPr marL="514295" indent="0">
              <a:buFontTx/>
              <a:buNone/>
              <a:defRPr b="1">
                <a:solidFill>
                  <a:schemeClr val="accent4"/>
                </a:solidFill>
              </a:defRPr>
            </a:lvl3pPr>
            <a:lvl4pPr marL="771444" indent="0">
              <a:buFontTx/>
              <a:buNone/>
              <a:defRPr b="1">
                <a:solidFill>
                  <a:schemeClr val="accent4"/>
                </a:solidFill>
              </a:defRPr>
            </a:lvl4pPr>
            <a:lvl5pPr marL="1028591" indent="0">
              <a:buFontTx/>
              <a:buNone/>
              <a:defRPr b="1">
                <a:solidFill>
                  <a:schemeClr val="accent4"/>
                </a:solidFill>
              </a:defRPr>
            </a:lvl5pPr>
          </a:lstStyle>
          <a:p>
            <a:pPr lvl="0"/>
            <a:r>
              <a:rPr lang="en-GB" dirty="0" smtClean="0"/>
              <a:t>Click to add subtitle</a:t>
            </a:r>
            <a:endParaRPr lang="en-GB" dirty="0"/>
          </a:p>
        </p:txBody>
      </p:sp>
    </p:spTree>
    <p:extLst>
      <p:ext uri="{BB962C8B-B14F-4D97-AF65-F5344CB8AC3E}">
        <p14:creationId xmlns:p14="http://schemas.microsoft.com/office/powerpoint/2010/main" val="212488446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9200"/>
            <a:ext cx="7200000" cy="748800"/>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50"/>
            <a:ext cx="7200000" cy="360083"/>
          </a:xfrm>
        </p:spPr>
        <p:txBody>
          <a:bodyPr>
            <a:noAutofit/>
          </a:bodyPr>
          <a:lstStyle>
            <a:lvl1pPr marL="0" indent="0" algn="l">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grpSp>
        <p:nvGrpSpPr>
          <p:cNvPr id="10" name="Pulse"/>
          <p:cNvGrpSpPr/>
          <p:nvPr userDrawn="1"/>
        </p:nvGrpSpPr>
        <p:grpSpPr>
          <a:xfrm>
            <a:off x="8751888" y="3030538"/>
            <a:ext cx="3446462" cy="3490913"/>
            <a:chOff x="8751888" y="3030538"/>
            <a:chExt cx="3446462" cy="3490913"/>
          </a:xfrm>
          <a:solidFill>
            <a:schemeClr val="accent1"/>
          </a:solidFill>
        </p:grpSpPr>
        <p:sp>
          <p:nvSpPr>
            <p:cNvPr id="11"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9" name="Logotype"/>
          <p:cNvGrpSpPr/>
          <p:nvPr userDrawn="1"/>
        </p:nvGrpSpPr>
        <p:grpSpPr>
          <a:xfrm>
            <a:off x="641350" y="530890"/>
            <a:ext cx="1384039" cy="288609"/>
            <a:chOff x="9501453" y="6148765"/>
            <a:chExt cx="2047875" cy="427037"/>
          </a:xfrm>
          <a:solidFill>
            <a:schemeClr val="bg2"/>
          </a:solidFill>
        </p:grpSpPr>
        <p:sp>
          <p:nvSpPr>
            <p:cNvPr id="20"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16754241"/>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48583425"/>
              </p:ext>
            </p:extLst>
          </p:nvPr>
        </p:nvGraphicFramePr>
        <p:xfrm>
          <a:off x="2125" y="1593"/>
          <a:ext cx="2117" cy="1587"/>
        </p:xfrm>
        <a:graphic>
          <a:graphicData uri="http://schemas.openxmlformats.org/presentationml/2006/ole">
            <mc:AlternateContent xmlns:mc="http://schemas.openxmlformats.org/markup-compatibility/2006">
              <mc:Choice xmlns:v="urn:schemas-microsoft-com:vml" Requires="v">
                <p:oleObj spid="_x0000_s23576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25" y="1593"/>
                        <a:ext cx="211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D14BCCD3-0010-4FBA-B965-2126ADC31932}" type="slidenum">
              <a:rPr lang="en-GB" smtClean="0"/>
              <a:pPr/>
              <a:t>‹#›</a:t>
            </a:fld>
            <a:endParaRPr lang="en-GB" dirty="0"/>
          </a:p>
        </p:txBody>
      </p:sp>
      <p:sp>
        <p:nvSpPr>
          <p:cNvPr id="10" name="Text Placeholder 9"/>
          <p:cNvSpPr>
            <a:spLocks noGrp="1"/>
          </p:cNvSpPr>
          <p:nvPr>
            <p:ph type="body" sz="quarter" idx="13" hasCustomPrompt="1"/>
          </p:nvPr>
        </p:nvSpPr>
        <p:spPr>
          <a:xfrm>
            <a:off x="719852" y="1224284"/>
            <a:ext cx="10706788" cy="360446"/>
          </a:xfrm>
        </p:spPr>
        <p:txBody>
          <a:bodyPr/>
          <a:lstStyle>
            <a:lvl1pPr marL="0" indent="0">
              <a:buFontTx/>
              <a:buNone/>
              <a:defRPr b="1">
                <a:solidFill>
                  <a:schemeClr val="accent4"/>
                </a:solidFill>
              </a:defRPr>
            </a:lvl1pPr>
            <a:lvl2pPr marL="243942" indent="0">
              <a:buFontTx/>
              <a:buNone/>
              <a:defRPr b="1">
                <a:solidFill>
                  <a:schemeClr val="accent4"/>
                </a:solidFill>
              </a:defRPr>
            </a:lvl2pPr>
            <a:lvl3pPr marL="487888" indent="0">
              <a:buFontTx/>
              <a:buNone/>
              <a:defRPr b="1">
                <a:solidFill>
                  <a:schemeClr val="accent4"/>
                </a:solidFill>
              </a:defRPr>
            </a:lvl3pPr>
            <a:lvl4pPr marL="731832" indent="0">
              <a:buFontTx/>
              <a:buNone/>
              <a:defRPr b="1">
                <a:solidFill>
                  <a:schemeClr val="accent4"/>
                </a:solidFill>
              </a:defRPr>
            </a:lvl4pPr>
            <a:lvl5pPr marL="975775" indent="0">
              <a:buFontTx/>
              <a:buNone/>
              <a:defRPr b="1">
                <a:solidFill>
                  <a:schemeClr val="accent4"/>
                </a:solidFill>
              </a:defRPr>
            </a:lvl5pPr>
          </a:lstStyle>
          <a:p>
            <a:pPr lvl="0"/>
            <a:r>
              <a:rPr lang="en-US" dirty="0" smtClean="0"/>
              <a:t>Click to add subtitle</a:t>
            </a:r>
            <a:endParaRPr lang="en-GB" dirty="0"/>
          </a:p>
        </p:txBody>
      </p:sp>
    </p:spTree>
    <p:extLst>
      <p:ext uri="{BB962C8B-B14F-4D97-AF65-F5344CB8AC3E}">
        <p14:creationId xmlns:p14="http://schemas.microsoft.com/office/powerpoint/2010/main" val="10548134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Rubrik, innehåll och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17669174"/>
              </p:ext>
            </p:extLst>
          </p:nvPr>
        </p:nvGraphicFramePr>
        <p:xfrm>
          <a:off x="2122" y="1592"/>
          <a:ext cx="2117" cy="1587"/>
        </p:xfrm>
        <a:graphic>
          <a:graphicData uri="http://schemas.openxmlformats.org/presentationml/2006/ole">
            <mc:AlternateContent xmlns:mc="http://schemas.openxmlformats.org/markup-compatibility/2006">
              <mc:Choice xmlns:v="urn:schemas-microsoft-com:vml" Requires="v">
                <p:oleObj spid="_x0000_s339996"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2122" y="1592"/>
                        <a:ext cx="2117" cy="1587"/>
                      </a:xfrm>
                      <a:prstGeom prst="rect">
                        <a:avLst/>
                      </a:prstGeom>
                    </p:spPr>
                  </p:pic>
                </p:oleObj>
              </mc:Fallback>
            </mc:AlternateContent>
          </a:graphicData>
        </a:graphic>
      </p:graphicFrame>
      <p:sp>
        <p:nvSpPr>
          <p:cNvPr id="3" name="Content Placeholder 2"/>
          <p:cNvSpPr>
            <a:spLocks noGrp="1"/>
          </p:cNvSpPr>
          <p:nvPr>
            <p:ph sz="half" idx="1"/>
          </p:nvPr>
        </p:nvSpPr>
        <p:spPr>
          <a:xfrm>
            <a:off x="480126" y="1044245"/>
            <a:ext cx="5387003" cy="4591063"/>
          </a:xfrm>
        </p:spPr>
        <p:txBody>
          <a:bodyPr>
            <a:noAutofit/>
          </a:bodyPr>
          <a:lstStyle>
            <a:lvl1pPr indent="-338464">
              <a:spcBef>
                <a:spcPts val="953"/>
              </a:spcBef>
              <a:defRPr sz="1700">
                <a:latin typeface="+mn-lt"/>
              </a:defRPr>
            </a:lvl1pPr>
            <a:lvl2pPr marL="766898" indent="-338464">
              <a:defRPr sz="1700">
                <a:latin typeface="+mn-lt"/>
              </a:defRPr>
            </a:lvl2pPr>
            <a:lvl3pPr marL="1195332" indent="-338464">
              <a:defRPr sz="1700">
                <a:latin typeface="+mn-lt"/>
              </a:defRPr>
            </a:lvl3pPr>
            <a:lvl4pPr marL="1623766" indent="-338464">
              <a:defRPr sz="1700">
                <a:latin typeface="+mn-lt"/>
              </a:defRPr>
            </a:lvl4pPr>
            <a:lvl5pPr marL="2052201" indent="-338464">
              <a:defRPr sz="1700">
                <a:latin typeface="+mn-lt"/>
              </a:defRPr>
            </a:lvl5pPr>
            <a:lvl6pPr marL="2480637" indent="-338464">
              <a:defRPr sz="1700"/>
            </a:lvl6pPr>
            <a:lvl7pPr marL="2910677" indent="-340070">
              <a:buFont typeface="Arial" pitchFamily="34" charset="0"/>
              <a:buChar char="•"/>
              <a:defRPr sz="1700"/>
            </a:lvl7pPr>
            <a:lvl8pPr marL="3339112" indent="-338464">
              <a:buFont typeface="Arial" pitchFamily="34" charset="0"/>
              <a:buChar char="•"/>
              <a:defRPr sz="1700" baseline="0"/>
            </a:lvl8pPr>
            <a:lvl9pPr marL="3765939" indent="-338464">
              <a:defRPr sz="17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6265631" y="1044245"/>
            <a:ext cx="5473425" cy="4591063"/>
          </a:xfrm>
        </p:spPr>
        <p:txBody>
          <a:bodyPr>
            <a:noAutofit/>
          </a:bodyPr>
          <a:lstStyle>
            <a:lvl1pPr>
              <a:spcBef>
                <a:spcPts val="953"/>
              </a:spcBef>
              <a:tabLst/>
              <a:defRPr sz="1700">
                <a:latin typeface="+mn-lt"/>
              </a:defRPr>
            </a:lvl1pPr>
            <a:lvl2pPr marL="766898">
              <a:tabLst/>
              <a:defRPr sz="1700">
                <a:latin typeface="+mn-lt"/>
              </a:defRPr>
            </a:lvl2pPr>
            <a:lvl3pPr marL="1195332">
              <a:tabLst/>
              <a:defRPr sz="1700">
                <a:latin typeface="+mn-lt"/>
              </a:defRPr>
            </a:lvl3pPr>
            <a:lvl4pPr marL="1623766">
              <a:tabLst/>
              <a:defRPr sz="1700">
                <a:latin typeface="+mn-lt"/>
              </a:defRPr>
            </a:lvl4pPr>
            <a:lvl5pPr marL="2052201">
              <a:tabLst/>
              <a:defRPr sz="1700">
                <a:latin typeface="+mn-lt"/>
              </a:defRPr>
            </a:lvl5pPr>
            <a:lvl6pPr marL="2480637">
              <a:tabLst/>
              <a:defRPr sz="1700"/>
            </a:lvl6pPr>
            <a:lvl7pPr marL="2909068">
              <a:tabLst/>
              <a:defRPr sz="1700"/>
            </a:lvl7pPr>
            <a:lvl8pPr marL="3337504">
              <a:tabLst/>
              <a:defRPr sz="1700"/>
            </a:lvl8pPr>
            <a:lvl9pPr marL="3765939">
              <a:tabLst/>
              <a:defRPr sz="17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9" name="Date Placeholder 8"/>
          <p:cNvSpPr>
            <a:spLocks noGrp="1"/>
          </p:cNvSpPr>
          <p:nvPr>
            <p:ph type="dt" sz="half" idx="10"/>
          </p:nvPr>
        </p:nvSpPr>
        <p:spPr>
          <a:xfrm>
            <a:off x="8858440" y="6605529"/>
            <a:ext cx="2879416" cy="121948"/>
          </a:xfrm>
          <a:prstGeom prst="rect">
            <a:avLst/>
          </a:prstGeom>
        </p:spPr>
        <p:txBody>
          <a:bodyPr lIns="108824" tIns="54410" rIns="108824" bIns="54410"/>
          <a:lstStyle/>
          <a:p>
            <a:endParaRPr lang="en-GB" dirty="0">
              <a:solidFill>
                <a:srgbClr val="191919"/>
              </a:solidFill>
            </a:endParaRPr>
          </a:p>
        </p:txBody>
      </p:sp>
      <p:sp>
        <p:nvSpPr>
          <p:cNvPr id="10" name="Footer Placeholder 9"/>
          <p:cNvSpPr>
            <a:spLocks noGrp="1"/>
          </p:cNvSpPr>
          <p:nvPr>
            <p:ph type="ftr" sz="quarter" idx="11"/>
          </p:nvPr>
        </p:nvSpPr>
        <p:spPr>
          <a:xfrm>
            <a:off x="8498517" y="6454686"/>
            <a:ext cx="3241461" cy="122265"/>
          </a:xfrm>
          <a:prstGeom prst="rect">
            <a:avLst/>
          </a:prstGeom>
        </p:spPr>
        <p:txBody>
          <a:bodyPr/>
          <a:lstStyle/>
          <a:p>
            <a:endParaRPr lang="en-GB" dirty="0">
              <a:solidFill>
                <a:srgbClr val="191919"/>
              </a:solidFill>
            </a:endParaRPr>
          </a:p>
        </p:txBody>
      </p:sp>
      <p:sp>
        <p:nvSpPr>
          <p:cNvPr id="11" name="Slide Number Placeholder 10"/>
          <p:cNvSpPr>
            <a:spLocks noGrp="1"/>
          </p:cNvSpPr>
          <p:nvPr>
            <p:ph type="sldNum" sz="quarter" idx="12"/>
          </p:nvPr>
        </p:nvSpPr>
        <p:spPr>
          <a:xfrm>
            <a:off x="11399948" y="6453094"/>
            <a:ext cx="264229" cy="121948"/>
          </a:xfrm>
          <a:prstGeom prst="rect">
            <a:avLst/>
          </a:prstGeom>
        </p:spPr>
        <p:txBody>
          <a:bodyPr/>
          <a:lstStyle/>
          <a:p>
            <a:fld id="{E5A9357E-D422-484C-9595-118EC4359C58}" type="slidenum">
              <a:rPr lang="en-GB">
                <a:solidFill>
                  <a:srgbClr val="191919"/>
                </a:solidFill>
              </a:rPr>
              <a:pPr/>
              <a:t>‹#›</a:t>
            </a:fld>
            <a:r>
              <a:rPr lang="en-GB" dirty="0">
                <a:solidFill>
                  <a:srgbClr val="191919"/>
                </a:solidFill>
              </a:rPr>
              <a:t> • </a:t>
            </a:r>
          </a:p>
        </p:txBody>
      </p:sp>
    </p:spTree>
    <p:extLst>
      <p:ext uri="{BB962C8B-B14F-4D97-AF65-F5344CB8AC3E}">
        <p14:creationId xmlns:p14="http://schemas.microsoft.com/office/powerpoint/2010/main" val="14632638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8263"/>
            <a:ext cx="7200000" cy="750221"/>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50"/>
            <a:ext cx="7200000" cy="360083"/>
          </a:xfrm>
        </p:spPr>
        <p:txBody>
          <a:bodyPr>
            <a:noAutofit/>
          </a:bodyPr>
          <a:lstStyle>
            <a:lvl1pPr marL="0" indent="0" algn="l">
              <a:buNone/>
              <a:defRPr b="1">
                <a:solidFill>
                  <a:srgbClr val="FFFFFF"/>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sp>
        <p:nvSpPr>
          <p:cNvPr id="8" name="AutoShape 3"/>
          <p:cNvSpPr>
            <a:spLocks noChangeAspect="1" noChangeArrowheads="1" noTextEdit="1"/>
          </p:cNvSpPr>
          <p:nvPr userDrawn="1"/>
        </p:nvSpPr>
        <p:spPr bwMode="auto">
          <a:xfrm>
            <a:off x="8326438" y="2854325"/>
            <a:ext cx="399573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nvGrpSpPr>
          <p:cNvPr id="17" name="Pulse"/>
          <p:cNvGrpSpPr/>
          <p:nvPr userDrawn="1"/>
        </p:nvGrpSpPr>
        <p:grpSpPr>
          <a:xfrm>
            <a:off x="8751888" y="3030538"/>
            <a:ext cx="3446462" cy="3490913"/>
            <a:chOff x="8751888" y="3030538"/>
            <a:chExt cx="3446462" cy="3490913"/>
          </a:xfrm>
          <a:solidFill>
            <a:srgbClr val="0000FF"/>
          </a:solidFill>
        </p:grpSpPr>
        <p:sp>
          <p:nvSpPr>
            <p:cNvPr id="10"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27" name="Logotype"/>
          <p:cNvGrpSpPr/>
          <p:nvPr userDrawn="1"/>
        </p:nvGrpSpPr>
        <p:grpSpPr>
          <a:xfrm>
            <a:off x="641350" y="530890"/>
            <a:ext cx="1384039" cy="288609"/>
            <a:chOff x="9501453" y="6148765"/>
            <a:chExt cx="2047875" cy="427037"/>
          </a:xfrm>
          <a:solidFill>
            <a:schemeClr val="bg1"/>
          </a:solidFill>
        </p:grpSpPr>
        <p:sp>
          <p:nvSpPr>
            <p:cNvPr id="28"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4084838860"/>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800972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2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lvl1pPr>
              <a:defRPr>
                <a:solidFill>
                  <a:srgbClr val="8B8A8D"/>
                </a:solidFill>
              </a:defRPr>
            </a:lvl1pPr>
          </a:lstStyle>
          <a:p>
            <a:fld id="{D14BCCD3-0010-4FBA-B965-2126ADC31932}" type="slidenum">
              <a:rPr lang="en-GB" smtClean="0"/>
              <a:pPr/>
              <a:t>‹#›</a:t>
            </a:fld>
            <a:endParaRPr lang="en-GB" dirty="0"/>
          </a:p>
        </p:txBody>
      </p:sp>
      <p:sp>
        <p:nvSpPr>
          <p:cNvPr id="4" name="Title 3"/>
          <p:cNvSpPr>
            <a:spLocks noGrp="1"/>
          </p:cNvSpPr>
          <p:nvPr>
            <p:ph type="title"/>
          </p:nvPr>
        </p:nvSpPr>
        <p:spPr/>
        <p:txBody>
          <a:bodyPr/>
          <a:lstStyle/>
          <a:p>
            <a:r>
              <a:rPr lang="en-GB" dirty="0" smtClean="0"/>
              <a:t>Click to edit Master title style</a:t>
            </a:r>
            <a:endParaRPr lang="en-GB" dirty="0"/>
          </a:p>
        </p:txBody>
      </p:sp>
      <p:sp>
        <p:nvSpPr>
          <p:cNvPr id="5" name="Footer Placeholder 4"/>
          <p:cNvSpPr>
            <a:spLocks noGrp="1"/>
          </p:cNvSpPr>
          <p:nvPr>
            <p:ph type="ftr" sz="quarter" idx="13"/>
          </p:nvPr>
        </p:nvSpPr>
        <p:spPr/>
        <p:txBody>
          <a:bodyPr/>
          <a:lstStyle>
            <a:lvl1pPr>
              <a:defRPr>
                <a:solidFill>
                  <a:srgbClr val="8B8A8D"/>
                </a:solidFill>
              </a:defRPr>
            </a:lvl1pPr>
          </a:lstStyle>
          <a:p>
            <a:endParaRPr lang="en-GB" dirty="0"/>
          </a:p>
        </p:txBody>
      </p:sp>
    </p:spTree>
    <p:extLst>
      <p:ext uri="{BB962C8B-B14F-4D97-AF65-F5344CB8AC3E}">
        <p14:creationId xmlns:p14="http://schemas.microsoft.com/office/powerpoint/2010/main" val="757904266"/>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647999" y="1332000"/>
            <a:ext cx="7200000" cy="4428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D14BCCD3-0010-4FBA-B965-2126ADC31932}" type="slidenum">
              <a:rPr lang="en-GB" smtClean="0"/>
              <a:pPr/>
              <a:t>‹#›</a:t>
            </a:fld>
            <a:endParaRPr lang="en-GB" dirty="0"/>
          </a:p>
        </p:txBody>
      </p:sp>
      <p:sp>
        <p:nvSpPr>
          <p:cNvPr id="4" name="Footer Placeholder 3"/>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844932688"/>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7200000" cy="720167"/>
          </a:xfrm>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648000" y="1332000"/>
            <a:ext cx="5364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6192000" y="1332000"/>
            <a:ext cx="5364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pPr/>
              <a:t>‹#›</a:t>
            </a:fld>
            <a:endParaRPr lang="en-GB" dirty="0"/>
          </a:p>
        </p:txBody>
      </p:sp>
      <p:sp>
        <p:nvSpPr>
          <p:cNvPr id="5" name="Footer Placeholder 4"/>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650229048"/>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7200000" cy="720167"/>
          </a:xfrm>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6480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43596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pPr/>
              <a:t>‹#›</a:t>
            </a:fld>
            <a:endParaRPr lang="en-GB" dirty="0"/>
          </a:p>
        </p:txBody>
      </p:sp>
      <p:sp>
        <p:nvSpPr>
          <p:cNvPr id="6" name="Content Placeholder 3"/>
          <p:cNvSpPr>
            <a:spLocks noGrp="1"/>
          </p:cNvSpPr>
          <p:nvPr>
            <p:ph sz="half" idx="13"/>
          </p:nvPr>
        </p:nvSpPr>
        <p:spPr>
          <a:xfrm>
            <a:off x="80676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Footer Placeholder 4"/>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4127441143"/>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906795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323"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48000" y="360083"/>
            <a:ext cx="7200000" cy="720167"/>
          </a:xfrm>
        </p:spPr>
        <p:txBody>
          <a:bodyPr/>
          <a:lstStyle/>
          <a:p>
            <a:r>
              <a:rPr lang="en-GB" dirty="0" smtClean="0"/>
              <a:t>Click to edit Master title style</a:t>
            </a:r>
            <a:endParaRPr lang="en-GB" dirty="0"/>
          </a:p>
        </p:txBody>
      </p:sp>
      <p:sp>
        <p:nvSpPr>
          <p:cNvPr id="5" name="Slide Number Placeholder 4"/>
          <p:cNvSpPr>
            <a:spLocks noGrp="1"/>
          </p:cNvSpPr>
          <p:nvPr>
            <p:ph type="sldNum" sz="quarter" idx="12"/>
          </p:nvPr>
        </p:nvSpPr>
        <p:spPr/>
        <p:txBody>
          <a:bodyPr/>
          <a:lstStyle/>
          <a:p>
            <a:fld id="{D14BCCD3-0010-4FBA-B965-2126ADC31932}" type="slidenum">
              <a:rPr lang="en-GB" smtClean="0"/>
              <a:pPr/>
              <a:t>‹#›</a:t>
            </a:fld>
            <a:endParaRPr lang="en-GB" dirty="0"/>
          </a:p>
        </p:txBody>
      </p:sp>
      <p:sp>
        <p:nvSpPr>
          <p:cNvPr id="3" name="Footer Placeholder 2"/>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713905351"/>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4BCCD3-0010-4FBA-B965-2126ADC31932}" type="slidenum">
              <a:rPr lang="en-GB" smtClean="0"/>
              <a:pPr/>
              <a:t>‹#›</a:t>
            </a:fld>
            <a:endParaRPr lang="en-GB" dirty="0"/>
          </a:p>
        </p:txBody>
      </p:sp>
      <p:sp>
        <p:nvSpPr>
          <p:cNvPr id="2" name="Footer Placeholder 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815121226"/>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7200000"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192000" y="1332000"/>
            <a:ext cx="5364000" cy="44316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pPr/>
              <a:t>‹#›</a:t>
            </a:fld>
            <a:endParaRPr lang="en-GB" dirty="0"/>
          </a:p>
        </p:txBody>
      </p:sp>
      <p:sp>
        <p:nvSpPr>
          <p:cNvPr id="10" name="Picture Placeholder 9"/>
          <p:cNvSpPr>
            <a:spLocks noGrp="1"/>
          </p:cNvSpPr>
          <p:nvPr>
            <p:ph type="pic" sz="quarter" idx="14" hasCustomPrompt="1"/>
          </p:nvPr>
        </p:nvSpPr>
        <p:spPr>
          <a:xfrm>
            <a:off x="648000" y="1332000"/>
            <a:ext cx="5364000" cy="4428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6" name="Footer Placeholder 5"/>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7042004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ulse Patter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9200"/>
            <a:ext cx="7200000" cy="748800"/>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50"/>
            <a:ext cx="7200000" cy="360083"/>
          </a:xfrm>
        </p:spPr>
        <p:txBody>
          <a:bodyPr/>
          <a:lstStyle>
            <a:lvl1pPr marL="0" indent="0" algn="l">
              <a:buNone/>
              <a:defRPr b="1">
                <a:solidFill>
                  <a:srgbClr val="FFFFFF"/>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grpSp>
        <p:nvGrpSpPr>
          <p:cNvPr id="60" name="Pulse"/>
          <p:cNvGrpSpPr/>
          <p:nvPr userDrawn="1"/>
        </p:nvGrpSpPr>
        <p:grpSpPr>
          <a:xfrm>
            <a:off x="0" y="2990850"/>
            <a:ext cx="12204000" cy="3559175"/>
            <a:chOff x="0" y="2990850"/>
            <a:chExt cx="12204700" cy="3559175"/>
          </a:xfrm>
          <a:solidFill>
            <a:srgbClr val="0000FF"/>
          </a:solidFill>
        </p:grpSpPr>
        <p:sp>
          <p:nvSpPr>
            <p:cNvPr id="11" name="Freeform 5"/>
            <p:cNvSpPr>
              <a:spLocks/>
            </p:cNvSpPr>
            <p:nvPr userDrawn="1"/>
          </p:nvSpPr>
          <p:spPr bwMode="auto">
            <a:xfrm>
              <a:off x="182086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9" y="138"/>
                    <a:pt x="0" y="119"/>
                    <a:pt x="0" y="96"/>
                  </a:cubicBezTo>
                  <a:cubicBezTo>
                    <a:pt x="0" y="41"/>
                    <a:pt x="0" y="41"/>
                    <a:pt x="0" y="41"/>
                  </a:cubicBezTo>
                  <a:cubicBezTo>
                    <a:pt x="0" y="19"/>
                    <a:pt x="19" y="0"/>
                    <a:pt x="41" y="0"/>
                  </a:cubicBezTo>
                  <a:cubicBezTo>
                    <a:pt x="64" y="0"/>
                    <a:pt x="82" y="19"/>
                    <a:pt x="82" y="41"/>
                  </a:cubicBezTo>
                  <a:cubicBezTo>
                    <a:pt x="82" y="96"/>
                    <a:pt x="82" y="96"/>
                    <a:pt x="82" y="96"/>
                  </a:cubicBezTo>
                  <a:cubicBezTo>
                    <a:pt x="82" y="119"/>
                    <a:pt x="64"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
            <p:cNvSpPr>
              <a:spLocks/>
            </p:cNvSpPr>
            <p:nvPr userDrawn="1"/>
          </p:nvSpPr>
          <p:spPr bwMode="auto">
            <a:xfrm>
              <a:off x="1211263" y="4605338"/>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6" y="0"/>
                    <a:pt x="137" y="31"/>
                    <a:pt x="137" y="69"/>
                  </a:cubicBezTo>
                  <a:cubicBezTo>
                    <a:pt x="137" y="275"/>
                    <a:pt x="137" y="275"/>
                    <a:pt x="137" y="275"/>
                  </a:cubicBezTo>
                  <a:cubicBezTo>
                    <a:pt x="137" y="313"/>
                    <a:pt x="106"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p:cNvSpPr>
            <p:nvPr userDrawn="1"/>
          </p:nvSpPr>
          <p:spPr bwMode="auto">
            <a:xfrm>
              <a:off x="447675" y="4105275"/>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10529888" y="3994150"/>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7" y="31"/>
                    <a:pt x="137" y="69"/>
                  </a:cubicBezTo>
                  <a:cubicBezTo>
                    <a:pt x="137" y="275"/>
                    <a:pt x="137" y="275"/>
                    <a:pt x="137" y="275"/>
                  </a:cubicBezTo>
                  <a:cubicBezTo>
                    <a:pt x="137"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1009491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8" y="138"/>
                    <a:pt x="0" y="119"/>
                    <a:pt x="0" y="96"/>
                  </a:cubicBezTo>
                  <a:cubicBezTo>
                    <a:pt x="0" y="41"/>
                    <a:pt x="0" y="41"/>
                    <a:pt x="0" y="41"/>
                  </a:cubicBezTo>
                  <a:cubicBezTo>
                    <a:pt x="0" y="19"/>
                    <a:pt x="18" y="0"/>
                    <a:pt x="41" y="0"/>
                  </a:cubicBezTo>
                  <a:cubicBezTo>
                    <a:pt x="63" y="0"/>
                    <a:pt x="82" y="19"/>
                    <a:pt x="82" y="41"/>
                  </a:cubicBezTo>
                  <a:cubicBezTo>
                    <a:pt x="82" y="96"/>
                    <a:pt x="82" y="96"/>
                    <a:pt x="82" y="96"/>
                  </a:cubicBezTo>
                  <a:cubicBezTo>
                    <a:pt x="82" y="119"/>
                    <a:pt x="63"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11183938" y="3144838"/>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noEditPoints="1"/>
            </p:cNvSpPr>
            <p:nvPr userDrawn="1"/>
          </p:nvSpPr>
          <p:spPr bwMode="auto">
            <a:xfrm>
              <a:off x="7742238" y="4083050"/>
              <a:ext cx="434975" cy="1092200"/>
            </a:xfrm>
            <a:custGeom>
              <a:avLst/>
              <a:gdLst>
                <a:gd name="T0" fmla="*/ 69 w 137"/>
                <a:gd name="T1" fmla="*/ 13 h 343"/>
                <a:gd name="T2" fmla="*/ 124 w 137"/>
                <a:gd name="T3" fmla="*/ 68 h 343"/>
                <a:gd name="T4" fmla="*/ 124 w 137"/>
                <a:gd name="T5" fmla="*/ 274 h 343"/>
                <a:gd name="T6" fmla="*/ 69 w 137"/>
                <a:gd name="T7" fmla="*/ 329 h 343"/>
                <a:gd name="T8" fmla="*/ 14 w 137"/>
                <a:gd name="T9" fmla="*/ 274 h 343"/>
                <a:gd name="T10" fmla="*/ 14 w 137"/>
                <a:gd name="T11" fmla="*/ 68 h 343"/>
                <a:gd name="T12" fmla="*/ 69 w 137"/>
                <a:gd name="T13" fmla="*/ 13 h 343"/>
                <a:gd name="T14" fmla="*/ 69 w 137"/>
                <a:gd name="T15" fmla="*/ 0 h 343"/>
                <a:gd name="T16" fmla="*/ 69 w 137"/>
                <a:gd name="T17" fmla="*/ 0 h 343"/>
                <a:gd name="T18" fmla="*/ 0 w 137"/>
                <a:gd name="T19" fmla="*/ 68 h 343"/>
                <a:gd name="T20" fmla="*/ 0 w 137"/>
                <a:gd name="T21" fmla="*/ 274 h 343"/>
                <a:gd name="T22" fmla="*/ 69 w 137"/>
                <a:gd name="T23" fmla="*/ 343 h 343"/>
                <a:gd name="T24" fmla="*/ 137 w 137"/>
                <a:gd name="T25" fmla="*/ 274 h 343"/>
                <a:gd name="T26" fmla="*/ 137 w 137"/>
                <a:gd name="T27" fmla="*/ 68 h 343"/>
                <a:gd name="T28" fmla="*/ 69 w 137"/>
                <a:gd name="T2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69" y="0"/>
                    <a:pt x="69" y="0"/>
                    <a:pt x="69" y="0"/>
                  </a:cubicBezTo>
                  <a:cubicBezTo>
                    <a:pt x="31" y="0"/>
                    <a:pt x="0" y="30"/>
                    <a:pt x="0" y="68"/>
                  </a:cubicBezTo>
                  <a:cubicBezTo>
                    <a:pt x="0" y="274"/>
                    <a:pt x="0" y="274"/>
                    <a:pt x="0" y="274"/>
                  </a:cubicBezTo>
                  <a:cubicBezTo>
                    <a:pt x="0" y="312"/>
                    <a:pt x="31" y="343"/>
                    <a:pt x="69" y="343"/>
                  </a:cubicBezTo>
                  <a:cubicBezTo>
                    <a:pt x="107" y="343"/>
                    <a:pt x="137" y="312"/>
                    <a:pt x="137" y="274"/>
                  </a:cubicBezTo>
                  <a:cubicBezTo>
                    <a:pt x="137" y="68"/>
                    <a:pt x="137" y="68"/>
                    <a:pt x="137" y="68"/>
                  </a:cubicBezTo>
                  <a:cubicBezTo>
                    <a:pt x="137"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p:cNvSpPr>
            <p:nvPr userDrawn="1"/>
          </p:nvSpPr>
          <p:spPr bwMode="auto">
            <a:xfrm>
              <a:off x="9480550" y="4605338"/>
              <a:ext cx="439738" cy="1092200"/>
            </a:xfrm>
            <a:custGeom>
              <a:avLst/>
              <a:gdLst>
                <a:gd name="T0" fmla="*/ 69 w 138"/>
                <a:gd name="T1" fmla="*/ 343 h 343"/>
                <a:gd name="T2" fmla="*/ 69 w 138"/>
                <a:gd name="T3" fmla="*/ 343 h 343"/>
                <a:gd name="T4" fmla="*/ 0 w 138"/>
                <a:gd name="T5" fmla="*/ 275 h 343"/>
                <a:gd name="T6" fmla="*/ 0 w 138"/>
                <a:gd name="T7" fmla="*/ 69 h 343"/>
                <a:gd name="T8" fmla="*/ 69 w 138"/>
                <a:gd name="T9" fmla="*/ 0 h 343"/>
                <a:gd name="T10" fmla="*/ 138 w 138"/>
                <a:gd name="T11" fmla="*/ 69 h 343"/>
                <a:gd name="T12" fmla="*/ 138 w 138"/>
                <a:gd name="T13" fmla="*/ 275 h 343"/>
                <a:gd name="T14" fmla="*/ 69 w 138"/>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8" y="31"/>
                    <a:pt x="138" y="69"/>
                  </a:cubicBezTo>
                  <a:cubicBezTo>
                    <a:pt x="138" y="275"/>
                    <a:pt x="138" y="275"/>
                    <a:pt x="138" y="275"/>
                  </a:cubicBezTo>
                  <a:cubicBezTo>
                    <a:pt x="138"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13"/>
            <p:cNvSpPr>
              <a:spLocks noEditPoints="1"/>
            </p:cNvSpPr>
            <p:nvPr userDrawn="1"/>
          </p:nvSpPr>
          <p:spPr bwMode="auto">
            <a:xfrm>
              <a:off x="83978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8" y="0"/>
                    <a:pt x="0" y="39"/>
                    <a:pt x="0" y="86"/>
                  </a:cubicBezTo>
                  <a:cubicBezTo>
                    <a:pt x="0" y="683"/>
                    <a:pt x="0" y="683"/>
                    <a:pt x="0" y="683"/>
                  </a:cubicBezTo>
                  <a:cubicBezTo>
                    <a:pt x="0" y="730"/>
                    <a:pt x="38"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14"/>
            <p:cNvSpPr>
              <a:spLocks noEditPoints="1"/>
            </p:cNvSpPr>
            <p:nvPr userDrawn="1"/>
          </p:nvSpPr>
          <p:spPr bwMode="auto">
            <a:xfrm>
              <a:off x="1951038" y="4083050"/>
              <a:ext cx="439738" cy="1092200"/>
            </a:xfrm>
            <a:custGeom>
              <a:avLst/>
              <a:gdLst>
                <a:gd name="T0" fmla="*/ 69 w 138"/>
                <a:gd name="T1" fmla="*/ 13 h 343"/>
                <a:gd name="T2" fmla="*/ 124 w 138"/>
                <a:gd name="T3" fmla="*/ 68 h 343"/>
                <a:gd name="T4" fmla="*/ 124 w 138"/>
                <a:gd name="T5" fmla="*/ 274 h 343"/>
                <a:gd name="T6" fmla="*/ 69 w 138"/>
                <a:gd name="T7" fmla="*/ 329 h 343"/>
                <a:gd name="T8" fmla="*/ 14 w 138"/>
                <a:gd name="T9" fmla="*/ 274 h 343"/>
                <a:gd name="T10" fmla="*/ 14 w 138"/>
                <a:gd name="T11" fmla="*/ 68 h 343"/>
                <a:gd name="T12" fmla="*/ 69 w 138"/>
                <a:gd name="T13" fmla="*/ 13 h 343"/>
                <a:gd name="T14" fmla="*/ 69 w 138"/>
                <a:gd name="T15" fmla="*/ 0 h 343"/>
                <a:gd name="T16" fmla="*/ 0 w 138"/>
                <a:gd name="T17" fmla="*/ 68 h 343"/>
                <a:gd name="T18" fmla="*/ 0 w 138"/>
                <a:gd name="T19" fmla="*/ 274 h 343"/>
                <a:gd name="T20" fmla="*/ 69 w 138"/>
                <a:gd name="T21" fmla="*/ 343 h 343"/>
                <a:gd name="T22" fmla="*/ 138 w 138"/>
                <a:gd name="T23" fmla="*/ 274 h 343"/>
                <a:gd name="T24" fmla="*/ 138 w 138"/>
                <a:gd name="T25" fmla="*/ 68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31" y="0"/>
                    <a:pt x="0" y="30"/>
                    <a:pt x="0" y="68"/>
                  </a:cubicBezTo>
                  <a:cubicBezTo>
                    <a:pt x="0" y="274"/>
                    <a:pt x="0" y="274"/>
                    <a:pt x="0" y="274"/>
                  </a:cubicBezTo>
                  <a:cubicBezTo>
                    <a:pt x="0" y="312"/>
                    <a:pt x="31" y="343"/>
                    <a:pt x="69" y="343"/>
                  </a:cubicBezTo>
                  <a:cubicBezTo>
                    <a:pt x="107" y="343"/>
                    <a:pt x="138" y="312"/>
                    <a:pt x="138" y="274"/>
                  </a:cubicBezTo>
                  <a:cubicBezTo>
                    <a:pt x="138" y="68"/>
                    <a:pt x="138" y="68"/>
                    <a:pt x="138" y="68"/>
                  </a:cubicBezTo>
                  <a:cubicBezTo>
                    <a:pt x="138"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15"/>
            <p:cNvSpPr>
              <a:spLocks noEditPoints="1"/>
            </p:cNvSpPr>
            <p:nvPr userDrawn="1"/>
          </p:nvSpPr>
          <p:spPr bwMode="auto">
            <a:xfrm>
              <a:off x="26066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9" y="0"/>
                    <a:pt x="0" y="39"/>
                    <a:pt x="0" y="86"/>
                  </a:cubicBezTo>
                  <a:cubicBezTo>
                    <a:pt x="0" y="683"/>
                    <a:pt x="0" y="683"/>
                    <a:pt x="0" y="683"/>
                  </a:cubicBezTo>
                  <a:cubicBezTo>
                    <a:pt x="0" y="730"/>
                    <a:pt x="39"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16"/>
            <p:cNvSpPr>
              <a:spLocks/>
            </p:cNvSpPr>
            <p:nvPr userDrawn="1"/>
          </p:nvSpPr>
          <p:spPr bwMode="auto">
            <a:xfrm>
              <a:off x="8718550" y="4105275"/>
              <a:ext cx="546100"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17"/>
            <p:cNvSpPr>
              <a:spLocks noEditPoints="1"/>
            </p:cNvSpPr>
            <p:nvPr userDrawn="1"/>
          </p:nvSpPr>
          <p:spPr bwMode="auto">
            <a:xfrm>
              <a:off x="4465638" y="3841750"/>
              <a:ext cx="438150" cy="1092200"/>
            </a:xfrm>
            <a:custGeom>
              <a:avLst/>
              <a:gdLst>
                <a:gd name="T0" fmla="*/ 69 w 138"/>
                <a:gd name="T1" fmla="*/ 14 h 343"/>
                <a:gd name="T2" fmla="*/ 124 w 138"/>
                <a:gd name="T3" fmla="*/ 69 h 343"/>
                <a:gd name="T4" fmla="*/ 124 w 138"/>
                <a:gd name="T5" fmla="*/ 275 h 343"/>
                <a:gd name="T6" fmla="*/ 69 w 138"/>
                <a:gd name="T7" fmla="*/ 330 h 343"/>
                <a:gd name="T8" fmla="*/ 14 w 138"/>
                <a:gd name="T9" fmla="*/ 275 h 343"/>
                <a:gd name="T10" fmla="*/ 14 w 138"/>
                <a:gd name="T11" fmla="*/ 69 h 343"/>
                <a:gd name="T12" fmla="*/ 69 w 138"/>
                <a:gd name="T13" fmla="*/ 14 h 343"/>
                <a:gd name="T14" fmla="*/ 69 w 138"/>
                <a:gd name="T15" fmla="*/ 0 h 343"/>
                <a:gd name="T16" fmla="*/ 0 w 138"/>
                <a:gd name="T17" fmla="*/ 69 h 343"/>
                <a:gd name="T18" fmla="*/ 0 w 138"/>
                <a:gd name="T19" fmla="*/ 275 h 343"/>
                <a:gd name="T20" fmla="*/ 69 w 138"/>
                <a:gd name="T21" fmla="*/ 343 h 343"/>
                <a:gd name="T22" fmla="*/ 138 w 138"/>
                <a:gd name="T23" fmla="*/ 275 h 343"/>
                <a:gd name="T24" fmla="*/ 138 w 138"/>
                <a:gd name="T25" fmla="*/ 69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4"/>
                  </a:moveTo>
                  <a:cubicBezTo>
                    <a:pt x="99" y="14"/>
                    <a:pt x="124" y="39"/>
                    <a:pt x="124" y="69"/>
                  </a:cubicBezTo>
                  <a:cubicBezTo>
                    <a:pt x="124" y="275"/>
                    <a:pt x="124" y="275"/>
                    <a:pt x="124" y="275"/>
                  </a:cubicBezTo>
                  <a:cubicBezTo>
                    <a:pt x="124" y="305"/>
                    <a:pt x="99" y="330"/>
                    <a:pt x="69" y="330"/>
                  </a:cubicBezTo>
                  <a:cubicBezTo>
                    <a:pt x="39" y="330"/>
                    <a:pt x="14" y="305"/>
                    <a:pt x="14" y="275"/>
                  </a:cubicBezTo>
                  <a:cubicBezTo>
                    <a:pt x="14" y="69"/>
                    <a:pt x="14" y="69"/>
                    <a:pt x="14" y="69"/>
                  </a:cubicBezTo>
                  <a:cubicBezTo>
                    <a:pt x="14" y="39"/>
                    <a:pt x="39" y="14"/>
                    <a:pt x="69" y="14"/>
                  </a:cubicBezTo>
                  <a:moveTo>
                    <a:pt x="69" y="0"/>
                  </a:moveTo>
                  <a:cubicBezTo>
                    <a:pt x="31" y="0"/>
                    <a:pt x="0" y="31"/>
                    <a:pt x="0" y="69"/>
                  </a:cubicBezTo>
                  <a:cubicBezTo>
                    <a:pt x="0" y="275"/>
                    <a:pt x="0" y="275"/>
                    <a:pt x="0" y="275"/>
                  </a:cubicBezTo>
                  <a:cubicBezTo>
                    <a:pt x="0" y="313"/>
                    <a:pt x="31" y="343"/>
                    <a:pt x="69" y="343"/>
                  </a:cubicBezTo>
                  <a:cubicBezTo>
                    <a:pt x="107" y="343"/>
                    <a:pt x="138" y="313"/>
                    <a:pt x="138" y="275"/>
                  </a:cubicBezTo>
                  <a:cubicBezTo>
                    <a:pt x="138" y="69"/>
                    <a:pt x="138" y="69"/>
                    <a:pt x="138" y="69"/>
                  </a:cubicBezTo>
                  <a:cubicBezTo>
                    <a:pt x="138" y="31"/>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18"/>
            <p:cNvSpPr>
              <a:spLocks/>
            </p:cNvSpPr>
            <p:nvPr userDrawn="1"/>
          </p:nvSpPr>
          <p:spPr bwMode="auto">
            <a:xfrm>
              <a:off x="7259638" y="4475163"/>
              <a:ext cx="260350" cy="436563"/>
            </a:xfrm>
            <a:custGeom>
              <a:avLst/>
              <a:gdLst>
                <a:gd name="T0" fmla="*/ 41 w 82"/>
                <a:gd name="T1" fmla="*/ 137 h 137"/>
                <a:gd name="T2" fmla="*/ 41 w 82"/>
                <a:gd name="T3" fmla="*/ 137 h 137"/>
                <a:gd name="T4" fmla="*/ 0 w 82"/>
                <a:gd name="T5" fmla="*/ 96 h 137"/>
                <a:gd name="T6" fmla="*/ 0 w 82"/>
                <a:gd name="T7" fmla="*/ 41 h 137"/>
                <a:gd name="T8" fmla="*/ 41 w 82"/>
                <a:gd name="T9" fmla="*/ 0 h 137"/>
                <a:gd name="T10" fmla="*/ 82 w 82"/>
                <a:gd name="T11" fmla="*/ 41 h 137"/>
                <a:gd name="T12" fmla="*/ 82 w 82"/>
                <a:gd name="T13" fmla="*/ 96 h 137"/>
                <a:gd name="T14" fmla="*/ 41 w 82"/>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7">
                  <a:moveTo>
                    <a:pt x="41" y="137"/>
                  </a:moveTo>
                  <a:cubicBezTo>
                    <a:pt x="41" y="137"/>
                    <a:pt x="41" y="137"/>
                    <a:pt x="41" y="137"/>
                  </a:cubicBezTo>
                  <a:cubicBezTo>
                    <a:pt x="18" y="137"/>
                    <a:pt x="0" y="119"/>
                    <a:pt x="0" y="96"/>
                  </a:cubicBezTo>
                  <a:cubicBezTo>
                    <a:pt x="0" y="41"/>
                    <a:pt x="0" y="41"/>
                    <a:pt x="0" y="41"/>
                  </a:cubicBezTo>
                  <a:cubicBezTo>
                    <a:pt x="0" y="19"/>
                    <a:pt x="18" y="0"/>
                    <a:pt x="41" y="0"/>
                  </a:cubicBezTo>
                  <a:cubicBezTo>
                    <a:pt x="64" y="0"/>
                    <a:pt x="82" y="19"/>
                    <a:pt x="82" y="41"/>
                  </a:cubicBezTo>
                  <a:cubicBezTo>
                    <a:pt x="82" y="96"/>
                    <a:pt x="82" y="96"/>
                    <a:pt x="82" y="96"/>
                  </a:cubicBezTo>
                  <a:cubicBezTo>
                    <a:pt x="82" y="119"/>
                    <a:pt x="64" y="137"/>
                    <a:pt x="41"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19"/>
            <p:cNvSpPr>
              <a:spLocks noEditPoints="1"/>
            </p:cNvSpPr>
            <p:nvPr userDrawn="1"/>
          </p:nvSpPr>
          <p:spPr bwMode="auto">
            <a:xfrm>
              <a:off x="4030663" y="4475163"/>
              <a:ext cx="260350" cy="436563"/>
            </a:xfrm>
            <a:custGeom>
              <a:avLst/>
              <a:gdLst>
                <a:gd name="T0" fmla="*/ 41 w 82"/>
                <a:gd name="T1" fmla="*/ 14 h 137"/>
                <a:gd name="T2" fmla="*/ 69 w 82"/>
                <a:gd name="T3" fmla="*/ 41 h 137"/>
                <a:gd name="T4" fmla="*/ 69 w 82"/>
                <a:gd name="T5" fmla="*/ 96 h 137"/>
                <a:gd name="T6" fmla="*/ 41 w 82"/>
                <a:gd name="T7" fmla="*/ 124 h 137"/>
                <a:gd name="T8" fmla="*/ 14 w 82"/>
                <a:gd name="T9" fmla="*/ 96 h 137"/>
                <a:gd name="T10" fmla="*/ 14 w 82"/>
                <a:gd name="T11" fmla="*/ 41 h 137"/>
                <a:gd name="T12" fmla="*/ 41 w 82"/>
                <a:gd name="T13" fmla="*/ 14 h 137"/>
                <a:gd name="T14" fmla="*/ 41 w 82"/>
                <a:gd name="T15" fmla="*/ 0 h 137"/>
                <a:gd name="T16" fmla="*/ 0 w 82"/>
                <a:gd name="T17" fmla="*/ 41 h 137"/>
                <a:gd name="T18" fmla="*/ 0 w 82"/>
                <a:gd name="T19" fmla="*/ 96 h 137"/>
                <a:gd name="T20" fmla="*/ 41 w 82"/>
                <a:gd name="T21" fmla="*/ 137 h 137"/>
                <a:gd name="T22" fmla="*/ 82 w 82"/>
                <a:gd name="T23" fmla="*/ 96 h 137"/>
                <a:gd name="T24" fmla="*/ 82 w 82"/>
                <a:gd name="T25" fmla="*/ 41 h 137"/>
                <a:gd name="T26" fmla="*/ 41 w 82"/>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7">
                  <a:moveTo>
                    <a:pt x="41" y="14"/>
                  </a:moveTo>
                  <a:cubicBezTo>
                    <a:pt x="56" y="14"/>
                    <a:pt x="69" y="26"/>
                    <a:pt x="69" y="41"/>
                  </a:cubicBezTo>
                  <a:cubicBezTo>
                    <a:pt x="69" y="96"/>
                    <a:pt x="69" y="96"/>
                    <a:pt x="69" y="96"/>
                  </a:cubicBezTo>
                  <a:cubicBezTo>
                    <a:pt x="69" y="112"/>
                    <a:pt x="56" y="124"/>
                    <a:pt x="41" y="124"/>
                  </a:cubicBezTo>
                  <a:cubicBezTo>
                    <a:pt x="26" y="124"/>
                    <a:pt x="14" y="112"/>
                    <a:pt x="14" y="96"/>
                  </a:cubicBezTo>
                  <a:cubicBezTo>
                    <a:pt x="14" y="41"/>
                    <a:pt x="14" y="41"/>
                    <a:pt x="14" y="41"/>
                  </a:cubicBezTo>
                  <a:cubicBezTo>
                    <a:pt x="14" y="26"/>
                    <a:pt x="26" y="14"/>
                    <a:pt x="41" y="14"/>
                  </a:cubicBezTo>
                  <a:moveTo>
                    <a:pt x="41" y="0"/>
                  </a:moveTo>
                  <a:cubicBezTo>
                    <a:pt x="19" y="0"/>
                    <a:pt x="0" y="19"/>
                    <a:pt x="0" y="41"/>
                  </a:cubicBezTo>
                  <a:cubicBezTo>
                    <a:pt x="0" y="96"/>
                    <a:pt x="0" y="96"/>
                    <a:pt x="0" y="96"/>
                  </a:cubicBezTo>
                  <a:cubicBezTo>
                    <a:pt x="0" y="119"/>
                    <a:pt x="19" y="137"/>
                    <a:pt x="41" y="137"/>
                  </a:cubicBezTo>
                  <a:cubicBezTo>
                    <a:pt x="64" y="137"/>
                    <a:pt x="82" y="119"/>
                    <a:pt x="82" y="96"/>
                  </a:cubicBezTo>
                  <a:cubicBezTo>
                    <a:pt x="82" y="41"/>
                    <a:pt x="82" y="41"/>
                    <a:pt x="82" y="41"/>
                  </a:cubicBezTo>
                  <a:cubicBezTo>
                    <a:pt x="82" y="19"/>
                    <a:pt x="64"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20"/>
            <p:cNvSpPr>
              <a:spLocks/>
            </p:cNvSpPr>
            <p:nvPr userDrawn="1"/>
          </p:nvSpPr>
          <p:spPr bwMode="auto">
            <a:xfrm>
              <a:off x="6648450" y="4452938"/>
              <a:ext cx="436563" cy="1092200"/>
            </a:xfrm>
            <a:custGeom>
              <a:avLst/>
              <a:gdLst>
                <a:gd name="T0" fmla="*/ 68 w 137"/>
                <a:gd name="T1" fmla="*/ 343 h 343"/>
                <a:gd name="T2" fmla="*/ 68 w 137"/>
                <a:gd name="T3" fmla="*/ 343 h 343"/>
                <a:gd name="T4" fmla="*/ 0 w 137"/>
                <a:gd name="T5" fmla="*/ 275 h 343"/>
                <a:gd name="T6" fmla="*/ 0 w 137"/>
                <a:gd name="T7" fmla="*/ 69 h 343"/>
                <a:gd name="T8" fmla="*/ 68 w 137"/>
                <a:gd name="T9" fmla="*/ 0 h 343"/>
                <a:gd name="T10" fmla="*/ 137 w 137"/>
                <a:gd name="T11" fmla="*/ 69 h 343"/>
                <a:gd name="T12" fmla="*/ 137 w 137"/>
                <a:gd name="T13" fmla="*/ 275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3"/>
                    <a:pt x="0" y="275"/>
                  </a:cubicBezTo>
                  <a:cubicBezTo>
                    <a:pt x="0" y="69"/>
                    <a:pt x="0" y="69"/>
                    <a:pt x="0" y="69"/>
                  </a:cubicBezTo>
                  <a:cubicBezTo>
                    <a:pt x="0" y="31"/>
                    <a:pt x="30" y="0"/>
                    <a:pt x="68" y="0"/>
                  </a:cubicBezTo>
                  <a:cubicBezTo>
                    <a:pt x="106" y="0"/>
                    <a:pt x="137" y="31"/>
                    <a:pt x="137" y="69"/>
                  </a:cubicBezTo>
                  <a:cubicBezTo>
                    <a:pt x="137" y="275"/>
                    <a:pt x="137" y="275"/>
                    <a:pt x="137" y="275"/>
                  </a:cubicBezTo>
                  <a:cubicBezTo>
                    <a:pt x="137" y="313"/>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21"/>
            <p:cNvSpPr>
              <a:spLocks/>
            </p:cNvSpPr>
            <p:nvPr userDrawn="1"/>
          </p:nvSpPr>
          <p:spPr bwMode="auto">
            <a:xfrm>
              <a:off x="5119688" y="2990850"/>
              <a:ext cx="547688"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22"/>
            <p:cNvSpPr>
              <a:spLocks/>
            </p:cNvSpPr>
            <p:nvPr userDrawn="1"/>
          </p:nvSpPr>
          <p:spPr bwMode="auto">
            <a:xfrm>
              <a:off x="5886450" y="3952875"/>
              <a:ext cx="542925" cy="2444750"/>
            </a:xfrm>
            <a:custGeom>
              <a:avLst/>
              <a:gdLst>
                <a:gd name="T0" fmla="*/ 85 w 171"/>
                <a:gd name="T1" fmla="*/ 768 h 768"/>
                <a:gd name="T2" fmla="*/ 85 w 171"/>
                <a:gd name="T3" fmla="*/ 768 h 768"/>
                <a:gd name="T4" fmla="*/ 0 w 171"/>
                <a:gd name="T5" fmla="*/ 682 h 768"/>
                <a:gd name="T6" fmla="*/ 0 w 171"/>
                <a:gd name="T7" fmla="*/ 85 h 768"/>
                <a:gd name="T8" fmla="*/ 85 w 171"/>
                <a:gd name="T9" fmla="*/ 0 h 768"/>
                <a:gd name="T10" fmla="*/ 171 w 171"/>
                <a:gd name="T11" fmla="*/ 85 h 768"/>
                <a:gd name="T12" fmla="*/ 171 w 171"/>
                <a:gd name="T13" fmla="*/ 682 h 768"/>
                <a:gd name="T14" fmla="*/ 85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5" y="768"/>
                  </a:moveTo>
                  <a:cubicBezTo>
                    <a:pt x="85" y="768"/>
                    <a:pt x="85" y="768"/>
                    <a:pt x="85" y="768"/>
                  </a:cubicBezTo>
                  <a:cubicBezTo>
                    <a:pt x="38" y="768"/>
                    <a:pt x="0" y="730"/>
                    <a:pt x="0" y="682"/>
                  </a:cubicBezTo>
                  <a:cubicBezTo>
                    <a:pt x="0" y="85"/>
                    <a:pt x="0" y="85"/>
                    <a:pt x="0" y="85"/>
                  </a:cubicBezTo>
                  <a:cubicBezTo>
                    <a:pt x="0" y="38"/>
                    <a:pt x="38" y="0"/>
                    <a:pt x="85" y="0"/>
                  </a:cubicBezTo>
                  <a:cubicBezTo>
                    <a:pt x="133" y="0"/>
                    <a:pt x="171" y="38"/>
                    <a:pt x="171" y="85"/>
                  </a:cubicBezTo>
                  <a:cubicBezTo>
                    <a:pt x="171" y="682"/>
                    <a:pt x="171" y="682"/>
                    <a:pt x="171" y="682"/>
                  </a:cubicBezTo>
                  <a:cubicBezTo>
                    <a:pt x="171" y="730"/>
                    <a:pt x="133" y="768"/>
                    <a:pt x="85"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23"/>
            <p:cNvSpPr>
              <a:spLocks/>
            </p:cNvSpPr>
            <p:nvPr userDrawn="1"/>
          </p:nvSpPr>
          <p:spPr bwMode="auto">
            <a:xfrm>
              <a:off x="3790950" y="4716463"/>
              <a:ext cx="436563" cy="1092200"/>
            </a:xfrm>
            <a:custGeom>
              <a:avLst/>
              <a:gdLst>
                <a:gd name="T0" fmla="*/ 68 w 137"/>
                <a:gd name="T1" fmla="*/ 343 h 343"/>
                <a:gd name="T2" fmla="*/ 68 w 137"/>
                <a:gd name="T3" fmla="*/ 343 h 343"/>
                <a:gd name="T4" fmla="*/ 0 w 137"/>
                <a:gd name="T5" fmla="*/ 274 h 343"/>
                <a:gd name="T6" fmla="*/ 0 w 137"/>
                <a:gd name="T7" fmla="*/ 68 h 343"/>
                <a:gd name="T8" fmla="*/ 68 w 137"/>
                <a:gd name="T9" fmla="*/ 0 h 343"/>
                <a:gd name="T10" fmla="*/ 137 w 137"/>
                <a:gd name="T11" fmla="*/ 68 h 343"/>
                <a:gd name="T12" fmla="*/ 137 w 137"/>
                <a:gd name="T13" fmla="*/ 274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2"/>
                    <a:pt x="0" y="274"/>
                  </a:cubicBezTo>
                  <a:cubicBezTo>
                    <a:pt x="0" y="68"/>
                    <a:pt x="0" y="68"/>
                    <a:pt x="0" y="68"/>
                  </a:cubicBezTo>
                  <a:cubicBezTo>
                    <a:pt x="0" y="30"/>
                    <a:pt x="30" y="0"/>
                    <a:pt x="68" y="0"/>
                  </a:cubicBezTo>
                  <a:cubicBezTo>
                    <a:pt x="106" y="0"/>
                    <a:pt x="137" y="30"/>
                    <a:pt x="137" y="68"/>
                  </a:cubicBezTo>
                  <a:cubicBezTo>
                    <a:pt x="137" y="274"/>
                    <a:pt x="137" y="274"/>
                    <a:pt x="137" y="274"/>
                  </a:cubicBezTo>
                  <a:cubicBezTo>
                    <a:pt x="137" y="312"/>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24"/>
            <p:cNvSpPr>
              <a:spLocks/>
            </p:cNvSpPr>
            <p:nvPr userDrawn="1"/>
          </p:nvSpPr>
          <p:spPr bwMode="auto">
            <a:xfrm>
              <a:off x="3028950" y="3841750"/>
              <a:ext cx="542925" cy="2447925"/>
            </a:xfrm>
            <a:custGeom>
              <a:avLst/>
              <a:gdLst>
                <a:gd name="T0" fmla="*/ 85 w 171"/>
                <a:gd name="T1" fmla="*/ 769 h 769"/>
                <a:gd name="T2" fmla="*/ 85 w 171"/>
                <a:gd name="T3" fmla="*/ 769 h 769"/>
                <a:gd name="T4" fmla="*/ 0 w 171"/>
                <a:gd name="T5" fmla="*/ 683 h 769"/>
                <a:gd name="T6" fmla="*/ 0 w 171"/>
                <a:gd name="T7" fmla="*/ 86 h 769"/>
                <a:gd name="T8" fmla="*/ 85 w 171"/>
                <a:gd name="T9" fmla="*/ 0 h 769"/>
                <a:gd name="T10" fmla="*/ 171 w 171"/>
                <a:gd name="T11" fmla="*/ 86 h 769"/>
                <a:gd name="T12" fmla="*/ 171 w 171"/>
                <a:gd name="T13" fmla="*/ 683 h 769"/>
                <a:gd name="T14" fmla="*/ 85 w 171"/>
                <a:gd name="T15" fmla="*/ 769 h 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9">
                  <a:moveTo>
                    <a:pt x="85" y="769"/>
                  </a:moveTo>
                  <a:cubicBezTo>
                    <a:pt x="85" y="769"/>
                    <a:pt x="85" y="769"/>
                    <a:pt x="85" y="769"/>
                  </a:cubicBezTo>
                  <a:cubicBezTo>
                    <a:pt x="38" y="769"/>
                    <a:pt x="0" y="730"/>
                    <a:pt x="0" y="683"/>
                  </a:cubicBezTo>
                  <a:cubicBezTo>
                    <a:pt x="0" y="86"/>
                    <a:pt x="0" y="86"/>
                    <a:pt x="0" y="86"/>
                  </a:cubicBezTo>
                  <a:cubicBezTo>
                    <a:pt x="0" y="39"/>
                    <a:pt x="38" y="0"/>
                    <a:pt x="85" y="0"/>
                  </a:cubicBezTo>
                  <a:cubicBezTo>
                    <a:pt x="133" y="0"/>
                    <a:pt x="171" y="39"/>
                    <a:pt x="171" y="86"/>
                  </a:cubicBezTo>
                  <a:cubicBezTo>
                    <a:pt x="171" y="683"/>
                    <a:pt x="171" y="683"/>
                    <a:pt x="171" y="683"/>
                  </a:cubicBezTo>
                  <a:cubicBezTo>
                    <a:pt x="171" y="730"/>
                    <a:pt x="133" y="769"/>
                    <a:pt x="85" y="7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25"/>
            <p:cNvSpPr>
              <a:spLocks/>
            </p:cNvSpPr>
            <p:nvPr userDrawn="1"/>
          </p:nvSpPr>
          <p:spPr bwMode="auto">
            <a:xfrm>
              <a:off x="0" y="3148013"/>
              <a:ext cx="228600" cy="2438400"/>
            </a:xfrm>
            <a:custGeom>
              <a:avLst/>
              <a:gdLst>
                <a:gd name="T0" fmla="*/ 0 w 72"/>
                <a:gd name="T1" fmla="*/ 0 h 766"/>
                <a:gd name="T2" fmla="*/ 0 w 72"/>
                <a:gd name="T3" fmla="*/ 766 h 766"/>
                <a:gd name="T4" fmla="*/ 72 w 72"/>
                <a:gd name="T5" fmla="*/ 681 h 766"/>
                <a:gd name="T6" fmla="*/ 72 w 72"/>
                <a:gd name="T7" fmla="*/ 84 h 766"/>
                <a:gd name="T8" fmla="*/ 0 w 72"/>
                <a:gd name="T9" fmla="*/ 0 h 766"/>
              </a:gdLst>
              <a:ahLst/>
              <a:cxnLst>
                <a:cxn ang="0">
                  <a:pos x="T0" y="T1"/>
                </a:cxn>
                <a:cxn ang="0">
                  <a:pos x="T2" y="T3"/>
                </a:cxn>
                <a:cxn ang="0">
                  <a:pos x="T4" y="T5"/>
                </a:cxn>
                <a:cxn ang="0">
                  <a:pos x="T6" y="T7"/>
                </a:cxn>
                <a:cxn ang="0">
                  <a:pos x="T8" y="T9"/>
                </a:cxn>
              </a:cxnLst>
              <a:rect l="0" t="0" r="r" b="b"/>
              <a:pathLst>
                <a:path w="72" h="766">
                  <a:moveTo>
                    <a:pt x="0" y="0"/>
                  </a:moveTo>
                  <a:cubicBezTo>
                    <a:pt x="0" y="766"/>
                    <a:pt x="0" y="766"/>
                    <a:pt x="0" y="766"/>
                  </a:cubicBezTo>
                  <a:cubicBezTo>
                    <a:pt x="41" y="759"/>
                    <a:pt x="72" y="724"/>
                    <a:pt x="72" y="681"/>
                  </a:cubicBezTo>
                  <a:cubicBezTo>
                    <a:pt x="72" y="84"/>
                    <a:pt x="72" y="84"/>
                    <a:pt x="72" y="84"/>
                  </a:cubicBezTo>
                  <a:cubicBezTo>
                    <a:pt x="72" y="42"/>
                    <a:pt x="41" y="6"/>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26"/>
            <p:cNvSpPr>
              <a:spLocks/>
            </p:cNvSpPr>
            <p:nvPr userDrawn="1"/>
          </p:nvSpPr>
          <p:spPr bwMode="auto">
            <a:xfrm>
              <a:off x="11950700" y="4105275"/>
              <a:ext cx="254000" cy="2444750"/>
            </a:xfrm>
            <a:custGeom>
              <a:avLst/>
              <a:gdLst>
                <a:gd name="T0" fmla="*/ 80 w 80"/>
                <a:gd name="T1" fmla="*/ 0 h 768"/>
                <a:gd name="T2" fmla="*/ 0 w 80"/>
                <a:gd name="T3" fmla="*/ 85 h 768"/>
                <a:gd name="T4" fmla="*/ 0 w 80"/>
                <a:gd name="T5" fmla="*/ 682 h 768"/>
                <a:gd name="T6" fmla="*/ 80 w 80"/>
                <a:gd name="T7" fmla="*/ 768 h 768"/>
                <a:gd name="T8" fmla="*/ 80 w 80"/>
                <a:gd name="T9" fmla="*/ 0 h 768"/>
              </a:gdLst>
              <a:ahLst/>
              <a:cxnLst>
                <a:cxn ang="0">
                  <a:pos x="T0" y="T1"/>
                </a:cxn>
                <a:cxn ang="0">
                  <a:pos x="T2" y="T3"/>
                </a:cxn>
                <a:cxn ang="0">
                  <a:pos x="T4" y="T5"/>
                </a:cxn>
                <a:cxn ang="0">
                  <a:pos x="T6" y="T7"/>
                </a:cxn>
                <a:cxn ang="0">
                  <a:pos x="T8" y="T9"/>
                </a:cxn>
              </a:cxnLst>
              <a:rect l="0" t="0" r="r" b="b"/>
              <a:pathLst>
                <a:path w="80" h="768">
                  <a:moveTo>
                    <a:pt x="80" y="0"/>
                  </a:moveTo>
                  <a:cubicBezTo>
                    <a:pt x="36" y="2"/>
                    <a:pt x="0" y="39"/>
                    <a:pt x="0" y="85"/>
                  </a:cubicBezTo>
                  <a:cubicBezTo>
                    <a:pt x="0" y="682"/>
                    <a:pt x="0" y="682"/>
                    <a:pt x="0" y="682"/>
                  </a:cubicBezTo>
                  <a:cubicBezTo>
                    <a:pt x="0" y="728"/>
                    <a:pt x="36" y="766"/>
                    <a:pt x="80" y="768"/>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1" name="Logotype"/>
          <p:cNvGrpSpPr/>
          <p:nvPr userDrawn="1"/>
        </p:nvGrpSpPr>
        <p:grpSpPr>
          <a:xfrm>
            <a:off x="641350" y="530890"/>
            <a:ext cx="1384039" cy="288609"/>
            <a:chOff x="9501453" y="6148765"/>
            <a:chExt cx="2047875" cy="427037"/>
          </a:xfrm>
          <a:solidFill>
            <a:schemeClr val="bg1"/>
          </a:solidFill>
        </p:grpSpPr>
        <p:sp>
          <p:nvSpPr>
            <p:cNvPr id="32"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16420787"/>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8064000"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48000" y="1332000"/>
            <a:ext cx="5364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pPr/>
              <a:t>‹#›</a:t>
            </a:fld>
            <a:endParaRPr lang="en-GB" dirty="0"/>
          </a:p>
        </p:txBody>
      </p:sp>
      <p:sp>
        <p:nvSpPr>
          <p:cNvPr id="10" name="Picture Placeholder 9"/>
          <p:cNvSpPr>
            <a:spLocks noGrp="1"/>
          </p:cNvSpPr>
          <p:nvPr>
            <p:ph type="pic" sz="quarter" idx="14" hasCustomPrompt="1"/>
          </p:nvPr>
        </p:nvSpPr>
        <p:spPr>
          <a:xfrm>
            <a:off x="6192000" y="1332000"/>
            <a:ext cx="5364000" cy="4428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3" name="Footer Placeholder 2"/>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3416300147"/>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8064000"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480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pPr/>
              <a:t>‹#›</a:t>
            </a:fld>
            <a:endParaRPr lang="en-GB" dirty="0"/>
          </a:p>
        </p:txBody>
      </p:sp>
      <p:sp>
        <p:nvSpPr>
          <p:cNvPr id="10" name="Picture Placeholder 9"/>
          <p:cNvSpPr>
            <a:spLocks noGrp="1"/>
          </p:cNvSpPr>
          <p:nvPr>
            <p:ph type="pic" sz="quarter" idx="14" hasCustomPrompt="1"/>
          </p:nvPr>
        </p:nvSpPr>
        <p:spPr>
          <a:xfrm>
            <a:off x="8067600" y="1332000"/>
            <a:ext cx="3492000" cy="21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8" name="Content Placeholder 3"/>
          <p:cNvSpPr>
            <a:spLocks noGrp="1"/>
          </p:cNvSpPr>
          <p:nvPr>
            <p:ph sz="half" idx="15"/>
          </p:nvPr>
        </p:nvSpPr>
        <p:spPr>
          <a:xfrm>
            <a:off x="43596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Picture Placeholder 9"/>
          <p:cNvSpPr>
            <a:spLocks noGrp="1"/>
          </p:cNvSpPr>
          <p:nvPr>
            <p:ph type="pic" sz="quarter" idx="16" hasCustomPrompt="1"/>
          </p:nvPr>
        </p:nvSpPr>
        <p:spPr>
          <a:xfrm>
            <a:off x="8067600" y="3636000"/>
            <a:ext cx="3492000" cy="21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5" name="Footer Placeholder 4"/>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2493103494"/>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48000" y="1980000"/>
            <a:ext cx="10908000" cy="37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2" name="Title 1"/>
          <p:cNvSpPr>
            <a:spLocks noGrp="1"/>
          </p:cNvSpPr>
          <p:nvPr>
            <p:ph type="title"/>
          </p:nvPr>
        </p:nvSpPr>
        <p:spPr>
          <a:xfrm>
            <a:off x="2496600" y="397565"/>
            <a:ext cx="7200000" cy="943998"/>
          </a:xfrm>
        </p:spPr>
        <p:txBody>
          <a:bodyPr>
            <a:noAutofit/>
          </a:bodyPr>
          <a:lstStyle>
            <a:lvl1pPr algn="ctr">
              <a:defRPr sz="3000"/>
            </a:lvl1pPr>
          </a:lstStyle>
          <a:p>
            <a:r>
              <a:rPr lang="en-GB" dirty="0" smtClean="0"/>
              <a:t>Click to edit Master title style</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pPr/>
              <a:t>‹#›</a:t>
            </a:fld>
            <a:endParaRPr lang="en-GB" dirty="0"/>
          </a:p>
        </p:txBody>
      </p:sp>
      <p:sp>
        <p:nvSpPr>
          <p:cNvPr id="9" name="Text Placeholder 9"/>
          <p:cNvSpPr>
            <a:spLocks noGrp="1"/>
          </p:cNvSpPr>
          <p:nvPr>
            <p:ph type="body" sz="quarter" idx="13" hasCustomPrompt="1"/>
          </p:nvPr>
        </p:nvSpPr>
        <p:spPr>
          <a:xfrm>
            <a:off x="2496600" y="1485578"/>
            <a:ext cx="7200000" cy="360446"/>
          </a:xfrm>
        </p:spPr>
        <p:txBody>
          <a:bodyPr>
            <a:noAutofit/>
          </a:bodyPr>
          <a:lstStyle>
            <a:lvl1pPr marL="0" indent="0" algn="ctr">
              <a:buFontTx/>
              <a:buNone/>
              <a:defRPr b="1">
                <a:solidFill>
                  <a:srgbClr val="8B8A8D"/>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Click to add subtitle</a:t>
            </a:r>
            <a:endParaRPr lang="en-GB" dirty="0"/>
          </a:p>
        </p:txBody>
      </p:sp>
      <p:sp>
        <p:nvSpPr>
          <p:cNvPr id="4" name="Footer Placeholder 3"/>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179772270"/>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2" name="Title 1"/>
          <p:cNvSpPr>
            <a:spLocks noGrp="1"/>
          </p:cNvSpPr>
          <p:nvPr>
            <p:ph type="title"/>
          </p:nvPr>
        </p:nvSpPr>
        <p:spPr>
          <a:xfrm>
            <a:off x="2496600" y="397565"/>
            <a:ext cx="7200000" cy="943998"/>
          </a:xfrm>
        </p:spPr>
        <p:txBody>
          <a:bodyPr>
            <a:noAutofit/>
          </a:bodyPr>
          <a:lstStyle>
            <a:lvl1pPr algn="ctr">
              <a:defRPr sz="3000"/>
            </a:lvl1pPr>
          </a:lstStyle>
          <a:p>
            <a:r>
              <a:rPr lang="en-GB" dirty="0" smtClean="0"/>
              <a:t>Click to edit Master title style</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pPr/>
              <a:t>‹#›</a:t>
            </a:fld>
            <a:endParaRPr lang="en-GB" dirty="0"/>
          </a:p>
        </p:txBody>
      </p:sp>
      <p:sp>
        <p:nvSpPr>
          <p:cNvPr id="9" name="Text Placeholder 9"/>
          <p:cNvSpPr>
            <a:spLocks noGrp="1"/>
          </p:cNvSpPr>
          <p:nvPr>
            <p:ph type="body" sz="quarter" idx="13" hasCustomPrompt="1"/>
          </p:nvPr>
        </p:nvSpPr>
        <p:spPr>
          <a:xfrm>
            <a:off x="2496600" y="1485578"/>
            <a:ext cx="7200000" cy="360446"/>
          </a:xfrm>
        </p:spPr>
        <p:txBody>
          <a:bodyPr>
            <a:noAutofit/>
          </a:bodyPr>
          <a:lstStyle>
            <a:lvl1pPr marL="0" indent="0" algn="ctr">
              <a:buFontTx/>
              <a:buNone/>
              <a:defRPr b="1">
                <a:solidFill>
                  <a:srgbClr val="8B8A8D"/>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Click to add subtitle</a:t>
            </a:r>
            <a:endParaRPr lang="en-GB" dirty="0"/>
          </a:p>
        </p:txBody>
      </p:sp>
      <p:sp>
        <p:nvSpPr>
          <p:cNvPr id="10" name="Picture Placeholder 9"/>
          <p:cNvSpPr>
            <a:spLocks noGrp="1"/>
          </p:cNvSpPr>
          <p:nvPr>
            <p:ph type="pic" sz="quarter" idx="14" hasCustomPrompt="1"/>
          </p:nvPr>
        </p:nvSpPr>
        <p:spPr>
          <a:xfrm>
            <a:off x="2407371" y="1989634"/>
            <a:ext cx="1746000" cy="19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8" name="Picture Placeholder 9"/>
          <p:cNvSpPr>
            <a:spLocks noGrp="1"/>
          </p:cNvSpPr>
          <p:nvPr>
            <p:ph type="pic" sz="quarter" idx="15" hasCustomPrompt="1"/>
          </p:nvPr>
        </p:nvSpPr>
        <p:spPr>
          <a:xfrm>
            <a:off x="4368800" y="1989634"/>
            <a:ext cx="3489325" cy="30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11" name="Picture Placeholder 9"/>
          <p:cNvSpPr>
            <a:spLocks noGrp="1"/>
          </p:cNvSpPr>
          <p:nvPr>
            <p:ph type="pic" sz="quarter" idx="16" hasCustomPrompt="1"/>
          </p:nvPr>
        </p:nvSpPr>
        <p:spPr>
          <a:xfrm>
            <a:off x="8064000" y="1989634"/>
            <a:ext cx="2556000" cy="19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12" name="Picture Placeholder 9"/>
          <p:cNvSpPr>
            <a:spLocks noGrp="1"/>
          </p:cNvSpPr>
          <p:nvPr>
            <p:ph type="pic" sz="quarter" idx="17" hasCustomPrompt="1"/>
          </p:nvPr>
        </p:nvSpPr>
        <p:spPr>
          <a:xfrm>
            <a:off x="8064000" y="4149874"/>
            <a:ext cx="1692000" cy="1332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4" name="Footer Placeholder 3"/>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2933308241"/>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9200"/>
            <a:ext cx="7200000" cy="748800"/>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50"/>
            <a:ext cx="7200000" cy="360083"/>
          </a:xfrm>
        </p:spPr>
        <p:txBody>
          <a:bodyPr>
            <a:noAutofit/>
          </a:bodyPr>
          <a:lstStyle>
            <a:lvl1pPr marL="0" indent="0" algn="l">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grpSp>
        <p:nvGrpSpPr>
          <p:cNvPr id="10" name="Pulse"/>
          <p:cNvGrpSpPr/>
          <p:nvPr userDrawn="1"/>
        </p:nvGrpSpPr>
        <p:grpSpPr>
          <a:xfrm>
            <a:off x="8751888" y="3030538"/>
            <a:ext cx="3446462" cy="3490913"/>
            <a:chOff x="8751888" y="3030538"/>
            <a:chExt cx="3446462" cy="3490913"/>
          </a:xfrm>
          <a:solidFill>
            <a:schemeClr val="accent1"/>
          </a:solidFill>
        </p:grpSpPr>
        <p:sp>
          <p:nvSpPr>
            <p:cNvPr id="11"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19" name="Logotype"/>
          <p:cNvGrpSpPr/>
          <p:nvPr userDrawn="1"/>
        </p:nvGrpSpPr>
        <p:grpSpPr>
          <a:xfrm>
            <a:off x="641350" y="530890"/>
            <a:ext cx="1384039" cy="288609"/>
            <a:chOff x="9501453" y="6148765"/>
            <a:chExt cx="2047875" cy="427037"/>
          </a:xfrm>
          <a:solidFill>
            <a:schemeClr val="bg2"/>
          </a:solidFill>
        </p:grpSpPr>
        <p:sp>
          <p:nvSpPr>
            <p:cNvPr id="20"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899095351"/>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Pulse Patter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9200"/>
            <a:ext cx="7200000" cy="748800"/>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50"/>
            <a:ext cx="7200000" cy="360083"/>
          </a:xfrm>
        </p:spPr>
        <p:txBody>
          <a:bodyPr/>
          <a:lstStyle>
            <a:lvl1pPr marL="0" indent="0" algn="l">
              <a:buNone/>
              <a:defRPr b="1">
                <a:solidFill>
                  <a:srgbClr val="FFFFFF"/>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grpSp>
        <p:nvGrpSpPr>
          <p:cNvPr id="60" name="Pulse"/>
          <p:cNvGrpSpPr/>
          <p:nvPr userDrawn="1"/>
        </p:nvGrpSpPr>
        <p:grpSpPr>
          <a:xfrm>
            <a:off x="0" y="2990850"/>
            <a:ext cx="12204000" cy="3559175"/>
            <a:chOff x="0" y="2990850"/>
            <a:chExt cx="12204700" cy="3559175"/>
          </a:xfrm>
          <a:solidFill>
            <a:srgbClr val="0000FF"/>
          </a:solidFill>
        </p:grpSpPr>
        <p:sp>
          <p:nvSpPr>
            <p:cNvPr id="11" name="Freeform 5"/>
            <p:cNvSpPr>
              <a:spLocks/>
            </p:cNvSpPr>
            <p:nvPr userDrawn="1"/>
          </p:nvSpPr>
          <p:spPr bwMode="auto">
            <a:xfrm>
              <a:off x="182086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9" y="138"/>
                    <a:pt x="0" y="119"/>
                    <a:pt x="0" y="96"/>
                  </a:cubicBezTo>
                  <a:cubicBezTo>
                    <a:pt x="0" y="41"/>
                    <a:pt x="0" y="41"/>
                    <a:pt x="0" y="41"/>
                  </a:cubicBezTo>
                  <a:cubicBezTo>
                    <a:pt x="0" y="19"/>
                    <a:pt x="19" y="0"/>
                    <a:pt x="41" y="0"/>
                  </a:cubicBezTo>
                  <a:cubicBezTo>
                    <a:pt x="64" y="0"/>
                    <a:pt x="82" y="19"/>
                    <a:pt x="82" y="41"/>
                  </a:cubicBezTo>
                  <a:cubicBezTo>
                    <a:pt x="82" y="96"/>
                    <a:pt x="82" y="96"/>
                    <a:pt x="82" y="96"/>
                  </a:cubicBezTo>
                  <a:cubicBezTo>
                    <a:pt x="82" y="119"/>
                    <a:pt x="64"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Freeform 6"/>
            <p:cNvSpPr>
              <a:spLocks/>
            </p:cNvSpPr>
            <p:nvPr userDrawn="1"/>
          </p:nvSpPr>
          <p:spPr bwMode="auto">
            <a:xfrm>
              <a:off x="1211263" y="4605338"/>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6" y="0"/>
                    <a:pt x="137" y="31"/>
                    <a:pt x="137" y="69"/>
                  </a:cubicBezTo>
                  <a:cubicBezTo>
                    <a:pt x="137" y="275"/>
                    <a:pt x="137" y="275"/>
                    <a:pt x="137" y="275"/>
                  </a:cubicBezTo>
                  <a:cubicBezTo>
                    <a:pt x="137" y="313"/>
                    <a:pt x="106"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7"/>
            <p:cNvSpPr>
              <a:spLocks/>
            </p:cNvSpPr>
            <p:nvPr userDrawn="1"/>
          </p:nvSpPr>
          <p:spPr bwMode="auto">
            <a:xfrm>
              <a:off x="447675" y="4105275"/>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8"/>
            <p:cNvSpPr>
              <a:spLocks/>
            </p:cNvSpPr>
            <p:nvPr userDrawn="1"/>
          </p:nvSpPr>
          <p:spPr bwMode="auto">
            <a:xfrm>
              <a:off x="10529888" y="3994150"/>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7" y="31"/>
                    <a:pt x="137" y="69"/>
                  </a:cubicBezTo>
                  <a:cubicBezTo>
                    <a:pt x="137" y="275"/>
                    <a:pt x="137" y="275"/>
                    <a:pt x="137" y="275"/>
                  </a:cubicBezTo>
                  <a:cubicBezTo>
                    <a:pt x="137"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9"/>
            <p:cNvSpPr>
              <a:spLocks/>
            </p:cNvSpPr>
            <p:nvPr userDrawn="1"/>
          </p:nvSpPr>
          <p:spPr bwMode="auto">
            <a:xfrm>
              <a:off x="1009491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8" y="138"/>
                    <a:pt x="0" y="119"/>
                    <a:pt x="0" y="96"/>
                  </a:cubicBezTo>
                  <a:cubicBezTo>
                    <a:pt x="0" y="41"/>
                    <a:pt x="0" y="41"/>
                    <a:pt x="0" y="41"/>
                  </a:cubicBezTo>
                  <a:cubicBezTo>
                    <a:pt x="0" y="19"/>
                    <a:pt x="18" y="0"/>
                    <a:pt x="41" y="0"/>
                  </a:cubicBezTo>
                  <a:cubicBezTo>
                    <a:pt x="63" y="0"/>
                    <a:pt x="82" y="19"/>
                    <a:pt x="82" y="41"/>
                  </a:cubicBezTo>
                  <a:cubicBezTo>
                    <a:pt x="82" y="96"/>
                    <a:pt x="82" y="96"/>
                    <a:pt x="82" y="96"/>
                  </a:cubicBezTo>
                  <a:cubicBezTo>
                    <a:pt x="82" y="119"/>
                    <a:pt x="63"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0"/>
            <p:cNvSpPr>
              <a:spLocks/>
            </p:cNvSpPr>
            <p:nvPr userDrawn="1"/>
          </p:nvSpPr>
          <p:spPr bwMode="auto">
            <a:xfrm>
              <a:off x="11183938" y="3144838"/>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1"/>
            <p:cNvSpPr>
              <a:spLocks noEditPoints="1"/>
            </p:cNvSpPr>
            <p:nvPr userDrawn="1"/>
          </p:nvSpPr>
          <p:spPr bwMode="auto">
            <a:xfrm>
              <a:off x="7742238" y="4083050"/>
              <a:ext cx="434975" cy="1092200"/>
            </a:xfrm>
            <a:custGeom>
              <a:avLst/>
              <a:gdLst>
                <a:gd name="T0" fmla="*/ 69 w 137"/>
                <a:gd name="T1" fmla="*/ 13 h 343"/>
                <a:gd name="T2" fmla="*/ 124 w 137"/>
                <a:gd name="T3" fmla="*/ 68 h 343"/>
                <a:gd name="T4" fmla="*/ 124 w 137"/>
                <a:gd name="T5" fmla="*/ 274 h 343"/>
                <a:gd name="T6" fmla="*/ 69 w 137"/>
                <a:gd name="T7" fmla="*/ 329 h 343"/>
                <a:gd name="T8" fmla="*/ 14 w 137"/>
                <a:gd name="T9" fmla="*/ 274 h 343"/>
                <a:gd name="T10" fmla="*/ 14 w 137"/>
                <a:gd name="T11" fmla="*/ 68 h 343"/>
                <a:gd name="T12" fmla="*/ 69 w 137"/>
                <a:gd name="T13" fmla="*/ 13 h 343"/>
                <a:gd name="T14" fmla="*/ 69 w 137"/>
                <a:gd name="T15" fmla="*/ 0 h 343"/>
                <a:gd name="T16" fmla="*/ 69 w 137"/>
                <a:gd name="T17" fmla="*/ 0 h 343"/>
                <a:gd name="T18" fmla="*/ 0 w 137"/>
                <a:gd name="T19" fmla="*/ 68 h 343"/>
                <a:gd name="T20" fmla="*/ 0 w 137"/>
                <a:gd name="T21" fmla="*/ 274 h 343"/>
                <a:gd name="T22" fmla="*/ 69 w 137"/>
                <a:gd name="T23" fmla="*/ 343 h 343"/>
                <a:gd name="T24" fmla="*/ 137 w 137"/>
                <a:gd name="T25" fmla="*/ 274 h 343"/>
                <a:gd name="T26" fmla="*/ 137 w 137"/>
                <a:gd name="T27" fmla="*/ 68 h 343"/>
                <a:gd name="T28" fmla="*/ 69 w 137"/>
                <a:gd name="T2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69" y="0"/>
                    <a:pt x="69" y="0"/>
                    <a:pt x="69" y="0"/>
                  </a:cubicBezTo>
                  <a:cubicBezTo>
                    <a:pt x="31" y="0"/>
                    <a:pt x="0" y="30"/>
                    <a:pt x="0" y="68"/>
                  </a:cubicBezTo>
                  <a:cubicBezTo>
                    <a:pt x="0" y="274"/>
                    <a:pt x="0" y="274"/>
                    <a:pt x="0" y="274"/>
                  </a:cubicBezTo>
                  <a:cubicBezTo>
                    <a:pt x="0" y="312"/>
                    <a:pt x="31" y="343"/>
                    <a:pt x="69" y="343"/>
                  </a:cubicBezTo>
                  <a:cubicBezTo>
                    <a:pt x="107" y="343"/>
                    <a:pt x="137" y="312"/>
                    <a:pt x="137" y="274"/>
                  </a:cubicBezTo>
                  <a:cubicBezTo>
                    <a:pt x="137" y="68"/>
                    <a:pt x="137" y="68"/>
                    <a:pt x="137" y="68"/>
                  </a:cubicBezTo>
                  <a:cubicBezTo>
                    <a:pt x="137"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2"/>
            <p:cNvSpPr>
              <a:spLocks/>
            </p:cNvSpPr>
            <p:nvPr userDrawn="1"/>
          </p:nvSpPr>
          <p:spPr bwMode="auto">
            <a:xfrm>
              <a:off x="9480550" y="4605338"/>
              <a:ext cx="439738" cy="1092200"/>
            </a:xfrm>
            <a:custGeom>
              <a:avLst/>
              <a:gdLst>
                <a:gd name="T0" fmla="*/ 69 w 138"/>
                <a:gd name="T1" fmla="*/ 343 h 343"/>
                <a:gd name="T2" fmla="*/ 69 w 138"/>
                <a:gd name="T3" fmla="*/ 343 h 343"/>
                <a:gd name="T4" fmla="*/ 0 w 138"/>
                <a:gd name="T5" fmla="*/ 275 h 343"/>
                <a:gd name="T6" fmla="*/ 0 w 138"/>
                <a:gd name="T7" fmla="*/ 69 h 343"/>
                <a:gd name="T8" fmla="*/ 69 w 138"/>
                <a:gd name="T9" fmla="*/ 0 h 343"/>
                <a:gd name="T10" fmla="*/ 138 w 138"/>
                <a:gd name="T11" fmla="*/ 69 h 343"/>
                <a:gd name="T12" fmla="*/ 138 w 138"/>
                <a:gd name="T13" fmla="*/ 275 h 343"/>
                <a:gd name="T14" fmla="*/ 69 w 138"/>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8" y="31"/>
                    <a:pt x="138" y="69"/>
                  </a:cubicBezTo>
                  <a:cubicBezTo>
                    <a:pt x="138" y="275"/>
                    <a:pt x="138" y="275"/>
                    <a:pt x="138" y="275"/>
                  </a:cubicBezTo>
                  <a:cubicBezTo>
                    <a:pt x="138"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6" name="Freeform 13"/>
            <p:cNvSpPr>
              <a:spLocks noEditPoints="1"/>
            </p:cNvSpPr>
            <p:nvPr userDrawn="1"/>
          </p:nvSpPr>
          <p:spPr bwMode="auto">
            <a:xfrm>
              <a:off x="83978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8" y="0"/>
                    <a:pt x="0" y="39"/>
                    <a:pt x="0" y="86"/>
                  </a:cubicBezTo>
                  <a:cubicBezTo>
                    <a:pt x="0" y="683"/>
                    <a:pt x="0" y="683"/>
                    <a:pt x="0" y="683"/>
                  </a:cubicBezTo>
                  <a:cubicBezTo>
                    <a:pt x="0" y="730"/>
                    <a:pt x="38"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14"/>
            <p:cNvSpPr>
              <a:spLocks noEditPoints="1"/>
            </p:cNvSpPr>
            <p:nvPr userDrawn="1"/>
          </p:nvSpPr>
          <p:spPr bwMode="auto">
            <a:xfrm>
              <a:off x="1951038" y="4083050"/>
              <a:ext cx="439738" cy="1092200"/>
            </a:xfrm>
            <a:custGeom>
              <a:avLst/>
              <a:gdLst>
                <a:gd name="T0" fmla="*/ 69 w 138"/>
                <a:gd name="T1" fmla="*/ 13 h 343"/>
                <a:gd name="T2" fmla="*/ 124 w 138"/>
                <a:gd name="T3" fmla="*/ 68 h 343"/>
                <a:gd name="T4" fmla="*/ 124 w 138"/>
                <a:gd name="T5" fmla="*/ 274 h 343"/>
                <a:gd name="T6" fmla="*/ 69 w 138"/>
                <a:gd name="T7" fmla="*/ 329 h 343"/>
                <a:gd name="T8" fmla="*/ 14 w 138"/>
                <a:gd name="T9" fmla="*/ 274 h 343"/>
                <a:gd name="T10" fmla="*/ 14 w 138"/>
                <a:gd name="T11" fmla="*/ 68 h 343"/>
                <a:gd name="T12" fmla="*/ 69 w 138"/>
                <a:gd name="T13" fmla="*/ 13 h 343"/>
                <a:gd name="T14" fmla="*/ 69 w 138"/>
                <a:gd name="T15" fmla="*/ 0 h 343"/>
                <a:gd name="T16" fmla="*/ 0 w 138"/>
                <a:gd name="T17" fmla="*/ 68 h 343"/>
                <a:gd name="T18" fmla="*/ 0 w 138"/>
                <a:gd name="T19" fmla="*/ 274 h 343"/>
                <a:gd name="T20" fmla="*/ 69 w 138"/>
                <a:gd name="T21" fmla="*/ 343 h 343"/>
                <a:gd name="T22" fmla="*/ 138 w 138"/>
                <a:gd name="T23" fmla="*/ 274 h 343"/>
                <a:gd name="T24" fmla="*/ 138 w 138"/>
                <a:gd name="T25" fmla="*/ 68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31" y="0"/>
                    <a:pt x="0" y="30"/>
                    <a:pt x="0" y="68"/>
                  </a:cubicBezTo>
                  <a:cubicBezTo>
                    <a:pt x="0" y="274"/>
                    <a:pt x="0" y="274"/>
                    <a:pt x="0" y="274"/>
                  </a:cubicBezTo>
                  <a:cubicBezTo>
                    <a:pt x="0" y="312"/>
                    <a:pt x="31" y="343"/>
                    <a:pt x="69" y="343"/>
                  </a:cubicBezTo>
                  <a:cubicBezTo>
                    <a:pt x="107" y="343"/>
                    <a:pt x="138" y="312"/>
                    <a:pt x="138" y="274"/>
                  </a:cubicBezTo>
                  <a:cubicBezTo>
                    <a:pt x="138" y="68"/>
                    <a:pt x="138" y="68"/>
                    <a:pt x="138" y="68"/>
                  </a:cubicBezTo>
                  <a:cubicBezTo>
                    <a:pt x="138"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Freeform 15"/>
            <p:cNvSpPr>
              <a:spLocks noEditPoints="1"/>
            </p:cNvSpPr>
            <p:nvPr userDrawn="1"/>
          </p:nvSpPr>
          <p:spPr bwMode="auto">
            <a:xfrm>
              <a:off x="26066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9" y="0"/>
                    <a:pt x="0" y="39"/>
                    <a:pt x="0" y="86"/>
                  </a:cubicBezTo>
                  <a:cubicBezTo>
                    <a:pt x="0" y="683"/>
                    <a:pt x="0" y="683"/>
                    <a:pt x="0" y="683"/>
                  </a:cubicBezTo>
                  <a:cubicBezTo>
                    <a:pt x="0" y="730"/>
                    <a:pt x="39"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Freeform 16"/>
            <p:cNvSpPr>
              <a:spLocks/>
            </p:cNvSpPr>
            <p:nvPr userDrawn="1"/>
          </p:nvSpPr>
          <p:spPr bwMode="auto">
            <a:xfrm>
              <a:off x="8718550" y="4105275"/>
              <a:ext cx="546100"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0" name="Freeform 17"/>
            <p:cNvSpPr>
              <a:spLocks noEditPoints="1"/>
            </p:cNvSpPr>
            <p:nvPr userDrawn="1"/>
          </p:nvSpPr>
          <p:spPr bwMode="auto">
            <a:xfrm>
              <a:off x="4465638" y="3841750"/>
              <a:ext cx="438150" cy="1092200"/>
            </a:xfrm>
            <a:custGeom>
              <a:avLst/>
              <a:gdLst>
                <a:gd name="T0" fmla="*/ 69 w 138"/>
                <a:gd name="T1" fmla="*/ 14 h 343"/>
                <a:gd name="T2" fmla="*/ 124 w 138"/>
                <a:gd name="T3" fmla="*/ 69 h 343"/>
                <a:gd name="T4" fmla="*/ 124 w 138"/>
                <a:gd name="T5" fmla="*/ 275 h 343"/>
                <a:gd name="T6" fmla="*/ 69 w 138"/>
                <a:gd name="T7" fmla="*/ 330 h 343"/>
                <a:gd name="T8" fmla="*/ 14 w 138"/>
                <a:gd name="T9" fmla="*/ 275 h 343"/>
                <a:gd name="T10" fmla="*/ 14 w 138"/>
                <a:gd name="T11" fmla="*/ 69 h 343"/>
                <a:gd name="T12" fmla="*/ 69 w 138"/>
                <a:gd name="T13" fmla="*/ 14 h 343"/>
                <a:gd name="T14" fmla="*/ 69 w 138"/>
                <a:gd name="T15" fmla="*/ 0 h 343"/>
                <a:gd name="T16" fmla="*/ 0 w 138"/>
                <a:gd name="T17" fmla="*/ 69 h 343"/>
                <a:gd name="T18" fmla="*/ 0 w 138"/>
                <a:gd name="T19" fmla="*/ 275 h 343"/>
                <a:gd name="T20" fmla="*/ 69 w 138"/>
                <a:gd name="T21" fmla="*/ 343 h 343"/>
                <a:gd name="T22" fmla="*/ 138 w 138"/>
                <a:gd name="T23" fmla="*/ 275 h 343"/>
                <a:gd name="T24" fmla="*/ 138 w 138"/>
                <a:gd name="T25" fmla="*/ 69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4"/>
                  </a:moveTo>
                  <a:cubicBezTo>
                    <a:pt x="99" y="14"/>
                    <a:pt x="124" y="39"/>
                    <a:pt x="124" y="69"/>
                  </a:cubicBezTo>
                  <a:cubicBezTo>
                    <a:pt x="124" y="275"/>
                    <a:pt x="124" y="275"/>
                    <a:pt x="124" y="275"/>
                  </a:cubicBezTo>
                  <a:cubicBezTo>
                    <a:pt x="124" y="305"/>
                    <a:pt x="99" y="330"/>
                    <a:pt x="69" y="330"/>
                  </a:cubicBezTo>
                  <a:cubicBezTo>
                    <a:pt x="39" y="330"/>
                    <a:pt x="14" y="305"/>
                    <a:pt x="14" y="275"/>
                  </a:cubicBezTo>
                  <a:cubicBezTo>
                    <a:pt x="14" y="69"/>
                    <a:pt x="14" y="69"/>
                    <a:pt x="14" y="69"/>
                  </a:cubicBezTo>
                  <a:cubicBezTo>
                    <a:pt x="14" y="39"/>
                    <a:pt x="39" y="14"/>
                    <a:pt x="69" y="14"/>
                  </a:cubicBezTo>
                  <a:moveTo>
                    <a:pt x="69" y="0"/>
                  </a:moveTo>
                  <a:cubicBezTo>
                    <a:pt x="31" y="0"/>
                    <a:pt x="0" y="31"/>
                    <a:pt x="0" y="69"/>
                  </a:cubicBezTo>
                  <a:cubicBezTo>
                    <a:pt x="0" y="275"/>
                    <a:pt x="0" y="275"/>
                    <a:pt x="0" y="275"/>
                  </a:cubicBezTo>
                  <a:cubicBezTo>
                    <a:pt x="0" y="313"/>
                    <a:pt x="31" y="343"/>
                    <a:pt x="69" y="343"/>
                  </a:cubicBezTo>
                  <a:cubicBezTo>
                    <a:pt x="107" y="343"/>
                    <a:pt x="138" y="313"/>
                    <a:pt x="138" y="275"/>
                  </a:cubicBezTo>
                  <a:cubicBezTo>
                    <a:pt x="138" y="69"/>
                    <a:pt x="138" y="69"/>
                    <a:pt x="138" y="69"/>
                  </a:cubicBezTo>
                  <a:cubicBezTo>
                    <a:pt x="138" y="31"/>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1" name="Freeform 18"/>
            <p:cNvSpPr>
              <a:spLocks/>
            </p:cNvSpPr>
            <p:nvPr userDrawn="1"/>
          </p:nvSpPr>
          <p:spPr bwMode="auto">
            <a:xfrm>
              <a:off x="7259638" y="4475163"/>
              <a:ext cx="260350" cy="436563"/>
            </a:xfrm>
            <a:custGeom>
              <a:avLst/>
              <a:gdLst>
                <a:gd name="T0" fmla="*/ 41 w 82"/>
                <a:gd name="T1" fmla="*/ 137 h 137"/>
                <a:gd name="T2" fmla="*/ 41 w 82"/>
                <a:gd name="T3" fmla="*/ 137 h 137"/>
                <a:gd name="T4" fmla="*/ 0 w 82"/>
                <a:gd name="T5" fmla="*/ 96 h 137"/>
                <a:gd name="T6" fmla="*/ 0 w 82"/>
                <a:gd name="T7" fmla="*/ 41 h 137"/>
                <a:gd name="T8" fmla="*/ 41 w 82"/>
                <a:gd name="T9" fmla="*/ 0 h 137"/>
                <a:gd name="T10" fmla="*/ 82 w 82"/>
                <a:gd name="T11" fmla="*/ 41 h 137"/>
                <a:gd name="T12" fmla="*/ 82 w 82"/>
                <a:gd name="T13" fmla="*/ 96 h 137"/>
                <a:gd name="T14" fmla="*/ 41 w 82"/>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7">
                  <a:moveTo>
                    <a:pt x="41" y="137"/>
                  </a:moveTo>
                  <a:cubicBezTo>
                    <a:pt x="41" y="137"/>
                    <a:pt x="41" y="137"/>
                    <a:pt x="41" y="137"/>
                  </a:cubicBezTo>
                  <a:cubicBezTo>
                    <a:pt x="18" y="137"/>
                    <a:pt x="0" y="119"/>
                    <a:pt x="0" y="96"/>
                  </a:cubicBezTo>
                  <a:cubicBezTo>
                    <a:pt x="0" y="41"/>
                    <a:pt x="0" y="41"/>
                    <a:pt x="0" y="41"/>
                  </a:cubicBezTo>
                  <a:cubicBezTo>
                    <a:pt x="0" y="19"/>
                    <a:pt x="18" y="0"/>
                    <a:pt x="41" y="0"/>
                  </a:cubicBezTo>
                  <a:cubicBezTo>
                    <a:pt x="64" y="0"/>
                    <a:pt x="82" y="19"/>
                    <a:pt x="82" y="41"/>
                  </a:cubicBezTo>
                  <a:cubicBezTo>
                    <a:pt x="82" y="96"/>
                    <a:pt x="82" y="96"/>
                    <a:pt x="82" y="96"/>
                  </a:cubicBezTo>
                  <a:cubicBezTo>
                    <a:pt x="82" y="119"/>
                    <a:pt x="64" y="137"/>
                    <a:pt x="41"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2" name="Freeform 19"/>
            <p:cNvSpPr>
              <a:spLocks noEditPoints="1"/>
            </p:cNvSpPr>
            <p:nvPr userDrawn="1"/>
          </p:nvSpPr>
          <p:spPr bwMode="auto">
            <a:xfrm>
              <a:off x="4030663" y="4475163"/>
              <a:ext cx="260350" cy="436563"/>
            </a:xfrm>
            <a:custGeom>
              <a:avLst/>
              <a:gdLst>
                <a:gd name="T0" fmla="*/ 41 w 82"/>
                <a:gd name="T1" fmla="*/ 14 h 137"/>
                <a:gd name="T2" fmla="*/ 69 w 82"/>
                <a:gd name="T3" fmla="*/ 41 h 137"/>
                <a:gd name="T4" fmla="*/ 69 w 82"/>
                <a:gd name="T5" fmla="*/ 96 h 137"/>
                <a:gd name="T6" fmla="*/ 41 w 82"/>
                <a:gd name="T7" fmla="*/ 124 h 137"/>
                <a:gd name="T8" fmla="*/ 14 w 82"/>
                <a:gd name="T9" fmla="*/ 96 h 137"/>
                <a:gd name="T10" fmla="*/ 14 w 82"/>
                <a:gd name="T11" fmla="*/ 41 h 137"/>
                <a:gd name="T12" fmla="*/ 41 w 82"/>
                <a:gd name="T13" fmla="*/ 14 h 137"/>
                <a:gd name="T14" fmla="*/ 41 w 82"/>
                <a:gd name="T15" fmla="*/ 0 h 137"/>
                <a:gd name="T16" fmla="*/ 0 w 82"/>
                <a:gd name="T17" fmla="*/ 41 h 137"/>
                <a:gd name="T18" fmla="*/ 0 w 82"/>
                <a:gd name="T19" fmla="*/ 96 h 137"/>
                <a:gd name="T20" fmla="*/ 41 w 82"/>
                <a:gd name="T21" fmla="*/ 137 h 137"/>
                <a:gd name="T22" fmla="*/ 82 w 82"/>
                <a:gd name="T23" fmla="*/ 96 h 137"/>
                <a:gd name="T24" fmla="*/ 82 w 82"/>
                <a:gd name="T25" fmla="*/ 41 h 137"/>
                <a:gd name="T26" fmla="*/ 41 w 82"/>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7">
                  <a:moveTo>
                    <a:pt x="41" y="14"/>
                  </a:moveTo>
                  <a:cubicBezTo>
                    <a:pt x="56" y="14"/>
                    <a:pt x="69" y="26"/>
                    <a:pt x="69" y="41"/>
                  </a:cubicBezTo>
                  <a:cubicBezTo>
                    <a:pt x="69" y="96"/>
                    <a:pt x="69" y="96"/>
                    <a:pt x="69" y="96"/>
                  </a:cubicBezTo>
                  <a:cubicBezTo>
                    <a:pt x="69" y="112"/>
                    <a:pt x="56" y="124"/>
                    <a:pt x="41" y="124"/>
                  </a:cubicBezTo>
                  <a:cubicBezTo>
                    <a:pt x="26" y="124"/>
                    <a:pt x="14" y="112"/>
                    <a:pt x="14" y="96"/>
                  </a:cubicBezTo>
                  <a:cubicBezTo>
                    <a:pt x="14" y="41"/>
                    <a:pt x="14" y="41"/>
                    <a:pt x="14" y="41"/>
                  </a:cubicBezTo>
                  <a:cubicBezTo>
                    <a:pt x="14" y="26"/>
                    <a:pt x="26" y="14"/>
                    <a:pt x="41" y="14"/>
                  </a:cubicBezTo>
                  <a:moveTo>
                    <a:pt x="41" y="0"/>
                  </a:moveTo>
                  <a:cubicBezTo>
                    <a:pt x="19" y="0"/>
                    <a:pt x="0" y="19"/>
                    <a:pt x="0" y="41"/>
                  </a:cubicBezTo>
                  <a:cubicBezTo>
                    <a:pt x="0" y="96"/>
                    <a:pt x="0" y="96"/>
                    <a:pt x="0" y="96"/>
                  </a:cubicBezTo>
                  <a:cubicBezTo>
                    <a:pt x="0" y="119"/>
                    <a:pt x="19" y="137"/>
                    <a:pt x="41" y="137"/>
                  </a:cubicBezTo>
                  <a:cubicBezTo>
                    <a:pt x="64" y="137"/>
                    <a:pt x="82" y="119"/>
                    <a:pt x="82" y="96"/>
                  </a:cubicBezTo>
                  <a:cubicBezTo>
                    <a:pt x="82" y="41"/>
                    <a:pt x="82" y="41"/>
                    <a:pt x="82" y="41"/>
                  </a:cubicBezTo>
                  <a:cubicBezTo>
                    <a:pt x="82" y="19"/>
                    <a:pt x="64"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3" name="Freeform 20"/>
            <p:cNvSpPr>
              <a:spLocks/>
            </p:cNvSpPr>
            <p:nvPr userDrawn="1"/>
          </p:nvSpPr>
          <p:spPr bwMode="auto">
            <a:xfrm>
              <a:off x="6648450" y="4452938"/>
              <a:ext cx="436563" cy="1092200"/>
            </a:xfrm>
            <a:custGeom>
              <a:avLst/>
              <a:gdLst>
                <a:gd name="T0" fmla="*/ 68 w 137"/>
                <a:gd name="T1" fmla="*/ 343 h 343"/>
                <a:gd name="T2" fmla="*/ 68 w 137"/>
                <a:gd name="T3" fmla="*/ 343 h 343"/>
                <a:gd name="T4" fmla="*/ 0 w 137"/>
                <a:gd name="T5" fmla="*/ 275 h 343"/>
                <a:gd name="T6" fmla="*/ 0 w 137"/>
                <a:gd name="T7" fmla="*/ 69 h 343"/>
                <a:gd name="T8" fmla="*/ 68 w 137"/>
                <a:gd name="T9" fmla="*/ 0 h 343"/>
                <a:gd name="T10" fmla="*/ 137 w 137"/>
                <a:gd name="T11" fmla="*/ 69 h 343"/>
                <a:gd name="T12" fmla="*/ 137 w 137"/>
                <a:gd name="T13" fmla="*/ 275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3"/>
                    <a:pt x="0" y="275"/>
                  </a:cubicBezTo>
                  <a:cubicBezTo>
                    <a:pt x="0" y="69"/>
                    <a:pt x="0" y="69"/>
                    <a:pt x="0" y="69"/>
                  </a:cubicBezTo>
                  <a:cubicBezTo>
                    <a:pt x="0" y="31"/>
                    <a:pt x="30" y="0"/>
                    <a:pt x="68" y="0"/>
                  </a:cubicBezTo>
                  <a:cubicBezTo>
                    <a:pt x="106" y="0"/>
                    <a:pt x="137" y="31"/>
                    <a:pt x="137" y="69"/>
                  </a:cubicBezTo>
                  <a:cubicBezTo>
                    <a:pt x="137" y="275"/>
                    <a:pt x="137" y="275"/>
                    <a:pt x="137" y="275"/>
                  </a:cubicBezTo>
                  <a:cubicBezTo>
                    <a:pt x="137" y="313"/>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4" name="Freeform 21"/>
            <p:cNvSpPr>
              <a:spLocks/>
            </p:cNvSpPr>
            <p:nvPr userDrawn="1"/>
          </p:nvSpPr>
          <p:spPr bwMode="auto">
            <a:xfrm>
              <a:off x="5119688" y="2990850"/>
              <a:ext cx="547688"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5" name="Freeform 22"/>
            <p:cNvSpPr>
              <a:spLocks/>
            </p:cNvSpPr>
            <p:nvPr userDrawn="1"/>
          </p:nvSpPr>
          <p:spPr bwMode="auto">
            <a:xfrm>
              <a:off x="5886450" y="3952875"/>
              <a:ext cx="542925" cy="2444750"/>
            </a:xfrm>
            <a:custGeom>
              <a:avLst/>
              <a:gdLst>
                <a:gd name="T0" fmla="*/ 85 w 171"/>
                <a:gd name="T1" fmla="*/ 768 h 768"/>
                <a:gd name="T2" fmla="*/ 85 w 171"/>
                <a:gd name="T3" fmla="*/ 768 h 768"/>
                <a:gd name="T4" fmla="*/ 0 w 171"/>
                <a:gd name="T5" fmla="*/ 682 h 768"/>
                <a:gd name="T6" fmla="*/ 0 w 171"/>
                <a:gd name="T7" fmla="*/ 85 h 768"/>
                <a:gd name="T8" fmla="*/ 85 w 171"/>
                <a:gd name="T9" fmla="*/ 0 h 768"/>
                <a:gd name="T10" fmla="*/ 171 w 171"/>
                <a:gd name="T11" fmla="*/ 85 h 768"/>
                <a:gd name="T12" fmla="*/ 171 w 171"/>
                <a:gd name="T13" fmla="*/ 682 h 768"/>
                <a:gd name="T14" fmla="*/ 85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5" y="768"/>
                  </a:moveTo>
                  <a:cubicBezTo>
                    <a:pt x="85" y="768"/>
                    <a:pt x="85" y="768"/>
                    <a:pt x="85" y="768"/>
                  </a:cubicBezTo>
                  <a:cubicBezTo>
                    <a:pt x="38" y="768"/>
                    <a:pt x="0" y="730"/>
                    <a:pt x="0" y="682"/>
                  </a:cubicBezTo>
                  <a:cubicBezTo>
                    <a:pt x="0" y="85"/>
                    <a:pt x="0" y="85"/>
                    <a:pt x="0" y="85"/>
                  </a:cubicBezTo>
                  <a:cubicBezTo>
                    <a:pt x="0" y="38"/>
                    <a:pt x="38" y="0"/>
                    <a:pt x="85" y="0"/>
                  </a:cubicBezTo>
                  <a:cubicBezTo>
                    <a:pt x="133" y="0"/>
                    <a:pt x="171" y="38"/>
                    <a:pt x="171" y="85"/>
                  </a:cubicBezTo>
                  <a:cubicBezTo>
                    <a:pt x="171" y="682"/>
                    <a:pt x="171" y="682"/>
                    <a:pt x="171" y="682"/>
                  </a:cubicBezTo>
                  <a:cubicBezTo>
                    <a:pt x="171" y="730"/>
                    <a:pt x="133" y="768"/>
                    <a:pt x="85"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6" name="Freeform 23"/>
            <p:cNvSpPr>
              <a:spLocks/>
            </p:cNvSpPr>
            <p:nvPr userDrawn="1"/>
          </p:nvSpPr>
          <p:spPr bwMode="auto">
            <a:xfrm>
              <a:off x="3790950" y="4716463"/>
              <a:ext cx="436563" cy="1092200"/>
            </a:xfrm>
            <a:custGeom>
              <a:avLst/>
              <a:gdLst>
                <a:gd name="T0" fmla="*/ 68 w 137"/>
                <a:gd name="T1" fmla="*/ 343 h 343"/>
                <a:gd name="T2" fmla="*/ 68 w 137"/>
                <a:gd name="T3" fmla="*/ 343 h 343"/>
                <a:gd name="T4" fmla="*/ 0 w 137"/>
                <a:gd name="T5" fmla="*/ 274 h 343"/>
                <a:gd name="T6" fmla="*/ 0 w 137"/>
                <a:gd name="T7" fmla="*/ 68 h 343"/>
                <a:gd name="T8" fmla="*/ 68 w 137"/>
                <a:gd name="T9" fmla="*/ 0 h 343"/>
                <a:gd name="T10" fmla="*/ 137 w 137"/>
                <a:gd name="T11" fmla="*/ 68 h 343"/>
                <a:gd name="T12" fmla="*/ 137 w 137"/>
                <a:gd name="T13" fmla="*/ 274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2"/>
                    <a:pt x="0" y="274"/>
                  </a:cubicBezTo>
                  <a:cubicBezTo>
                    <a:pt x="0" y="68"/>
                    <a:pt x="0" y="68"/>
                    <a:pt x="0" y="68"/>
                  </a:cubicBezTo>
                  <a:cubicBezTo>
                    <a:pt x="0" y="30"/>
                    <a:pt x="30" y="0"/>
                    <a:pt x="68" y="0"/>
                  </a:cubicBezTo>
                  <a:cubicBezTo>
                    <a:pt x="106" y="0"/>
                    <a:pt x="137" y="30"/>
                    <a:pt x="137" y="68"/>
                  </a:cubicBezTo>
                  <a:cubicBezTo>
                    <a:pt x="137" y="274"/>
                    <a:pt x="137" y="274"/>
                    <a:pt x="137" y="274"/>
                  </a:cubicBezTo>
                  <a:cubicBezTo>
                    <a:pt x="137" y="312"/>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7" name="Freeform 24"/>
            <p:cNvSpPr>
              <a:spLocks/>
            </p:cNvSpPr>
            <p:nvPr userDrawn="1"/>
          </p:nvSpPr>
          <p:spPr bwMode="auto">
            <a:xfrm>
              <a:off x="3028950" y="3841750"/>
              <a:ext cx="542925" cy="2447925"/>
            </a:xfrm>
            <a:custGeom>
              <a:avLst/>
              <a:gdLst>
                <a:gd name="T0" fmla="*/ 85 w 171"/>
                <a:gd name="T1" fmla="*/ 769 h 769"/>
                <a:gd name="T2" fmla="*/ 85 w 171"/>
                <a:gd name="T3" fmla="*/ 769 h 769"/>
                <a:gd name="T4" fmla="*/ 0 w 171"/>
                <a:gd name="T5" fmla="*/ 683 h 769"/>
                <a:gd name="T6" fmla="*/ 0 w 171"/>
                <a:gd name="T7" fmla="*/ 86 h 769"/>
                <a:gd name="T8" fmla="*/ 85 w 171"/>
                <a:gd name="T9" fmla="*/ 0 h 769"/>
                <a:gd name="T10" fmla="*/ 171 w 171"/>
                <a:gd name="T11" fmla="*/ 86 h 769"/>
                <a:gd name="T12" fmla="*/ 171 w 171"/>
                <a:gd name="T13" fmla="*/ 683 h 769"/>
                <a:gd name="T14" fmla="*/ 85 w 171"/>
                <a:gd name="T15" fmla="*/ 769 h 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9">
                  <a:moveTo>
                    <a:pt x="85" y="769"/>
                  </a:moveTo>
                  <a:cubicBezTo>
                    <a:pt x="85" y="769"/>
                    <a:pt x="85" y="769"/>
                    <a:pt x="85" y="769"/>
                  </a:cubicBezTo>
                  <a:cubicBezTo>
                    <a:pt x="38" y="769"/>
                    <a:pt x="0" y="730"/>
                    <a:pt x="0" y="683"/>
                  </a:cubicBezTo>
                  <a:cubicBezTo>
                    <a:pt x="0" y="86"/>
                    <a:pt x="0" y="86"/>
                    <a:pt x="0" y="86"/>
                  </a:cubicBezTo>
                  <a:cubicBezTo>
                    <a:pt x="0" y="39"/>
                    <a:pt x="38" y="0"/>
                    <a:pt x="85" y="0"/>
                  </a:cubicBezTo>
                  <a:cubicBezTo>
                    <a:pt x="133" y="0"/>
                    <a:pt x="171" y="39"/>
                    <a:pt x="171" y="86"/>
                  </a:cubicBezTo>
                  <a:cubicBezTo>
                    <a:pt x="171" y="683"/>
                    <a:pt x="171" y="683"/>
                    <a:pt x="171" y="683"/>
                  </a:cubicBezTo>
                  <a:cubicBezTo>
                    <a:pt x="171" y="730"/>
                    <a:pt x="133" y="769"/>
                    <a:pt x="85" y="7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8" name="Freeform 25"/>
            <p:cNvSpPr>
              <a:spLocks/>
            </p:cNvSpPr>
            <p:nvPr userDrawn="1"/>
          </p:nvSpPr>
          <p:spPr bwMode="auto">
            <a:xfrm>
              <a:off x="0" y="3148013"/>
              <a:ext cx="228600" cy="2438400"/>
            </a:xfrm>
            <a:custGeom>
              <a:avLst/>
              <a:gdLst>
                <a:gd name="T0" fmla="*/ 0 w 72"/>
                <a:gd name="T1" fmla="*/ 0 h 766"/>
                <a:gd name="T2" fmla="*/ 0 w 72"/>
                <a:gd name="T3" fmla="*/ 766 h 766"/>
                <a:gd name="T4" fmla="*/ 72 w 72"/>
                <a:gd name="T5" fmla="*/ 681 h 766"/>
                <a:gd name="T6" fmla="*/ 72 w 72"/>
                <a:gd name="T7" fmla="*/ 84 h 766"/>
                <a:gd name="T8" fmla="*/ 0 w 72"/>
                <a:gd name="T9" fmla="*/ 0 h 766"/>
              </a:gdLst>
              <a:ahLst/>
              <a:cxnLst>
                <a:cxn ang="0">
                  <a:pos x="T0" y="T1"/>
                </a:cxn>
                <a:cxn ang="0">
                  <a:pos x="T2" y="T3"/>
                </a:cxn>
                <a:cxn ang="0">
                  <a:pos x="T4" y="T5"/>
                </a:cxn>
                <a:cxn ang="0">
                  <a:pos x="T6" y="T7"/>
                </a:cxn>
                <a:cxn ang="0">
                  <a:pos x="T8" y="T9"/>
                </a:cxn>
              </a:cxnLst>
              <a:rect l="0" t="0" r="r" b="b"/>
              <a:pathLst>
                <a:path w="72" h="766">
                  <a:moveTo>
                    <a:pt x="0" y="0"/>
                  </a:moveTo>
                  <a:cubicBezTo>
                    <a:pt x="0" y="766"/>
                    <a:pt x="0" y="766"/>
                    <a:pt x="0" y="766"/>
                  </a:cubicBezTo>
                  <a:cubicBezTo>
                    <a:pt x="41" y="759"/>
                    <a:pt x="72" y="724"/>
                    <a:pt x="72" y="681"/>
                  </a:cubicBezTo>
                  <a:cubicBezTo>
                    <a:pt x="72" y="84"/>
                    <a:pt x="72" y="84"/>
                    <a:pt x="72" y="84"/>
                  </a:cubicBezTo>
                  <a:cubicBezTo>
                    <a:pt x="72" y="42"/>
                    <a:pt x="41" y="6"/>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9" name="Freeform 26"/>
            <p:cNvSpPr>
              <a:spLocks/>
            </p:cNvSpPr>
            <p:nvPr userDrawn="1"/>
          </p:nvSpPr>
          <p:spPr bwMode="auto">
            <a:xfrm>
              <a:off x="11950700" y="4105275"/>
              <a:ext cx="254000" cy="2444750"/>
            </a:xfrm>
            <a:custGeom>
              <a:avLst/>
              <a:gdLst>
                <a:gd name="T0" fmla="*/ 80 w 80"/>
                <a:gd name="T1" fmla="*/ 0 h 768"/>
                <a:gd name="T2" fmla="*/ 0 w 80"/>
                <a:gd name="T3" fmla="*/ 85 h 768"/>
                <a:gd name="T4" fmla="*/ 0 w 80"/>
                <a:gd name="T5" fmla="*/ 682 h 768"/>
                <a:gd name="T6" fmla="*/ 80 w 80"/>
                <a:gd name="T7" fmla="*/ 768 h 768"/>
                <a:gd name="T8" fmla="*/ 80 w 80"/>
                <a:gd name="T9" fmla="*/ 0 h 768"/>
              </a:gdLst>
              <a:ahLst/>
              <a:cxnLst>
                <a:cxn ang="0">
                  <a:pos x="T0" y="T1"/>
                </a:cxn>
                <a:cxn ang="0">
                  <a:pos x="T2" y="T3"/>
                </a:cxn>
                <a:cxn ang="0">
                  <a:pos x="T4" y="T5"/>
                </a:cxn>
                <a:cxn ang="0">
                  <a:pos x="T6" y="T7"/>
                </a:cxn>
                <a:cxn ang="0">
                  <a:pos x="T8" y="T9"/>
                </a:cxn>
              </a:cxnLst>
              <a:rect l="0" t="0" r="r" b="b"/>
              <a:pathLst>
                <a:path w="80" h="768">
                  <a:moveTo>
                    <a:pt x="80" y="0"/>
                  </a:moveTo>
                  <a:cubicBezTo>
                    <a:pt x="36" y="2"/>
                    <a:pt x="0" y="39"/>
                    <a:pt x="0" y="85"/>
                  </a:cubicBezTo>
                  <a:cubicBezTo>
                    <a:pt x="0" y="682"/>
                    <a:pt x="0" y="682"/>
                    <a:pt x="0" y="682"/>
                  </a:cubicBezTo>
                  <a:cubicBezTo>
                    <a:pt x="0" y="728"/>
                    <a:pt x="36" y="766"/>
                    <a:pt x="80" y="768"/>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31" name="Logotype"/>
          <p:cNvGrpSpPr/>
          <p:nvPr userDrawn="1"/>
        </p:nvGrpSpPr>
        <p:grpSpPr>
          <a:xfrm>
            <a:off x="641350" y="530890"/>
            <a:ext cx="1384039" cy="288609"/>
            <a:chOff x="9501453" y="6148765"/>
            <a:chExt cx="2047875" cy="427037"/>
          </a:xfrm>
          <a:solidFill>
            <a:schemeClr val="bg1"/>
          </a:solidFill>
        </p:grpSpPr>
        <p:sp>
          <p:nvSpPr>
            <p:cNvPr id="32"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3590816820"/>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rgbClr val="FDECE4"/>
        </a:solidFill>
        <a:effectLst/>
      </p:bgPr>
    </p:bg>
    <p:spTree>
      <p:nvGrpSpPr>
        <p:cNvPr id="1" name=""/>
        <p:cNvGrpSpPr/>
        <p:nvPr/>
      </p:nvGrpSpPr>
      <p:grpSpPr>
        <a:xfrm>
          <a:off x="0" y="0"/>
          <a:ext cx="0" cy="0"/>
          <a:chOff x="0" y="0"/>
          <a:chExt cx="0" cy="0"/>
        </a:xfrm>
      </p:grpSpPr>
      <p:sp useBgFill="1">
        <p:nvSpPr>
          <p:cNvPr id="28" name="Picture Placeholder 5"/>
          <p:cNvSpPr>
            <a:spLocks noGrp="1"/>
          </p:cNvSpPr>
          <p:nvPr>
            <p:ph type="pic" sz="quarter" idx="15" hasCustomPrompt="1"/>
          </p:nvPr>
        </p:nvSpPr>
        <p:spPr>
          <a:xfrm>
            <a:off x="3175" y="0"/>
            <a:ext cx="12195175" cy="6859588"/>
          </a:xfrm>
        </p:spPr>
        <p:txBody>
          <a:bodyPr anchor="ctr" anchorCtr="0"/>
          <a:lstStyle>
            <a:lvl1pPr marL="0" indent="0" algn="ctr">
              <a:buNone/>
              <a:defRPr baseline="0">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r>
              <a:rPr lang="sv-SE" dirty="0" smtClean="0"/>
              <a:t> or </a:t>
            </a:r>
            <a:r>
              <a:rPr lang="sv-SE" dirty="0" err="1" smtClean="0"/>
              <a:t>use</a:t>
            </a:r>
            <a:r>
              <a:rPr lang="sv-SE" dirty="0" smtClean="0"/>
              <a:t> as </a:t>
            </a:r>
            <a:r>
              <a:rPr lang="sv-SE" dirty="0" err="1" smtClean="0"/>
              <a:t>pink</a:t>
            </a:r>
            <a:r>
              <a:rPr lang="sv-SE" dirty="0" smtClean="0"/>
              <a:t> </a:t>
            </a:r>
            <a:r>
              <a:rPr lang="sv-SE" dirty="0" err="1" smtClean="0"/>
              <a:t>slide</a:t>
            </a:r>
            <a:endParaRPr lang="en-GB" dirty="0"/>
          </a:p>
        </p:txBody>
      </p:sp>
      <p:sp>
        <p:nvSpPr>
          <p:cNvPr id="2" name="Title 1"/>
          <p:cNvSpPr>
            <a:spLocks noGrp="1"/>
          </p:cNvSpPr>
          <p:nvPr>
            <p:ph type="ctrTitle"/>
          </p:nvPr>
        </p:nvSpPr>
        <p:spPr>
          <a:xfrm>
            <a:off x="648000" y="1339200"/>
            <a:ext cx="7200000" cy="748800"/>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50"/>
            <a:ext cx="7200000" cy="360083"/>
          </a:xfrm>
        </p:spPr>
        <p:txBody>
          <a:bodyPr>
            <a:noAutofit/>
          </a:bodyPr>
          <a:lstStyle>
            <a:lvl1pPr marL="0" indent="0" algn="l">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grpSp>
        <p:nvGrpSpPr>
          <p:cNvPr id="10" name="Pulse"/>
          <p:cNvGrpSpPr/>
          <p:nvPr userDrawn="1"/>
        </p:nvGrpSpPr>
        <p:grpSpPr>
          <a:xfrm>
            <a:off x="8751888" y="3030538"/>
            <a:ext cx="3446462" cy="3490913"/>
            <a:chOff x="8751888" y="3030538"/>
            <a:chExt cx="3446462" cy="3490913"/>
          </a:xfrm>
          <a:solidFill>
            <a:schemeClr val="accent1"/>
          </a:solidFill>
        </p:grpSpPr>
        <p:sp>
          <p:nvSpPr>
            <p:cNvPr id="11"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19" name="Logotype"/>
          <p:cNvGrpSpPr/>
          <p:nvPr userDrawn="1"/>
        </p:nvGrpSpPr>
        <p:grpSpPr>
          <a:xfrm>
            <a:off x="641350" y="530890"/>
            <a:ext cx="1384039" cy="288609"/>
            <a:chOff x="9501453" y="6148765"/>
            <a:chExt cx="2047875" cy="427037"/>
          </a:xfrm>
          <a:solidFill>
            <a:schemeClr val="bg2"/>
          </a:solidFill>
        </p:grpSpPr>
        <p:sp>
          <p:nvSpPr>
            <p:cNvPr id="20"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3045307185"/>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Slide Image Blue">
    <p:bg>
      <p:bgPr>
        <a:solidFill>
          <a:schemeClr val="bg2"/>
        </a:solidFill>
        <a:effectLst/>
      </p:bgPr>
    </p:bg>
    <p:spTree>
      <p:nvGrpSpPr>
        <p:cNvPr id="1" name=""/>
        <p:cNvGrpSpPr/>
        <p:nvPr/>
      </p:nvGrpSpPr>
      <p:grpSpPr>
        <a:xfrm>
          <a:off x="0" y="0"/>
          <a:ext cx="0" cy="0"/>
          <a:chOff x="0" y="0"/>
          <a:chExt cx="0" cy="0"/>
        </a:xfrm>
      </p:grpSpPr>
      <p:sp>
        <p:nvSpPr>
          <p:cNvPr id="25" name="Rectangle 24"/>
          <p:cNvSpPr/>
          <p:nvPr userDrawn="1"/>
        </p:nvSpPr>
        <p:spPr>
          <a:xfrm>
            <a:off x="0" y="939600"/>
            <a:ext cx="12193200" cy="38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ctrTitle"/>
          </p:nvPr>
        </p:nvSpPr>
        <p:spPr>
          <a:xfrm>
            <a:off x="648000" y="4783756"/>
            <a:ext cx="7200000" cy="626850"/>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5436000"/>
            <a:ext cx="7200000" cy="360083"/>
          </a:xfrm>
        </p:spPr>
        <p:txBody>
          <a:bodyPr>
            <a:noAutofit/>
          </a:bodyPr>
          <a:lstStyle>
            <a:lvl1pPr marL="0" indent="0" algn="l">
              <a:buNone/>
              <a:defRPr b="1">
                <a:solidFill>
                  <a:schemeClr val="bg1"/>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5914122"/>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6166122"/>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sp>
        <p:nvSpPr>
          <p:cNvPr id="7" name="Picture Placeholder 6"/>
          <p:cNvSpPr>
            <a:spLocks noGrp="1"/>
          </p:cNvSpPr>
          <p:nvPr>
            <p:ph type="pic" sz="quarter" idx="15" hasCustomPrompt="1"/>
          </p:nvPr>
        </p:nvSpPr>
        <p:spPr>
          <a:xfrm>
            <a:off x="-1" y="939600"/>
            <a:ext cx="12204000" cy="3816350"/>
          </a:xfrm>
          <a:noFill/>
        </p:spPr>
        <p:txBody>
          <a:bodyPr anchor="ctr" anchorCtr="0"/>
          <a:lstStyle>
            <a:lvl1pPr marL="0" marR="0" indent="0" algn="ctr" defTabSz="1088776" rtl="0" eaLnBrk="1" fontAlgn="auto" latinLnBrk="0" hangingPunct="1">
              <a:lnSpc>
                <a:spcPct val="100000"/>
              </a:lnSpc>
              <a:spcBef>
                <a:spcPts val="1200"/>
              </a:spcBef>
              <a:spcAft>
                <a:spcPts val="0"/>
              </a:spcAft>
              <a:buClrTx/>
              <a:buSzTx/>
              <a:buFont typeface="Arial" pitchFamily="34" charset="0"/>
              <a:buNone/>
              <a:tabLst/>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endParaRPr lang="en-GB" dirty="0" smtClean="0"/>
          </a:p>
        </p:txBody>
      </p:sp>
      <p:grpSp>
        <p:nvGrpSpPr>
          <p:cNvPr id="16" name="Pulse"/>
          <p:cNvGrpSpPr/>
          <p:nvPr userDrawn="1"/>
        </p:nvGrpSpPr>
        <p:grpSpPr>
          <a:xfrm>
            <a:off x="8751888" y="3030538"/>
            <a:ext cx="3446462" cy="3490913"/>
            <a:chOff x="8751888" y="3030538"/>
            <a:chExt cx="3446462" cy="3490913"/>
          </a:xfrm>
          <a:solidFill>
            <a:srgbClr val="0000FF"/>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28" name="Logotype"/>
          <p:cNvGrpSpPr/>
          <p:nvPr userDrawn="1"/>
        </p:nvGrpSpPr>
        <p:grpSpPr>
          <a:xfrm>
            <a:off x="5371674" y="298072"/>
            <a:ext cx="1384039" cy="288609"/>
            <a:chOff x="9501453" y="6148765"/>
            <a:chExt cx="2047875" cy="427037"/>
          </a:xfrm>
          <a:solidFill>
            <a:schemeClr val="bg1"/>
          </a:solidFill>
        </p:grpSpPr>
        <p:sp>
          <p:nvSpPr>
            <p:cNvPr id="29"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421807395"/>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ink">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0"/>
            <a:ext cx="12193200" cy="6859588"/>
          </a:xfrm>
          <a:prstGeom prst="rect">
            <a:avLst/>
          </a:prstGeom>
          <a:solidFill>
            <a:srgbClr val="FD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Rectangle 3"/>
          <p:cNvSpPr/>
          <p:nvPr userDrawn="1"/>
        </p:nvSpPr>
        <p:spPr>
          <a:xfrm>
            <a:off x="0" y="939600"/>
            <a:ext cx="12193200" cy="38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Picture Placeholder 6"/>
          <p:cNvSpPr>
            <a:spLocks noGrp="1"/>
          </p:cNvSpPr>
          <p:nvPr>
            <p:ph type="pic" sz="quarter" idx="15" hasCustomPrompt="1"/>
          </p:nvPr>
        </p:nvSpPr>
        <p:spPr>
          <a:xfrm>
            <a:off x="-1" y="940414"/>
            <a:ext cx="12204000" cy="3816350"/>
          </a:xfrm>
          <a:noFill/>
        </p:spPr>
        <p:txBody>
          <a:bodyPr anchor="ctr" anchorCtr="0"/>
          <a:lstStyle>
            <a:lvl1pPr marL="0" indent="0" algn="ctr">
              <a:buNone/>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endParaRPr lang="en-GB" dirty="0"/>
          </a:p>
        </p:txBody>
      </p:sp>
      <p:sp>
        <p:nvSpPr>
          <p:cNvPr id="2" name="Title 1"/>
          <p:cNvSpPr>
            <a:spLocks noGrp="1"/>
          </p:cNvSpPr>
          <p:nvPr>
            <p:ph type="ctrTitle"/>
          </p:nvPr>
        </p:nvSpPr>
        <p:spPr>
          <a:xfrm>
            <a:off x="648000" y="4775994"/>
            <a:ext cx="7200000" cy="634612"/>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5436000"/>
            <a:ext cx="7200000" cy="360083"/>
          </a:xfrm>
        </p:spPr>
        <p:txBody>
          <a:bodyPr>
            <a:noAutofit/>
          </a:bodyPr>
          <a:lstStyle>
            <a:lvl1pPr marL="0" indent="0" algn="l">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5914122"/>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6166122"/>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grpSp>
        <p:nvGrpSpPr>
          <p:cNvPr id="16" name="Pulse"/>
          <p:cNvGrpSpPr/>
          <p:nvPr userDrawn="1"/>
        </p:nvGrpSpPr>
        <p:grpSpPr>
          <a:xfrm>
            <a:off x="8751888" y="3030538"/>
            <a:ext cx="3446462" cy="3490913"/>
            <a:chOff x="8751888" y="3030538"/>
            <a:chExt cx="3446462" cy="3490913"/>
          </a:xfrm>
          <a:solidFill>
            <a:schemeClr val="accent1"/>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33" name="Logotype"/>
          <p:cNvGrpSpPr/>
          <p:nvPr userDrawn="1"/>
        </p:nvGrpSpPr>
        <p:grpSpPr>
          <a:xfrm>
            <a:off x="5371674" y="298072"/>
            <a:ext cx="1384039" cy="288609"/>
            <a:chOff x="9501453" y="6148765"/>
            <a:chExt cx="2047875" cy="427037"/>
          </a:xfrm>
          <a:solidFill>
            <a:schemeClr val="bg2"/>
          </a:solidFill>
        </p:grpSpPr>
        <p:sp>
          <p:nvSpPr>
            <p:cNvPr id="34"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394688184"/>
      </p:ext>
    </p:extLst>
  </p:cSld>
  <p:clrMapOvr>
    <a:overrideClrMapping bg1="lt1" tx1="dk1" bg2="lt2" tx2="dk2" accent1="accent1" accent2="accent2" accent3="accent3" accent4="accent4" accent5="accent5" accent6="accent6" hlink="hlink" folHlink="folHlink"/>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hapter 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018" y="1089026"/>
            <a:ext cx="8402188" cy="999458"/>
          </a:xfrm>
        </p:spPr>
        <p:txBody>
          <a:bodyPr anchor="b" anchorCtr="0">
            <a:noAutofit/>
          </a:bodyPr>
          <a:lstStyle>
            <a:lvl1pPr algn="ctr">
              <a:defRPr sz="2900" b="1" cap="none" baseline="0">
                <a:solidFill>
                  <a:schemeClr val="bg2"/>
                </a:solidFill>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1872018" y="2160500"/>
            <a:ext cx="8402188" cy="720167"/>
          </a:xfrm>
        </p:spPr>
        <p:txBody>
          <a:bodyPr anchor="t" anchorCtr="0">
            <a:noAutofit/>
          </a:bodyPr>
          <a:lstStyle>
            <a:lvl1pPr marL="0" indent="0" algn="ctr">
              <a:buNone/>
              <a:defRPr sz="1900" b="1">
                <a:solidFill>
                  <a:schemeClr val="accent2"/>
                </a:solidFill>
              </a:defRPr>
            </a:lvl1pPr>
            <a:lvl2pPr marL="544388" indent="0">
              <a:buNone/>
              <a:defRPr sz="2100">
                <a:solidFill>
                  <a:schemeClr val="tx1">
                    <a:tint val="75000"/>
                  </a:schemeClr>
                </a:solidFill>
              </a:defRPr>
            </a:lvl2pPr>
            <a:lvl3pPr marL="1088776" indent="0">
              <a:buNone/>
              <a:defRPr sz="1900">
                <a:solidFill>
                  <a:schemeClr val="tx1">
                    <a:tint val="75000"/>
                  </a:schemeClr>
                </a:solidFill>
              </a:defRPr>
            </a:lvl3pPr>
            <a:lvl4pPr marL="1633164" indent="0">
              <a:buNone/>
              <a:defRPr sz="1700">
                <a:solidFill>
                  <a:schemeClr val="tx1">
                    <a:tint val="75000"/>
                  </a:schemeClr>
                </a:solidFill>
              </a:defRPr>
            </a:lvl4pPr>
            <a:lvl5pPr marL="2177552" indent="0">
              <a:buNone/>
              <a:defRPr sz="1700">
                <a:solidFill>
                  <a:schemeClr val="tx1">
                    <a:tint val="75000"/>
                  </a:schemeClr>
                </a:solidFill>
              </a:defRPr>
            </a:lvl5pPr>
            <a:lvl6pPr marL="2721940" indent="0">
              <a:buNone/>
              <a:defRPr sz="1700">
                <a:solidFill>
                  <a:schemeClr val="tx1">
                    <a:tint val="75000"/>
                  </a:schemeClr>
                </a:solidFill>
              </a:defRPr>
            </a:lvl6pPr>
            <a:lvl7pPr marL="3266328" indent="0">
              <a:buNone/>
              <a:defRPr sz="1700">
                <a:solidFill>
                  <a:schemeClr val="tx1">
                    <a:tint val="75000"/>
                  </a:schemeClr>
                </a:solidFill>
              </a:defRPr>
            </a:lvl7pPr>
            <a:lvl8pPr marL="3810716" indent="0">
              <a:buNone/>
              <a:defRPr sz="1700">
                <a:solidFill>
                  <a:schemeClr val="tx1">
                    <a:tint val="75000"/>
                  </a:schemeClr>
                </a:solidFill>
              </a:defRPr>
            </a:lvl8pPr>
            <a:lvl9pPr marL="4355104" indent="0">
              <a:buNone/>
              <a:defRPr sz="1700">
                <a:solidFill>
                  <a:schemeClr val="tx1">
                    <a:tint val="75000"/>
                  </a:schemeClr>
                </a:solidFill>
              </a:defRPr>
            </a:lvl9pPr>
          </a:lstStyle>
          <a:p>
            <a:pPr lvl="0"/>
            <a:r>
              <a:rPr lang="en-GB" dirty="0" smtClean="0"/>
              <a:t>Click to edit Master text styles</a:t>
            </a:r>
          </a:p>
        </p:txBody>
      </p:sp>
      <p:grpSp>
        <p:nvGrpSpPr>
          <p:cNvPr id="11" name="Pulse"/>
          <p:cNvGrpSpPr/>
          <p:nvPr userDrawn="1"/>
        </p:nvGrpSpPr>
        <p:grpSpPr>
          <a:xfrm>
            <a:off x="8751888" y="3030538"/>
            <a:ext cx="3446462" cy="3490913"/>
            <a:chOff x="8751888" y="3030538"/>
            <a:chExt cx="3446462" cy="3490913"/>
          </a:xfrm>
          <a:solidFill>
            <a:schemeClr val="accent1"/>
          </a:solidFill>
        </p:grpSpPr>
        <p:sp>
          <p:nvSpPr>
            <p:cNvPr id="12"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4067660691"/>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rgbClr val="FDECE4"/>
        </a:solidFill>
        <a:effectLst/>
      </p:bgPr>
    </p:bg>
    <p:spTree>
      <p:nvGrpSpPr>
        <p:cNvPr id="1" name=""/>
        <p:cNvGrpSpPr/>
        <p:nvPr/>
      </p:nvGrpSpPr>
      <p:grpSpPr>
        <a:xfrm>
          <a:off x="0" y="0"/>
          <a:ext cx="0" cy="0"/>
          <a:chOff x="0" y="0"/>
          <a:chExt cx="0" cy="0"/>
        </a:xfrm>
      </p:grpSpPr>
      <p:sp useBgFill="1">
        <p:nvSpPr>
          <p:cNvPr id="28" name="Picture Placeholder 5"/>
          <p:cNvSpPr>
            <a:spLocks noGrp="1"/>
          </p:cNvSpPr>
          <p:nvPr>
            <p:ph type="pic" sz="quarter" idx="15" hasCustomPrompt="1"/>
          </p:nvPr>
        </p:nvSpPr>
        <p:spPr>
          <a:xfrm>
            <a:off x="3175" y="0"/>
            <a:ext cx="12195175" cy="6859588"/>
          </a:xfrm>
        </p:spPr>
        <p:txBody>
          <a:bodyPr anchor="ctr" anchorCtr="0"/>
          <a:lstStyle>
            <a:lvl1pPr marL="0" indent="0" algn="ctr">
              <a:buNone/>
              <a:defRPr baseline="0">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r>
              <a:rPr lang="sv-SE" dirty="0" smtClean="0"/>
              <a:t> or </a:t>
            </a:r>
            <a:r>
              <a:rPr lang="sv-SE" dirty="0" err="1" smtClean="0"/>
              <a:t>use</a:t>
            </a:r>
            <a:r>
              <a:rPr lang="sv-SE" dirty="0" smtClean="0"/>
              <a:t> as </a:t>
            </a:r>
            <a:r>
              <a:rPr lang="sv-SE" dirty="0" err="1" smtClean="0"/>
              <a:t>pink</a:t>
            </a:r>
            <a:r>
              <a:rPr lang="sv-SE" dirty="0" smtClean="0"/>
              <a:t> </a:t>
            </a:r>
            <a:r>
              <a:rPr lang="sv-SE" dirty="0" err="1" smtClean="0"/>
              <a:t>slide</a:t>
            </a:r>
            <a:endParaRPr lang="en-GB" dirty="0"/>
          </a:p>
        </p:txBody>
      </p:sp>
      <p:sp>
        <p:nvSpPr>
          <p:cNvPr id="2" name="Title 1"/>
          <p:cNvSpPr>
            <a:spLocks noGrp="1"/>
          </p:cNvSpPr>
          <p:nvPr>
            <p:ph type="ctrTitle"/>
          </p:nvPr>
        </p:nvSpPr>
        <p:spPr>
          <a:xfrm>
            <a:off x="648000" y="1339200"/>
            <a:ext cx="7200000" cy="748800"/>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50"/>
            <a:ext cx="7200000" cy="360083"/>
          </a:xfrm>
        </p:spPr>
        <p:txBody>
          <a:bodyPr>
            <a:noAutofit/>
          </a:bodyPr>
          <a:lstStyle>
            <a:lvl1pPr marL="0" indent="0" algn="l">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grpSp>
        <p:nvGrpSpPr>
          <p:cNvPr id="10" name="Pulse"/>
          <p:cNvGrpSpPr/>
          <p:nvPr userDrawn="1"/>
        </p:nvGrpSpPr>
        <p:grpSpPr>
          <a:xfrm>
            <a:off x="8751888" y="3030538"/>
            <a:ext cx="3446462" cy="3490913"/>
            <a:chOff x="8751888" y="3030538"/>
            <a:chExt cx="3446462" cy="3490913"/>
          </a:xfrm>
          <a:solidFill>
            <a:schemeClr val="accent1"/>
          </a:solidFill>
        </p:grpSpPr>
        <p:sp>
          <p:nvSpPr>
            <p:cNvPr id="11"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9" name="Logotype"/>
          <p:cNvGrpSpPr/>
          <p:nvPr userDrawn="1"/>
        </p:nvGrpSpPr>
        <p:grpSpPr>
          <a:xfrm>
            <a:off x="641350" y="530890"/>
            <a:ext cx="1384039" cy="288609"/>
            <a:chOff x="9501453" y="6148765"/>
            <a:chExt cx="2047875" cy="427037"/>
          </a:xfrm>
          <a:solidFill>
            <a:schemeClr val="bg2"/>
          </a:solidFill>
        </p:grpSpPr>
        <p:sp>
          <p:nvSpPr>
            <p:cNvPr id="20"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23867210"/>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hapter Divider Pulse Pattern">
    <p:bg>
      <p:bgPr>
        <a:solidFill>
          <a:srgbClr val="FDECE4"/>
        </a:solidFill>
        <a:effectLst/>
      </p:bgPr>
    </p:bg>
    <p:spTree>
      <p:nvGrpSpPr>
        <p:cNvPr id="1" name=""/>
        <p:cNvGrpSpPr/>
        <p:nvPr/>
      </p:nvGrpSpPr>
      <p:grpSpPr>
        <a:xfrm>
          <a:off x="0" y="0"/>
          <a:ext cx="0" cy="0"/>
          <a:chOff x="0" y="0"/>
          <a:chExt cx="0" cy="0"/>
        </a:xfrm>
      </p:grpSpPr>
      <p:sp useBgFill="1">
        <p:nvSpPr>
          <p:cNvPr id="53" name="Picture Placeholder 5"/>
          <p:cNvSpPr>
            <a:spLocks noGrp="1"/>
          </p:cNvSpPr>
          <p:nvPr>
            <p:ph type="pic" sz="quarter" idx="15" hasCustomPrompt="1"/>
          </p:nvPr>
        </p:nvSpPr>
        <p:spPr>
          <a:xfrm>
            <a:off x="0" y="0"/>
            <a:ext cx="12195175" cy="6859588"/>
          </a:xfrm>
        </p:spPr>
        <p:txBody>
          <a:bodyPr anchor="ctr" anchorCtr="0"/>
          <a:lstStyle>
            <a:lvl1pPr marL="0" marR="0" indent="0" algn="ctr" defTabSz="1088776" rtl="0" eaLnBrk="1" fontAlgn="auto" latinLnBrk="0" hangingPunct="1">
              <a:lnSpc>
                <a:spcPct val="100000"/>
              </a:lnSpc>
              <a:spcBef>
                <a:spcPts val="1200"/>
              </a:spcBef>
              <a:spcAft>
                <a:spcPts val="0"/>
              </a:spcAft>
              <a:buClrTx/>
              <a:buSzTx/>
              <a:buFont typeface="Arial" pitchFamily="34" charset="0"/>
              <a:buNone/>
              <a:tabLst/>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r>
              <a:rPr lang="sv-SE" dirty="0" smtClean="0"/>
              <a:t> or </a:t>
            </a:r>
            <a:r>
              <a:rPr lang="sv-SE" dirty="0" err="1" smtClean="0"/>
              <a:t>use</a:t>
            </a:r>
            <a:r>
              <a:rPr lang="sv-SE" dirty="0" smtClean="0"/>
              <a:t> as </a:t>
            </a:r>
            <a:r>
              <a:rPr lang="sv-SE" dirty="0" err="1" smtClean="0"/>
              <a:t>pink</a:t>
            </a:r>
            <a:r>
              <a:rPr lang="sv-SE" dirty="0" smtClean="0"/>
              <a:t> </a:t>
            </a:r>
            <a:r>
              <a:rPr lang="sv-SE" dirty="0" err="1" smtClean="0"/>
              <a:t>slide</a:t>
            </a:r>
            <a:endParaRPr lang="en-GB" dirty="0" smtClean="0"/>
          </a:p>
        </p:txBody>
      </p:sp>
      <p:sp>
        <p:nvSpPr>
          <p:cNvPr id="2" name="Title 1"/>
          <p:cNvSpPr>
            <a:spLocks noGrp="1"/>
          </p:cNvSpPr>
          <p:nvPr>
            <p:ph type="title"/>
          </p:nvPr>
        </p:nvSpPr>
        <p:spPr>
          <a:xfrm>
            <a:off x="1872018" y="1090800"/>
            <a:ext cx="8402188" cy="1000800"/>
          </a:xfrm>
        </p:spPr>
        <p:txBody>
          <a:bodyPr anchor="b" anchorCtr="0">
            <a:noAutofit/>
          </a:bodyPr>
          <a:lstStyle>
            <a:lvl1pPr algn="ctr">
              <a:defRPr sz="2900" b="1" cap="none" baseline="0">
                <a:solidFill>
                  <a:schemeClr val="bg2"/>
                </a:solidFill>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1872018" y="2160500"/>
            <a:ext cx="8402188" cy="720167"/>
          </a:xfrm>
        </p:spPr>
        <p:txBody>
          <a:bodyPr anchor="t" anchorCtr="0">
            <a:noAutofit/>
          </a:bodyPr>
          <a:lstStyle>
            <a:lvl1pPr marL="0" indent="0" algn="ctr">
              <a:buNone/>
              <a:defRPr sz="1900" b="1">
                <a:solidFill>
                  <a:schemeClr val="tx2"/>
                </a:solidFill>
              </a:defRPr>
            </a:lvl1pPr>
            <a:lvl2pPr marL="544388" indent="0">
              <a:buNone/>
              <a:defRPr sz="2100">
                <a:solidFill>
                  <a:schemeClr val="tx1">
                    <a:tint val="75000"/>
                  </a:schemeClr>
                </a:solidFill>
              </a:defRPr>
            </a:lvl2pPr>
            <a:lvl3pPr marL="1088776" indent="0">
              <a:buNone/>
              <a:defRPr sz="1900">
                <a:solidFill>
                  <a:schemeClr val="tx1">
                    <a:tint val="75000"/>
                  </a:schemeClr>
                </a:solidFill>
              </a:defRPr>
            </a:lvl3pPr>
            <a:lvl4pPr marL="1633164" indent="0">
              <a:buNone/>
              <a:defRPr sz="1700">
                <a:solidFill>
                  <a:schemeClr val="tx1">
                    <a:tint val="75000"/>
                  </a:schemeClr>
                </a:solidFill>
              </a:defRPr>
            </a:lvl4pPr>
            <a:lvl5pPr marL="2177552" indent="0">
              <a:buNone/>
              <a:defRPr sz="1700">
                <a:solidFill>
                  <a:schemeClr val="tx1">
                    <a:tint val="75000"/>
                  </a:schemeClr>
                </a:solidFill>
              </a:defRPr>
            </a:lvl5pPr>
            <a:lvl6pPr marL="2721940" indent="0">
              <a:buNone/>
              <a:defRPr sz="1700">
                <a:solidFill>
                  <a:schemeClr val="tx1">
                    <a:tint val="75000"/>
                  </a:schemeClr>
                </a:solidFill>
              </a:defRPr>
            </a:lvl6pPr>
            <a:lvl7pPr marL="3266328" indent="0">
              <a:buNone/>
              <a:defRPr sz="1700">
                <a:solidFill>
                  <a:schemeClr val="tx1">
                    <a:tint val="75000"/>
                  </a:schemeClr>
                </a:solidFill>
              </a:defRPr>
            </a:lvl7pPr>
            <a:lvl8pPr marL="3810716" indent="0">
              <a:buNone/>
              <a:defRPr sz="1700">
                <a:solidFill>
                  <a:schemeClr val="tx1">
                    <a:tint val="75000"/>
                  </a:schemeClr>
                </a:solidFill>
              </a:defRPr>
            </a:lvl8pPr>
            <a:lvl9pPr marL="4355104" indent="0">
              <a:buNone/>
              <a:defRPr sz="1700">
                <a:solidFill>
                  <a:schemeClr val="tx1">
                    <a:tint val="75000"/>
                  </a:schemeClr>
                </a:solidFill>
              </a:defRPr>
            </a:lvl9pPr>
          </a:lstStyle>
          <a:p>
            <a:pPr lvl="0"/>
            <a:r>
              <a:rPr lang="en-GB" dirty="0" smtClean="0"/>
              <a:t>Click to edit Master text styles</a:t>
            </a:r>
          </a:p>
        </p:txBody>
      </p:sp>
      <p:grpSp>
        <p:nvGrpSpPr>
          <p:cNvPr id="28" name="Pulse"/>
          <p:cNvGrpSpPr/>
          <p:nvPr userDrawn="1"/>
        </p:nvGrpSpPr>
        <p:grpSpPr>
          <a:xfrm>
            <a:off x="0" y="2990850"/>
            <a:ext cx="12204000" cy="3559175"/>
            <a:chOff x="0" y="2990850"/>
            <a:chExt cx="12204700" cy="3559175"/>
          </a:xfrm>
          <a:solidFill>
            <a:srgbClr val="0000A0"/>
          </a:solidFill>
        </p:grpSpPr>
        <p:sp>
          <p:nvSpPr>
            <p:cNvPr id="29" name="Freeform 5"/>
            <p:cNvSpPr>
              <a:spLocks/>
            </p:cNvSpPr>
            <p:nvPr userDrawn="1"/>
          </p:nvSpPr>
          <p:spPr bwMode="auto">
            <a:xfrm>
              <a:off x="182086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9" y="138"/>
                    <a:pt x="0" y="119"/>
                    <a:pt x="0" y="96"/>
                  </a:cubicBezTo>
                  <a:cubicBezTo>
                    <a:pt x="0" y="41"/>
                    <a:pt x="0" y="41"/>
                    <a:pt x="0" y="41"/>
                  </a:cubicBezTo>
                  <a:cubicBezTo>
                    <a:pt x="0" y="19"/>
                    <a:pt x="19" y="0"/>
                    <a:pt x="41" y="0"/>
                  </a:cubicBezTo>
                  <a:cubicBezTo>
                    <a:pt x="64" y="0"/>
                    <a:pt x="82" y="19"/>
                    <a:pt x="82" y="41"/>
                  </a:cubicBezTo>
                  <a:cubicBezTo>
                    <a:pt x="82" y="96"/>
                    <a:pt x="82" y="96"/>
                    <a:pt x="82" y="96"/>
                  </a:cubicBezTo>
                  <a:cubicBezTo>
                    <a:pt x="82" y="119"/>
                    <a:pt x="64"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4" name="Freeform 6"/>
            <p:cNvSpPr>
              <a:spLocks/>
            </p:cNvSpPr>
            <p:nvPr userDrawn="1"/>
          </p:nvSpPr>
          <p:spPr bwMode="auto">
            <a:xfrm>
              <a:off x="1211263" y="4605338"/>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6" y="0"/>
                    <a:pt x="137" y="31"/>
                    <a:pt x="137" y="69"/>
                  </a:cubicBezTo>
                  <a:cubicBezTo>
                    <a:pt x="137" y="275"/>
                    <a:pt x="137" y="275"/>
                    <a:pt x="137" y="275"/>
                  </a:cubicBezTo>
                  <a:cubicBezTo>
                    <a:pt x="137" y="313"/>
                    <a:pt x="106"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5" name="Freeform 7"/>
            <p:cNvSpPr>
              <a:spLocks/>
            </p:cNvSpPr>
            <p:nvPr userDrawn="1"/>
          </p:nvSpPr>
          <p:spPr bwMode="auto">
            <a:xfrm>
              <a:off x="447675" y="4105275"/>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6" name="Freeform 8"/>
            <p:cNvSpPr>
              <a:spLocks/>
            </p:cNvSpPr>
            <p:nvPr userDrawn="1"/>
          </p:nvSpPr>
          <p:spPr bwMode="auto">
            <a:xfrm>
              <a:off x="10529888" y="3994150"/>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7" y="31"/>
                    <a:pt x="137" y="69"/>
                  </a:cubicBezTo>
                  <a:cubicBezTo>
                    <a:pt x="137" y="275"/>
                    <a:pt x="137" y="275"/>
                    <a:pt x="137" y="275"/>
                  </a:cubicBezTo>
                  <a:cubicBezTo>
                    <a:pt x="137"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7" name="Freeform 9"/>
            <p:cNvSpPr>
              <a:spLocks/>
            </p:cNvSpPr>
            <p:nvPr userDrawn="1"/>
          </p:nvSpPr>
          <p:spPr bwMode="auto">
            <a:xfrm>
              <a:off x="1009491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8" y="138"/>
                    <a:pt x="0" y="119"/>
                    <a:pt x="0" y="96"/>
                  </a:cubicBezTo>
                  <a:cubicBezTo>
                    <a:pt x="0" y="41"/>
                    <a:pt x="0" y="41"/>
                    <a:pt x="0" y="41"/>
                  </a:cubicBezTo>
                  <a:cubicBezTo>
                    <a:pt x="0" y="19"/>
                    <a:pt x="18" y="0"/>
                    <a:pt x="41" y="0"/>
                  </a:cubicBezTo>
                  <a:cubicBezTo>
                    <a:pt x="63" y="0"/>
                    <a:pt x="82" y="19"/>
                    <a:pt x="82" y="41"/>
                  </a:cubicBezTo>
                  <a:cubicBezTo>
                    <a:pt x="82" y="96"/>
                    <a:pt x="82" y="96"/>
                    <a:pt x="82" y="96"/>
                  </a:cubicBezTo>
                  <a:cubicBezTo>
                    <a:pt x="82" y="119"/>
                    <a:pt x="63"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8" name="Freeform 10"/>
            <p:cNvSpPr>
              <a:spLocks/>
            </p:cNvSpPr>
            <p:nvPr userDrawn="1"/>
          </p:nvSpPr>
          <p:spPr bwMode="auto">
            <a:xfrm>
              <a:off x="11183938" y="3144838"/>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9" name="Freeform 11"/>
            <p:cNvSpPr>
              <a:spLocks noEditPoints="1"/>
            </p:cNvSpPr>
            <p:nvPr userDrawn="1"/>
          </p:nvSpPr>
          <p:spPr bwMode="auto">
            <a:xfrm>
              <a:off x="7742238" y="4083050"/>
              <a:ext cx="434975" cy="1092200"/>
            </a:xfrm>
            <a:custGeom>
              <a:avLst/>
              <a:gdLst>
                <a:gd name="T0" fmla="*/ 69 w 137"/>
                <a:gd name="T1" fmla="*/ 13 h 343"/>
                <a:gd name="T2" fmla="*/ 124 w 137"/>
                <a:gd name="T3" fmla="*/ 68 h 343"/>
                <a:gd name="T4" fmla="*/ 124 w 137"/>
                <a:gd name="T5" fmla="*/ 274 h 343"/>
                <a:gd name="T6" fmla="*/ 69 w 137"/>
                <a:gd name="T7" fmla="*/ 329 h 343"/>
                <a:gd name="T8" fmla="*/ 14 w 137"/>
                <a:gd name="T9" fmla="*/ 274 h 343"/>
                <a:gd name="T10" fmla="*/ 14 w 137"/>
                <a:gd name="T11" fmla="*/ 68 h 343"/>
                <a:gd name="T12" fmla="*/ 69 w 137"/>
                <a:gd name="T13" fmla="*/ 13 h 343"/>
                <a:gd name="T14" fmla="*/ 69 w 137"/>
                <a:gd name="T15" fmla="*/ 0 h 343"/>
                <a:gd name="T16" fmla="*/ 69 w 137"/>
                <a:gd name="T17" fmla="*/ 0 h 343"/>
                <a:gd name="T18" fmla="*/ 0 w 137"/>
                <a:gd name="T19" fmla="*/ 68 h 343"/>
                <a:gd name="T20" fmla="*/ 0 w 137"/>
                <a:gd name="T21" fmla="*/ 274 h 343"/>
                <a:gd name="T22" fmla="*/ 69 w 137"/>
                <a:gd name="T23" fmla="*/ 343 h 343"/>
                <a:gd name="T24" fmla="*/ 137 w 137"/>
                <a:gd name="T25" fmla="*/ 274 h 343"/>
                <a:gd name="T26" fmla="*/ 137 w 137"/>
                <a:gd name="T27" fmla="*/ 68 h 343"/>
                <a:gd name="T28" fmla="*/ 69 w 137"/>
                <a:gd name="T2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69" y="0"/>
                    <a:pt x="69" y="0"/>
                    <a:pt x="69" y="0"/>
                  </a:cubicBezTo>
                  <a:cubicBezTo>
                    <a:pt x="31" y="0"/>
                    <a:pt x="0" y="30"/>
                    <a:pt x="0" y="68"/>
                  </a:cubicBezTo>
                  <a:cubicBezTo>
                    <a:pt x="0" y="274"/>
                    <a:pt x="0" y="274"/>
                    <a:pt x="0" y="274"/>
                  </a:cubicBezTo>
                  <a:cubicBezTo>
                    <a:pt x="0" y="312"/>
                    <a:pt x="31" y="343"/>
                    <a:pt x="69" y="343"/>
                  </a:cubicBezTo>
                  <a:cubicBezTo>
                    <a:pt x="107" y="343"/>
                    <a:pt x="137" y="312"/>
                    <a:pt x="137" y="274"/>
                  </a:cubicBezTo>
                  <a:cubicBezTo>
                    <a:pt x="137" y="68"/>
                    <a:pt x="137" y="68"/>
                    <a:pt x="137" y="68"/>
                  </a:cubicBezTo>
                  <a:cubicBezTo>
                    <a:pt x="137"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0" name="Freeform 12"/>
            <p:cNvSpPr>
              <a:spLocks/>
            </p:cNvSpPr>
            <p:nvPr userDrawn="1"/>
          </p:nvSpPr>
          <p:spPr bwMode="auto">
            <a:xfrm>
              <a:off x="9480550" y="4605338"/>
              <a:ext cx="439738" cy="1092200"/>
            </a:xfrm>
            <a:custGeom>
              <a:avLst/>
              <a:gdLst>
                <a:gd name="T0" fmla="*/ 69 w 138"/>
                <a:gd name="T1" fmla="*/ 343 h 343"/>
                <a:gd name="T2" fmla="*/ 69 w 138"/>
                <a:gd name="T3" fmla="*/ 343 h 343"/>
                <a:gd name="T4" fmla="*/ 0 w 138"/>
                <a:gd name="T5" fmla="*/ 275 h 343"/>
                <a:gd name="T6" fmla="*/ 0 w 138"/>
                <a:gd name="T7" fmla="*/ 69 h 343"/>
                <a:gd name="T8" fmla="*/ 69 w 138"/>
                <a:gd name="T9" fmla="*/ 0 h 343"/>
                <a:gd name="T10" fmla="*/ 138 w 138"/>
                <a:gd name="T11" fmla="*/ 69 h 343"/>
                <a:gd name="T12" fmla="*/ 138 w 138"/>
                <a:gd name="T13" fmla="*/ 275 h 343"/>
                <a:gd name="T14" fmla="*/ 69 w 138"/>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8" y="31"/>
                    <a:pt x="138" y="69"/>
                  </a:cubicBezTo>
                  <a:cubicBezTo>
                    <a:pt x="138" y="275"/>
                    <a:pt x="138" y="275"/>
                    <a:pt x="138" y="275"/>
                  </a:cubicBezTo>
                  <a:cubicBezTo>
                    <a:pt x="138"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1" name="Freeform 13"/>
            <p:cNvSpPr>
              <a:spLocks noEditPoints="1"/>
            </p:cNvSpPr>
            <p:nvPr userDrawn="1"/>
          </p:nvSpPr>
          <p:spPr bwMode="auto">
            <a:xfrm>
              <a:off x="83978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8" y="0"/>
                    <a:pt x="0" y="39"/>
                    <a:pt x="0" y="86"/>
                  </a:cubicBezTo>
                  <a:cubicBezTo>
                    <a:pt x="0" y="683"/>
                    <a:pt x="0" y="683"/>
                    <a:pt x="0" y="683"/>
                  </a:cubicBezTo>
                  <a:cubicBezTo>
                    <a:pt x="0" y="730"/>
                    <a:pt x="38"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2" name="Freeform 14"/>
            <p:cNvSpPr>
              <a:spLocks noEditPoints="1"/>
            </p:cNvSpPr>
            <p:nvPr userDrawn="1"/>
          </p:nvSpPr>
          <p:spPr bwMode="auto">
            <a:xfrm>
              <a:off x="1951038" y="4083050"/>
              <a:ext cx="439738" cy="1092200"/>
            </a:xfrm>
            <a:custGeom>
              <a:avLst/>
              <a:gdLst>
                <a:gd name="T0" fmla="*/ 69 w 138"/>
                <a:gd name="T1" fmla="*/ 13 h 343"/>
                <a:gd name="T2" fmla="*/ 124 w 138"/>
                <a:gd name="T3" fmla="*/ 68 h 343"/>
                <a:gd name="T4" fmla="*/ 124 w 138"/>
                <a:gd name="T5" fmla="*/ 274 h 343"/>
                <a:gd name="T6" fmla="*/ 69 w 138"/>
                <a:gd name="T7" fmla="*/ 329 h 343"/>
                <a:gd name="T8" fmla="*/ 14 w 138"/>
                <a:gd name="T9" fmla="*/ 274 h 343"/>
                <a:gd name="T10" fmla="*/ 14 w 138"/>
                <a:gd name="T11" fmla="*/ 68 h 343"/>
                <a:gd name="T12" fmla="*/ 69 w 138"/>
                <a:gd name="T13" fmla="*/ 13 h 343"/>
                <a:gd name="T14" fmla="*/ 69 w 138"/>
                <a:gd name="T15" fmla="*/ 0 h 343"/>
                <a:gd name="T16" fmla="*/ 0 w 138"/>
                <a:gd name="T17" fmla="*/ 68 h 343"/>
                <a:gd name="T18" fmla="*/ 0 w 138"/>
                <a:gd name="T19" fmla="*/ 274 h 343"/>
                <a:gd name="T20" fmla="*/ 69 w 138"/>
                <a:gd name="T21" fmla="*/ 343 h 343"/>
                <a:gd name="T22" fmla="*/ 138 w 138"/>
                <a:gd name="T23" fmla="*/ 274 h 343"/>
                <a:gd name="T24" fmla="*/ 138 w 138"/>
                <a:gd name="T25" fmla="*/ 68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31" y="0"/>
                    <a:pt x="0" y="30"/>
                    <a:pt x="0" y="68"/>
                  </a:cubicBezTo>
                  <a:cubicBezTo>
                    <a:pt x="0" y="274"/>
                    <a:pt x="0" y="274"/>
                    <a:pt x="0" y="274"/>
                  </a:cubicBezTo>
                  <a:cubicBezTo>
                    <a:pt x="0" y="312"/>
                    <a:pt x="31" y="343"/>
                    <a:pt x="69" y="343"/>
                  </a:cubicBezTo>
                  <a:cubicBezTo>
                    <a:pt x="107" y="343"/>
                    <a:pt x="138" y="312"/>
                    <a:pt x="138" y="274"/>
                  </a:cubicBezTo>
                  <a:cubicBezTo>
                    <a:pt x="138" y="68"/>
                    <a:pt x="138" y="68"/>
                    <a:pt x="138" y="68"/>
                  </a:cubicBezTo>
                  <a:cubicBezTo>
                    <a:pt x="138"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3" name="Freeform 15"/>
            <p:cNvSpPr>
              <a:spLocks noEditPoints="1"/>
            </p:cNvSpPr>
            <p:nvPr userDrawn="1"/>
          </p:nvSpPr>
          <p:spPr bwMode="auto">
            <a:xfrm>
              <a:off x="26066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9" y="0"/>
                    <a:pt x="0" y="39"/>
                    <a:pt x="0" y="86"/>
                  </a:cubicBezTo>
                  <a:cubicBezTo>
                    <a:pt x="0" y="683"/>
                    <a:pt x="0" y="683"/>
                    <a:pt x="0" y="683"/>
                  </a:cubicBezTo>
                  <a:cubicBezTo>
                    <a:pt x="0" y="730"/>
                    <a:pt x="39"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4" name="Freeform 16"/>
            <p:cNvSpPr>
              <a:spLocks/>
            </p:cNvSpPr>
            <p:nvPr userDrawn="1"/>
          </p:nvSpPr>
          <p:spPr bwMode="auto">
            <a:xfrm>
              <a:off x="8718550" y="4105275"/>
              <a:ext cx="546100"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5" name="Freeform 17"/>
            <p:cNvSpPr>
              <a:spLocks noEditPoints="1"/>
            </p:cNvSpPr>
            <p:nvPr userDrawn="1"/>
          </p:nvSpPr>
          <p:spPr bwMode="auto">
            <a:xfrm>
              <a:off x="4465638" y="3841750"/>
              <a:ext cx="438150" cy="1092200"/>
            </a:xfrm>
            <a:custGeom>
              <a:avLst/>
              <a:gdLst>
                <a:gd name="T0" fmla="*/ 69 w 138"/>
                <a:gd name="T1" fmla="*/ 14 h 343"/>
                <a:gd name="T2" fmla="*/ 124 w 138"/>
                <a:gd name="T3" fmla="*/ 69 h 343"/>
                <a:gd name="T4" fmla="*/ 124 w 138"/>
                <a:gd name="T5" fmla="*/ 275 h 343"/>
                <a:gd name="T6" fmla="*/ 69 w 138"/>
                <a:gd name="T7" fmla="*/ 330 h 343"/>
                <a:gd name="T8" fmla="*/ 14 w 138"/>
                <a:gd name="T9" fmla="*/ 275 h 343"/>
                <a:gd name="T10" fmla="*/ 14 w 138"/>
                <a:gd name="T11" fmla="*/ 69 h 343"/>
                <a:gd name="T12" fmla="*/ 69 w 138"/>
                <a:gd name="T13" fmla="*/ 14 h 343"/>
                <a:gd name="T14" fmla="*/ 69 w 138"/>
                <a:gd name="T15" fmla="*/ 0 h 343"/>
                <a:gd name="T16" fmla="*/ 0 w 138"/>
                <a:gd name="T17" fmla="*/ 69 h 343"/>
                <a:gd name="T18" fmla="*/ 0 w 138"/>
                <a:gd name="T19" fmla="*/ 275 h 343"/>
                <a:gd name="T20" fmla="*/ 69 w 138"/>
                <a:gd name="T21" fmla="*/ 343 h 343"/>
                <a:gd name="T22" fmla="*/ 138 w 138"/>
                <a:gd name="T23" fmla="*/ 275 h 343"/>
                <a:gd name="T24" fmla="*/ 138 w 138"/>
                <a:gd name="T25" fmla="*/ 69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4"/>
                  </a:moveTo>
                  <a:cubicBezTo>
                    <a:pt x="99" y="14"/>
                    <a:pt x="124" y="39"/>
                    <a:pt x="124" y="69"/>
                  </a:cubicBezTo>
                  <a:cubicBezTo>
                    <a:pt x="124" y="275"/>
                    <a:pt x="124" y="275"/>
                    <a:pt x="124" y="275"/>
                  </a:cubicBezTo>
                  <a:cubicBezTo>
                    <a:pt x="124" y="305"/>
                    <a:pt x="99" y="330"/>
                    <a:pt x="69" y="330"/>
                  </a:cubicBezTo>
                  <a:cubicBezTo>
                    <a:pt x="39" y="330"/>
                    <a:pt x="14" y="305"/>
                    <a:pt x="14" y="275"/>
                  </a:cubicBezTo>
                  <a:cubicBezTo>
                    <a:pt x="14" y="69"/>
                    <a:pt x="14" y="69"/>
                    <a:pt x="14" y="69"/>
                  </a:cubicBezTo>
                  <a:cubicBezTo>
                    <a:pt x="14" y="39"/>
                    <a:pt x="39" y="14"/>
                    <a:pt x="69" y="14"/>
                  </a:cubicBezTo>
                  <a:moveTo>
                    <a:pt x="69" y="0"/>
                  </a:moveTo>
                  <a:cubicBezTo>
                    <a:pt x="31" y="0"/>
                    <a:pt x="0" y="31"/>
                    <a:pt x="0" y="69"/>
                  </a:cubicBezTo>
                  <a:cubicBezTo>
                    <a:pt x="0" y="275"/>
                    <a:pt x="0" y="275"/>
                    <a:pt x="0" y="275"/>
                  </a:cubicBezTo>
                  <a:cubicBezTo>
                    <a:pt x="0" y="313"/>
                    <a:pt x="31" y="343"/>
                    <a:pt x="69" y="343"/>
                  </a:cubicBezTo>
                  <a:cubicBezTo>
                    <a:pt x="107" y="343"/>
                    <a:pt x="138" y="313"/>
                    <a:pt x="138" y="275"/>
                  </a:cubicBezTo>
                  <a:cubicBezTo>
                    <a:pt x="138" y="69"/>
                    <a:pt x="138" y="69"/>
                    <a:pt x="138" y="69"/>
                  </a:cubicBezTo>
                  <a:cubicBezTo>
                    <a:pt x="138" y="31"/>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6" name="Freeform 18"/>
            <p:cNvSpPr>
              <a:spLocks/>
            </p:cNvSpPr>
            <p:nvPr userDrawn="1"/>
          </p:nvSpPr>
          <p:spPr bwMode="auto">
            <a:xfrm>
              <a:off x="7259638" y="4475163"/>
              <a:ext cx="260350" cy="436563"/>
            </a:xfrm>
            <a:custGeom>
              <a:avLst/>
              <a:gdLst>
                <a:gd name="T0" fmla="*/ 41 w 82"/>
                <a:gd name="T1" fmla="*/ 137 h 137"/>
                <a:gd name="T2" fmla="*/ 41 w 82"/>
                <a:gd name="T3" fmla="*/ 137 h 137"/>
                <a:gd name="T4" fmla="*/ 0 w 82"/>
                <a:gd name="T5" fmla="*/ 96 h 137"/>
                <a:gd name="T6" fmla="*/ 0 w 82"/>
                <a:gd name="T7" fmla="*/ 41 h 137"/>
                <a:gd name="T8" fmla="*/ 41 w 82"/>
                <a:gd name="T9" fmla="*/ 0 h 137"/>
                <a:gd name="T10" fmla="*/ 82 w 82"/>
                <a:gd name="T11" fmla="*/ 41 h 137"/>
                <a:gd name="T12" fmla="*/ 82 w 82"/>
                <a:gd name="T13" fmla="*/ 96 h 137"/>
                <a:gd name="T14" fmla="*/ 41 w 82"/>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7">
                  <a:moveTo>
                    <a:pt x="41" y="137"/>
                  </a:moveTo>
                  <a:cubicBezTo>
                    <a:pt x="41" y="137"/>
                    <a:pt x="41" y="137"/>
                    <a:pt x="41" y="137"/>
                  </a:cubicBezTo>
                  <a:cubicBezTo>
                    <a:pt x="18" y="137"/>
                    <a:pt x="0" y="119"/>
                    <a:pt x="0" y="96"/>
                  </a:cubicBezTo>
                  <a:cubicBezTo>
                    <a:pt x="0" y="41"/>
                    <a:pt x="0" y="41"/>
                    <a:pt x="0" y="41"/>
                  </a:cubicBezTo>
                  <a:cubicBezTo>
                    <a:pt x="0" y="19"/>
                    <a:pt x="18" y="0"/>
                    <a:pt x="41" y="0"/>
                  </a:cubicBezTo>
                  <a:cubicBezTo>
                    <a:pt x="64" y="0"/>
                    <a:pt x="82" y="19"/>
                    <a:pt x="82" y="41"/>
                  </a:cubicBezTo>
                  <a:cubicBezTo>
                    <a:pt x="82" y="96"/>
                    <a:pt x="82" y="96"/>
                    <a:pt x="82" y="96"/>
                  </a:cubicBezTo>
                  <a:cubicBezTo>
                    <a:pt x="82" y="119"/>
                    <a:pt x="64" y="137"/>
                    <a:pt x="41"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7" name="Freeform 19"/>
            <p:cNvSpPr>
              <a:spLocks noEditPoints="1"/>
            </p:cNvSpPr>
            <p:nvPr userDrawn="1"/>
          </p:nvSpPr>
          <p:spPr bwMode="auto">
            <a:xfrm>
              <a:off x="4030663" y="4475163"/>
              <a:ext cx="260350" cy="436563"/>
            </a:xfrm>
            <a:custGeom>
              <a:avLst/>
              <a:gdLst>
                <a:gd name="T0" fmla="*/ 41 w 82"/>
                <a:gd name="T1" fmla="*/ 14 h 137"/>
                <a:gd name="T2" fmla="*/ 69 w 82"/>
                <a:gd name="T3" fmla="*/ 41 h 137"/>
                <a:gd name="T4" fmla="*/ 69 w 82"/>
                <a:gd name="T5" fmla="*/ 96 h 137"/>
                <a:gd name="T6" fmla="*/ 41 w 82"/>
                <a:gd name="T7" fmla="*/ 124 h 137"/>
                <a:gd name="T8" fmla="*/ 14 w 82"/>
                <a:gd name="T9" fmla="*/ 96 h 137"/>
                <a:gd name="T10" fmla="*/ 14 w 82"/>
                <a:gd name="T11" fmla="*/ 41 h 137"/>
                <a:gd name="T12" fmla="*/ 41 w 82"/>
                <a:gd name="T13" fmla="*/ 14 h 137"/>
                <a:gd name="T14" fmla="*/ 41 w 82"/>
                <a:gd name="T15" fmla="*/ 0 h 137"/>
                <a:gd name="T16" fmla="*/ 0 w 82"/>
                <a:gd name="T17" fmla="*/ 41 h 137"/>
                <a:gd name="T18" fmla="*/ 0 w 82"/>
                <a:gd name="T19" fmla="*/ 96 h 137"/>
                <a:gd name="T20" fmla="*/ 41 w 82"/>
                <a:gd name="T21" fmla="*/ 137 h 137"/>
                <a:gd name="T22" fmla="*/ 82 w 82"/>
                <a:gd name="T23" fmla="*/ 96 h 137"/>
                <a:gd name="T24" fmla="*/ 82 w 82"/>
                <a:gd name="T25" fmla="*/ 41 h 137"/>
                <a:gd name="T26" fmla="*/ 41 w 82"/>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7">
                  <a:moveTo>
                    <a:pt x="41" y="14"/>
                  </a:moveTo>
                  <a:cubicBezTo>
                    <a:pt x="56" y="14"/>
                    <a:pt x="69" y="26"/>
                    <a:pt x="69" y="41"/>
                  </a:cubicBezTo>
                  <a:cubicBezTo>
                    <a:pt x="69" y="96"/>
                    <a:pt x="69" y="96"/>
                    <a:pt x="69" y="96"/>
                  </a:cubicBezTo>
                  <a:cubicBezTo>
                    <a:pt x="69" y="112"/>
                    <a:pt x="56" y="124"/>
                    <a:pt x="41" y="124"/>
                  </a:cubicBezTo>
                  <a:cubicBezTo>
                    <a:pt x="26" y="124"/>
                    <a:pt x="14" y="112"/>
                    <a:pt x="14" y="96"/>
                  </a:cubicBezTo>
                  <a:cubicBezTo>
                    <a:pt x="14" y="41"/>
                    <a:pt x="14" y="41"/>
                    <a:pt x="14" y="41"/>
                  </a:cubicBezTo>
                  <a:cubicBezTo>
                    <a:pt x="14" y="26"/>
                    <a:pt x="26" y="14"/>
                    <a:pt x="41" y="14"/>
                  </a:cubicBezTo>
                  <a:moveTo>
                    <a:pt x="41" y="0"/>
                  </a:moveTo>
                  <a:cubicBezTo>
                    <a:pt x="19" y="0"/>
                    <a:pt x="0" y="19"/>
                    <a:pt x="0" y="41"/>
                  </a:cubicBezTo>
                  <a:cubicBezTo>
                    <a:pt x="0" y="96"/>
                    <a:pt x="0" y="96"/>
                    <a:pt x="0" y="96"/>
                  </a:cubicBezTo>
                  <a:cubicBezTo>
                    <a:pt x="0" y="119"/>
                    <a:pt x="19" y="137"/>
                    <a:pt x="41" y="137"/>
                  </a:cubicBezTo>
                  <a:cubicBezTo>
                    <a:pt x="64" y="137"/>
                    <a:pt x="82" y="119"/>
                    <a:pt x="82" y="96"/>
                  </a:cubicBezTo>
                  <a:cubicBezTo>
                    <a:pt x="82" y="41"/>
                    <a:pt x="82" y="41"/>
                    <a:pt x="82" y="41"/>
                  </a:cubicBezTo>
                  <a:cubicBezTo>
                    <a:pt x="82" y="19"/>
                    <a:pt x="64"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 name="Freeform 20"/>
            <p:cNvSpPr>
              <a:spLocks/>
            </p:cNvSpPr>
            <p:nvPr userDrawn="1"/>
          </p:nvSpPr>
          <p:spPr bwMode="auto">
            <a:xfrm>
              <a:off x="6648450" y="4452938"/>
              <a:ext cx="436563" cy="1092200"/>
            </a:xfrm>
            <a:custGeom>
              <a:avLst/>
              <a:gdLst>
                <a:gd name="T0" fmla="*/ 68 w 137"/>
                <a:gd name="T1" fmla="*/ 343 h 343"/>
                <a:gd name="T2" fmla="*/ 68 w 137"/>
                <a:gd name="T3" fmla="*/ 343 h 343"/>
                <a:gd name="T4" fmla="*/ 0 w 137"/>
                <a:gd name="T5" fmla="*/ 275 h 343"/>
                <a:gd name="T6" fmla="*/ 0 w 137"/>
                <a:gd name="T7" fmla="*/ 69 h 343"/>
                <a:gd name="T8" fmla="*/ 68 w 137"/>
                <a:gd name="T9" fmla="*/ 0 h 343"/>
                <a:gd name="T10" fmla="*/ 137 w 137"/>
                <a:gd name="T11" fmla="*/ 69 h 343"/>
                <a:gd name="T12" fmla="*/ 137 w 137"/>
                <a:gd name="T13" fmla="*/ 275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3"/>
                    <a:pt x="0" y="275"/>
                  </a:cubicBezTo>
                  <a:cubicBezTo>
                    <a:pt x="0" y="69"/>
                    <a:pt x="0" y="69"/>
                    <a:pt x="0" y="69"/>
                  </a:cubicBezTo>
                  <a:cubicBezTo>
                    <a:pt x="0" y="31"/>
                    <a:pt x="30" y="0"/>
                    <a:pt x="68" y="0"/>
                  </a:cubicBezTo>
                  <a:cubicBezTo>
                    <a:pt x="106" y="0"/>
                    <a:pt x="137" y="31"/>
                    <a:pt x="137" y="69"/>
                  </a:cubicBezTo>
                  <a:cubicBezTo>
                    <a:pt x="137" y="275"/>
                    <a:pt x="137" y="275"/>
                    <a:pt x="137" y="275"/>
                  </a:cubicBezTo>
                  <a:cubicBezTo>
                    <a:pt x="137" y="313"/>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9" name="Freeform 21"/>
            <p:cNvSpPr>
              <a:spLocks/>
            </p:cNvSpPr>
            <p:nvPr userDrawn="1"/>
          </p:nvSpPr>
          <p:spPr bwMode="auto">
            <a:xfrm>
              <a:off x="5119688" y="2990850"/>
              <a:ext cx="547688"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 name="Freeform 22"/>
            <p:cNvSpPr>
              <a:spLocks/>
            </p:cNvSpPr>
            <p:nvPr userDrawn="1"/>
          </p:nvSpPr>
          <p:spPr bwMode="auto">
            <a:xfrm>
              <a:off x="5886450" y="3952875"/>
              <a:ext cx="542925" cy="2444750"/>
            </a:xfrm>
            <a:custGeom>
              <a:avLst/>
              <a:gdLst>
                <a:gd name="T0" fmla="*/ 85 w 171"/>
                <a:gd name="T1" fmla="*/ 768 h 768"/>
                <a:gd name="T2" fmla="*/ 85 w 171"/>
                <a:gd name="T3" fmla="*/ 768 h 768"/>
                <a:gd name="T4" fmla="*/ 0 w 171"/>
                <a:gd name="T5" fmla="*/ 682 h 768"/>
                <a:gd name="T6" fmla="*/ 0 w 171"/>
                <a:gd name="T7" fmla="*/ 85 h 768"/>
                <a:gd name="T8" fmla="*/ 85 w 171"/>
                <a:gd name="T9" fmla="*/ 0 h 768"/>
                <a:gd name="T10" fmla="*/ 171 w 171"/>
                <a:gd name="T11" fmla="*/ 85 h 768"/>
                <a:gd name="T12" fmla="*/ 171 w 171"/>
                <a:gd name="T13" fmla="*/ 682 h 768"/>
                <a:gd name="T14" fmla="*/ 85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5" y="768"/>
                  </a:moveTo>
                  <a:cubicBezTo>
                    <a:pt x="85" y="768"/>
                    <a:pt x="85" y="768"/>
                    <a:pt x="85" y="768"/>
                  </a:cubicBezTo>
                  <a:cubicBezTo>
                    <a:pt x="38" y="768"/>
                    <a:pt x="0" y="730"/>
                    <a:pt x="0" y="682"/>
                  </a:cubicBezTo>
                  <a:cubicBezTo>
                    <a:pt x="0" y="85"/>
                    <a:pt x="0" y="85"/>
                    <a:pt x="0" y="85"/>
                  </a:cubicBezTo>
                  <a:cubicBezTo>
                    <a:pt x="0" y="38"/>
                    <a:pt x="38" y="0"/>
                    <a:pt x="85" y="0"/>
                  </a:cubicBezTo>
                  <a:cubicBezTo>
                    <a:pt x="133" y="0"/>
                    <a:pt x="171" y="38"/>
                    <a:pt x="171" y="85"/>
                  </a:cubicBezTo>
                  <a:cubicBezTo>
                    <a:pt x="171" y="682"/>
                    <a:pt x="171" y="682"/>
                    <a:pt x="171" y="682"/>
                  </a:cubicBezTo>
                  <a:cubicBezTo>
                    <a:pt x="171" y="730"/>
                    <a:pt x="133" y="768"/>
                    <a:pt x="85"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1" name="Freeform 23"/>
            <p:cNvSpPr>
              <a:spLocks/>
            </p:cNvSpPr>
            <p:nvPr userDrawn="1"/>
          </p:nvSpPr>
          <p:spPr bwMode="auto">
            <a:xfrm>
              <a:off x="3790950" y="4716463"/>
              <a:ext cx="436563" cy="1092200"/>
            </a:xfrm>
            <a:custGeom>
              <a:avLst/>
              <a:gdLst>
                <a:gd name="T0" fmla="*/ 68 w 137"/>
                <a:gd name="T1" fmla="*/ 343 h 343"/>
                <a:gd name="T2" fmla="*/ 68 w 137"/>
                <a:gd name="T3" fmla="*/ 343 h 343"/>
                <a:gd name="T4" fmla="*/ 0 w 137"/>
                <a:gd name="T5" fmla="*/ 274 h 343"/>
                <a:gd name="T6" fmla="*/ 0 w 137"/>
                <a:gd name="T7" fmla="*/ 68 h 343"/>
                <a:gd name="T8" fmla="*/ 68 w 137"/>
                <a:gd name="T9" fmla="*/ 0 h 343"/>
                <a:gd name="T10" fmla="*/ 137 w 137"/>
                <a:gd name="T11" fmla="*/ 68 h 343"/>
                <a:gd name="T12" fmla="*/ 137 w 137"/>
                <a:gd name="T13" fmla="*/ 274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2"/>
                    <a:pt x="0" y="274"/>
                  </a:cubicBezTo>
                  <a:cubicBezTo>
                    <a:pt x="0" y="68"/>
                    <a:pt x="0" y="68"/>
                    <a:pt x="0" y="68"/>
                  </a:cubicBezTo>
                  <a:cubicBezTo>
                    <a:pt x="0" y="30"/>
                    <a:pt x="30" y="0"/>
                    <a:pt x="68" y="0"/>
                  </a:cubicBezTo>
                  <a:cubicBezTo>
                    <a:pt x="106" y="0"/>
                    <a:pt x="137" y="30"/>
                    <a:pt x="137" y="68"/>
                  </a:cubicBezTo>
                  <a:cubicBezTo>
                    <a:pt x="137" y="274"/>
                    <a:pt x="137" y="274"/>
                    <a:pt x="137" y="274"/>
                  </a:cubicBezTo>
                  <a:cubicBezTo>
                    <a:pt x="137" y="312"/>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2" name="Freeform 24"/>
            <p:cNvSpPr>
              <a:spLocks/>
            </p:cNvSpPr>
            <p:nvPr userDrawn="1"/>
          </p:nvSpPr>
          <p:spPr bwMode="auto">
            <a:xfrm>
              <a:off x="3028950" y="3841750"/>
              <a:ext cx="542925" cy="2447925"/>
            </a:xfrm>
            <a:custGeom>
              <a:avLst/>
              <a:gdLst>
                <a:gd name="T0" fmla="*/ 85 w 171"/>
                <a:gd name="T1" fmla="*/ 769 h 769"/>
                <a:gd name="T2" fmla="*/ 85 w 171"/>
                <a:gd name="T3" fmla="*/ 769 h 769"/>
                <a:gd name="T4" fmla="*/ 0 w 171"/>
                <a:gd name="T5" fmla="*/ 683 h 769"/>
                <a:gd name="T6" fmla="*/ 0 w 171"/>
                <a:gd name="T7" fmla="*/ 86 h 769"/>
                <a:gd name="T8" fmla="*/ 85 w 171"/>
                <a:gd name="T9" fmla="*/ 0 h 769"/>
                <a:gd name="T10" fmla="*/ 171 w 171"/>
                <a:gd name="T11" fmla="*/ 86 h 769"/>
                <a:gd name="T12" fmla="*/ 171 w 171"/>
                <a:gd name="T13" fmla="*/ 683 h 769"/>
                <a:gd name="T14" fmla="*/ 85 w 171"/>
                <a:gd name="T15" fmla="*/ 769 h 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9">
                  <a:moveTo>
                    <a:pt x="85" y="769"/>
                  </a:moveTo>
                  <a:cubicBezTo>
                    <a:pt x="85" y="769"/>
                    <a:pt x="85" y="769"/>
                    <a:pt x="85" y="769"/>
                  </a:cubicBezTo>
                  <a:cubicBezTo>
                    <a:pt x="38" y="769"/>
                    <a:pt x="0" y="730"/>
                    <a:pt x="0" y="683"/>
                  </a:cubicBezTo>
                  <a:cubicBezTo>
                    <a:pt x="0" y="86"/>
                    <a:pt x="0" y="86"/>
                    <a:pt x="0" y="86"/>
                  </a:cubicBezTo>
                  <a:cubicBezTo>
                    <a:pt x="0" y="39"/>
                    <a:pt x="38" y="0"/>
                    <a:pt x="85" y="0"/>
                  </a:cubicBezTo>
                  <a:cubicBezTo>
                    <a:pt x="133" y="0"/>
                    <a:pt x="171" y="39"/>
                    <a:pt x="171" y="86"/>
                  </a:cubicBezTo>
                  <a:cubicBezTo>
                    <a:pt x="171" y="683"/>
                    <a:pt x="171" y="683"/>
                    <a:pt x="171" y="683"/>
                  </a:cubicBezTo>
                  <a:cubicBezTo>
                    <a:pt x="171" y="730"/>
                    <a:pt x="133" y="769"/>
                    <a:pt x="85" y="7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3" name="Freeform 25"/>
            <p:cNvSpPr>
              <a:spLocks/>
            </p:cNvSpPr>
            <p:nvPr userDrawn="1"/>
          </p:nvSpPr>
          <p:spPr bwMode="auto">
            <a:xfrm>
              <a:off x="0" y="3148013"/>
              <a:ext cx="228600" cy="2438400"/>
            </a:xfrm>
            <a:custGeom>
              <a:avLst/>
              <a:gdLst>
                <a:gd name="T0" fmla="*/ 0 w 72"/>
                <a:gd name="T1" fmla="*/ 0 h 766"/>
                <a:gd name="T2" fmla="*/ 0 w 72"/>
                <a:gd name="T3" fmla="*/ 766 h 766"/>
                <a:gd name="T4" fmla="*/ 72 w 72"/>
                <a:gd name="T5" fmla="*/ 681 h 766"/>
                <a:gd name="T6" fmla="*/ 72 w 72"/>
                <a:gd name="T7" fmla="*/ 84 h 766"/>
                <a:gd name="T8" fmla="*/ 0 w 72"/>
                <a:gd name="T9" fmla="*/ 0 h 766"/>
              </a:gdLst>
              <a:ahLst/>
              <a:cxnLst>
                <a:cxn ang="0">
                  <a:pos x="T0" y="T1"/>
                </a:cxn>
                <a:cxn ang="0">
                  <a:pos x="T2" y="T3"/>
                </a:cxn>
                <a:cxn ang="0">
                  <a:pos x="T4" y="T5"/>
                </a:cxn>
                <a:cxn ang="0">
                  <a:pos x="T6" y="T7"/>
                </a:cxn>
                <a:cxn ang="0">
                  <a:pos x="T8" y="T9"/>
                </a:cxn>
              </a:cxnLst>
              <a:rect l="0" t="0" r="r" b="b"/>
              <a:pathLst>
                <a:path w="72" h="766">
                  <a:moveTo>
                    <a:pt x="0" y="0"/>
                  </a:moveTo>
                  <a:cubicBezTo>
                    <a:pt x="0" y="766"/>
                    <a:pt x="0" y="766"/>
                    <a:pt x="0" y="766"/>
                  </a:cubicBezTo>
                  <a:cubicBezTo>
                    <a:pt x="41" y="759"/>
                    <a:pt x="72" y="724"/>
                    <a:pt x="72" y="681"/>
                  </a:cubicBezTo>
                  <a:cubicBezTo>
                    <a:pt x="72" y="84"/>
                    <a:pt x="72" y="84"/>
                    <a:pt x="72" y="84"/>
                  </a:cubicBezTo>
                  <a:cubicBezTo>
                    <a:pt x="72" y="42"/>
                    <a:pt x="41" y="6"/>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4" name="Freeform 26"/>
            <p:cNvSpPr>
              <a:spLocks/>
            </p:cNvSpPr>
            <p:nvPr userDrawn="1"/>
          </p:nvSpPr>
          <p:spPr bwMode="auto">
            <a:xfrm>
              <a:off x="11950700" y="4105275"/>
              <a:ext cx="254000" cy="2444750"/>
            </a:xfrm>
            <a:custGeom>
              <a:avLst/>
              <a:gdLst>
                <a:gd name="T0" fmla="*/ 80 w 80"/>
                <a:gd name="T1" fmla="*/ 0 h 768"/>
                <a:gd name="T2" fmla="*/ 0 w 80"/>
                <a:gd name="T3" fmla="*/ 85 h 768"/>
                <a:gd name="T4" fmla="*/ 0 w 80"/>
                <a:gd name="T5" fmla="*/ 682 h 768"/>
                <a:gd name="T6" fmla="*/ 80 w 80"/>
                <a:gd name="T7" fmla="*/ 768 h 768"/>
                <a:gd name="T8" fmla="*/ 80 w 80"/>
                <a:gd name="T9" fmla="*/ 0 h 768"/>
              </a:gdLst>
              <a:ahLst/>
              <a:cxnLst>
                <a:cxn ang="0">
                  <a:pos x="T0" y="T1"/>
                </a:cxn>
                <a:cxn ang="0">
                  <a:pos x="T2" y="T3"/>
                </a:cxn>
                <a:cxn ang="0">
                  <a:pos x="T4" y="T5"/>
                </a:cxn>
                <a:cxn ang="0">
                  <a:pos x="T6" y="T7"/>
                </a:cxn>
                <a:cxn ang="0">
                  <a:pos x="T8" y="T9"/>
                </a:cxn>
              </a:cxnLst>
              <a:rect l="0" t="0" r="r" b="b"/>
              <a:pathLst>
                <a:path w="80" h="768">
                  <a:moveTo>
                    <a:pt x="80" y="0"/>
                  </a:moveTo>
                  <a:cubicBezTo>
                    <a:pt x="36" y="2"/>
                    <a:pt x="0" y="39"/>
                    <a:pt x="0" y="85"/>
                  </a:cubicBezTo>
                  <a:cubicBezTo>
                    <a:pt x="0" y="682"/>
                    <a:pt x="0" y="682"/>
                    <a:pt x="0" y="682"/>
                  </a:cubicBezTo>
                  <a:cubicBezTo>
                    <a:pt x="0" y="728"/>
                    <a:pt x="36" y="766"/>
                    <a:pt x="80" y="768"/>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Tree>
    <p:extLst>
      <p:ext uri="{BB962C8B-B14F-4D97-AF65-F5344CB8AC3E}">
        <p14:creationId xmlns:p14="http://schemas.microsoft.com/office/powerpoint/2010/main" val="775687359"/>
      </p:ext>
    </p:extLst>
  </p:cSld>
  <p:clrMapOvr>
    <a:masterClrMapping/>
  </p:clrMapOvr>
  <p:timing>
    <p:tnLst>
      <p:par>
        <p:cTn id="1" dur="indefinite" restart="never" nodeType="tmRoot"/>
      </p:par>
    </p:tnLst>
  </p:timing>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089025"/>
            <a:ext cx="6864086" cy="2268744"/>
          </a:xfrm>
        </p:spPr>
        <p:txBody>
          <a:bodyPr>
            <a:noAutofit/>
          </a:bodyPr>
          <a:lstStyle>
            <a:lvl1pPr algn="ctr">
              <a:defRPr sz="3000">
                <a:solidFill>
                  <a:srgbClr val="0000A0"/>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rgbClr val="8B8A8D"/>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41203" y="3573521"/>
            <a:ext cx="6864086" cy="540000"/>
          </a:xfrm>
        </p:spPr>
        <p:txBody>
          <a:bodyPr>
            <a:noAutofit/>
          </a:bodyPr>
          <a:lstStyle>
            <a:lvl1pPr marL="0" indent="0" algn="ctr">
              <a:buFontTx/>
              <a:buNone/>
              <a:defRPr b="1">
                <a:solidFill>
                  <a:srgbClr val="8B8A8D"/>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Name</a:t>
            </a:r>
            <a:endParaRPr lang="en-GB" dirty="0"/>
          </a:p>
        </p:txBody>
      </p:sp>
      <p:sp>
        <p:nvSpPr>
          <p:cNvPr id="3" name="Footer Placeholder 2"/>
          <p:cNvSpPr>
            <a:spLocks noGrp="1"/>
          </p:cNvSpPr>
          <p:nvPr>
            <p:ph type="ftr" sz="quarter" idx="14"/>
          </p:nvPr>
        </p:nvSpPr>
        <p:spPr/>
        <p:txBody>
          <a:bodyPr/>
          <a:lstStyle>
            <a:lvl1pPr>
              <a:defRPr>
                <a:solidFill>
                  <a:srgbClr val="8B8A8D"/>
                </a:solidFill>
              </a:defRPr>
            </a:lvl1pPr>
          </a:lstStyle>
          <a:p>
            <a:endParaRPr lang="en-GB" dirty="0"/>
          </a:p>
        </p:txBody>
      </p:sp>
    </p:spTree>
    <p:extLst>
      <p:ext uri="{BB962C8B-B14F-4D97-AF65-F5344CB8AC3E}">
        <p14:creationId xmlns:p14="http://schemas.microsoft.com/office/powerpoint/2010/main" val="2227274642"/>
      </p:ext>
    </p:extLst>
  </p:cSld>
  <p:clrMapOvr>
    <a:masterClrMapping/>
  </p:clrMapOvr>
  <p:timing>
    <p:tnLst>
      <p:par>
        <p:cTn id="1" dur="indefinite" restart="never" nodeType="tmRoot"/>
      </p:par>
    </p:tnLst>
  </p:timing>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090800"/>
            <a:ext cx="6864086" cy="2268000"/>
          </a:xfrm>
        </p:spPr>
        <p:txBody>
          <a:bodyPr>
            <a:noAutofit/>
          </a:bodyPr>
          <a:lstStyle>
            <a:lvl1pPr algn="ctr">
              <a:defRPr sz="3000">
                <a:solidFill>
                  <a:srgbClr val="FBD9CA"/>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en-GB" smtClean="0">
                <a:solidFill>
                  <a:prstClr val="white"/>
                </a:solidFill>
              </a:rPr>
              <a:pPr/>
              <a:t>‹#›</a:t>
            </a:fld>
            <a:endParaRPr lang="en-GB" dirty="0">
              <a:solidFill>
                <a:prstClr val="white"/>
              </a:solidFill>
            </a:endParaRPr>
          </a:p>
        </p:txBody>
      </p:sp>
      <p:sp>
        <p:nvSpPr>
          <p:cNvPr id="6" name="Text Placeholder 9"/>
          <p:cNvSpPr>
            <a:spLocks noGrp="1"/>
          </p:cNvSpPr>
          <p:nvPr>
            <p:ph type="body" sz="quarter" idx="13" hasCustomPrompt="1"/>
          </p:nvPr>
        </p:nvSpPr>
        <p:spPr>
          <a:xfrm>
            <a:off x="2641203" y="3573521"/>
            <a:ext cx="6864086" cy="540000"/>
          </a:xfrm>
        </p:spPr>
        <p:txBody>
          <a:bodyPr>
            <a:noAutofit/>
          </a:bodyPr>
          <a:lstStyle>
            <a:lvl1pPr marL="0" indent="0" algn="ctr">
              <a:buFontTx/>
              <a:buNone/>
              <a:defRPr b="1">
                <a:solidFill>
                  <a:schemeClr val="bg1"/>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Name</a:t>
            </a:r>
            <a:endParaRPr lang="en-GB" dirty="0"/>
          </a:p>
        </p:txBody>
      </p:sp>
      <p:cxnSp>
        <p:nvCxnSpPr>
          <p:cNvPr id="8" name="Straight Connector 7"/>
          <p:cNvCxnSpPr/>
          <p:nvPr userDrawn="1"/>
        </p:nvCxnSpPr>
        <p:spPr>
          <a:xfrm>
            <a:off x="648000" y="6318000"/>
            <a:ext cx="108936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Logotype, static"/>
          <p:cNvGrpSpPr/>
          <p:nvPr userDrawn="1"/>
        </p:nvGrpSpPr>
        <p:grpSpPr>
          <a:xfrm>
            <a:off x="10689465" y="6389301"/>
            <a:ext cx="863687" cy="180102"/>
            <a:chOff x="9501453" y="6148765"/>
            <a:chExt cx="2047875" cy="427037"/>
          </a:xfrm>
          <a:solidFill>
            <a:schemeClr val="bg1"/>
          </a:solidFill>
        </p:grpSpPr>
        <p:sp>
          <p:nvSpPr>
            <p:cNvPr id="24"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en-GB" dirty="0">
              <a:solidFill>
                <a:prstClr val="white"/>
              </a:solidFill>
            </a:endParaRPr>
          </a:p>
        </p:txBody>
      </p:sp>
    </p:spTree>
    <p:extLst>
      <p:ext uri="{BB962C8B-B14F-4D97-AF65-F5344CB8AC3E}">
        <p14:creationId xmlns:p14="http://schemas.microsoft.com/office/powerpoint/2010/main" val="3743237938"/>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Quote Pulse Patter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66246"/>
            <a:ext cx="6864086" cy="2327243"/>
          </a:xfrm>
        </p:spPr>
        <p:txBody>
          <a:bodyPr>
            <a:noAutofit/>
          </a:bodyPr>
          <a:lstStyle>
            <a:lvl1pPr algn="ctr">
              <a:defRPr sz="3000">
                <a:solidFill>
                  <a:srgbClr val="FBD9CA"/>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en-GB" smtClean="0">
                <a:solidFill>
                  <a:prstClr val="white"/>
                </a:solidFill>
              </a:rPr>
              <a:pPr/>
              <a:t>‹#›</a:t>
            </a:fld>
            <a:endParaRPr lang="en-GB" dirty="0">
              <a:solidFill>
                <a:prstClr val="white"/>
              </a:solidFill>
            </a:endParaRPr>
          </a:p>
        </p:txBody>
      </p:sp>
      <p:sp>
        <p:nvSpPr>
          <p:cNvPr id="6" name="Text Placeholder 9"/>
          <p:cNvSpPr>
            <a:spLocks noGrp="1"/>
          </p:cNvSpPr>
          <p:nvPr>
            <p:ph type="body" sz="quarter" idx="13" hasCustomPrompt="1"/>
          </p:nvPr>
        </p:nvSpPr>
        <p:spPr>
          <a:xfrm>
            <a:off x="2641203" y="2709241"/>
            <a:ext cx="6864086" cy="540000"/>
          </a:xfrm>
        </p:spPr>
        <p:txBody>
          <a:bodyPr>
            <a:noAutofit/>
          </a:bodyPr>
          <a:lstStyle>
            <a:lvl1pPr marL="0" indent="0" algn="ctr">
              <a:buFontTx/>
              <a:buNone/>
              <a:defRPr b="1">
                <a:solidFill>
                  <a:schemeClr val="bg1"/>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Name</a:t>
            </a:r>
            <a:endParaRPr lang="en-GB" dirty="0"/>
          </a:p>
        </p:txBody>
      </p:sp>
      <p:cxnSp>
        <p:nvCxnSpPr>
          <p:cNvPr id="8" name="Straight Connector 7"/>
          <p:cNvCxnSpPr/>
          <p:nvPr userDrawn="1"/>
        </p:nvCxnSpPr>
        <p:spPr>
          <a:xfrm>
            <a:off x="648000" y="6318000"/>
            <a:ext cx="108936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Pulse"/>
          <p:cNvGrpSpPr/>
          <p:nvPr userDrawn="1"/>
        </p:nvGrpSpPr>
        <p:grpSpPr>
          <a:xfrm>
            <a:off x="0" y="3348038"/>
            <a:ext cx="12204700" cy="2643187"/>
            <a:chOff x="0" y="3348038"/>
            <a:chExt cx="12204700" cy="2643187"/>
          </a:xfrm>
          <a:solidFill>
            <a:srgbClr val="0000FF"/>
          </a:solidFill>
        </p:grpSpPr>
        <p:sp>
          <p:nvSpPr>
            <p:cNvPr id="45" name="Freeform 5"/>
            <p:cNvSpPr>
              <a:spLocks/>
            </p:cNvSpPr>
            <p:nvPr userDrawn="1"/>
          </p:nvSpPr>
          <p:spPr bwMode="auto">
            <a:xfrm>
              <a:off x="1906588" y="4092575"/>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6" name="Freeform 6"/>
            <p:cNvSpPr>
              <a:spLocks/>
            </p:cNvSpPr>
            <p:nvPr userDrawn="1"/>
          </p:nvSpPr>
          <p:spPr bwMode="auto">
            <a:xfrm>
              <a:off x="3979863" y="4564063"/>
              <a:ext cx="193675" cy="325438"/>
            </a:xfrm>
            <a:custGeom>
              <a:avLst/>
              <a:gdLst>
                <a:gd name="T0" fmla="*/ 30 w 61"/>
                <a:gd name="T1" fmla="*/ 102 h 102"/>
                <a:gd name="T2" fmla="*/ 30 w 61"/>
                <a:gd name="T3" fmla="*/ 102 h 102"/>
                <a:gd name="T4" fmla="*/ 0 w 61"/>
                <a:gd name="T5" fmla="*/ 71 h 102"/>
                <a:gd name="T6" fmla="*/ 0 w 61"/>
                <a:gd name="T7" fmla="*/ 30 h 102"/>
                <a:gd name="T8" fmla="*/ 30 w 61"/>
                <a:gd name="T9" fmla="*/ 0 h 102"/>
                <a:gd name="T10" fmla="*/ 61 w 61"/>
                <a:gd name="T11" fmla="*/ 30 h 102"/>
                <a:gd name="T12" fmla="*/ 61 w 61"/>
                <a:gd name="T13" fmla="*/ 71 h 102"/>
                <a:gd name="T14" fmla="*/ 30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0" y="102"/>
                  </a:moveTo>
                  <a:cubicBezTo>
                    <a:pt x="30" y="102"/>
                    <a:pt x="30" y="102"/>
                    <a:pt x="30" y="102"/>
                  </a:cubicBezTo>
                  <a:cubicBezTo>
                    <a:pt x="13" y="102"/>
                    <a:pt x="0" y="88"/>
                    <a:pt x="0" y="71"/>
                  </a:cubicBezTo>
                  <a:cubicBezTo>
                    <a:pt x="0" y="30"/>
                    <a:pt x="0" y="30"/>
                    <a:pt x="0" y="30"/>
                  </a:cubicBezTo>
                  <a:cubicBezTo>
                    <a:pt x="0" y="14"/>
                    <a:pt x="13" y="0"/>
                    <a:pt x="30" y="0"/>
                  </a:cubicBezTo>
                  <a:cubicBezTo>
                    <a:pt x="47" y="0"/>
                    <a:pt x="61" y="14"/>
                    <a:pt x="61" y="30"/>
                  </a:cubicBezTo>
                  <a:cubicBezTo>
                    <a:pt x="61" y="71"/>
                    <a:pt x="61" y="71"/>
                    <a:pt x="61" y="71"/>
                  </a:cubicBezTo>
                  <a:cubicBezTo>
                    <a:pt x="61" y="88"/>
                    <a:pt x="47" y="102"/>
                    <a:pt x="3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7"/>
            <p:cNvSpPr>
              <a:spLocks/>
            </p:cNvSpPr>
            <p:nvPr userDrawn="1"/>
          </p:nvSpPr>
          <p:spPr bwMode="auto">
            <a:xfrm>
              <a:off x="1585913" y="4564063"/>
              <a:ext cx="193675" cy="325438"/>
            </a:xfrm>
            <a:custGeom>
              <a:avLst/>
              <a:gdLst>
                <a:gd name="T0" fmla="*/ 30 w 61"/>
                <a:gd name="T1" fmla="*/ 102 h 102"/>
                <a:gd name="T2" fmla="*/ 30 w 61"/>
                <a:gd name="T3" fmla="*/ 102 h 102"/>
                <a:gd name="T4" fmla="*/ 0 w 61"/>
                <a:gd name="T5" fmla="*/ 71 h 102"/>
                <a:gd name="T6" fmla="*/ 0 w 61"/>
                <a:gd name="T7" fmla="*/ 30 h 102"/>
                <a:gd name="T8" fmla="*/ 30 w 61"/>
                <a:gd name="T9" fmla="*/ 0 h 102"/>
                <a:gd name="T10" fmla="*/ 61 w 61"/>
                <a:gd name="T11" fmla="*/ 30 h 102"/>
                <a:gd name="T12" fmla="*/ 61 w 61"/>
                <a:gd name="T13" fmla="*/ 71 h 102"/>
                <a:gd name="T14" fmla="*/ 30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0" y="102"/>
                  </a:moveTo>
                  <a:cubicBezTo>
                    <a:pt x="30" y="102"/>
                    <a:pt x="30" y="102"/>
                    <a:pt x="30" y="102"/>
                  </a:cubicBezTo>
                  <a:cubicBezTo>
                    <a:pt x="13" y="102"/>
                    <a:pt x="0" y="88"/>
                    <a:pt x="0" y="71"/>
                  </a:cubicBezTo>
                  <a:cubicBezTo>
                    <a:pt x="0" y="30"/>
                    <a:pt x="0" y="30"/>
                    <a:pt x="0" y="30"/>
                  </a:cubicBezTo>
                  <a:cubicBezTo>
                    <a:pt x="0" y="14"/>
                    <a:pt x="13" y="0"/>
                    <a:pt x="30" y="0"/>
                  </a:cubicBezTo>
                  <a:cubicBezTo>
                    <a:pt x="47" y="0"/>
                    <a:pt x="61" y="14"/>
                    <a:pt x="61" y="30"/>
                  </a:cubicBezTo>
                  <a:cubicBezTo>
                    <a:pt x="61" y="71"/>
                    <a:pt x="61" y="71"/>
                    <a:pt x="61" y="71"/>
                  </a:cubicBezTo>
                  <a:cubicBezTo>
                    <a:pt x="61" y="88"/>
                    <a:pt x="47" y="102"/>
                    <a:pt x="3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Freeform 8"/>
            <p:cNvSpPr>
              <a:spLocks/>
            </p:cNvSpPr>
            <p:nvPr userDrawn="1"/>
          </p:nvSpPr>
          <p:spPr bwMode="auto">
            <a:xfrm>
              <a:off x="3524250" y="4548188"/>
              <a:ext cx="325438" cy="809625"/>
            </a:xfrm>
            <a:custGeom>
              <a:avLst/>
              <a:gdLst>
                <a:gd name="T0" fmla="*/ 51 w 102"/>
                <a:gd name="T1" fmla="*/ 254 h 254"/>
                <a:gd name="T2" fmla="*/ 51 w 102"/>
                <a:gd name="T3" fmla="*/ 254 h 254"/>
                <a:gd name="T4" fmla="*/ 0 w 102"/>
                <a:gd name="T5" fmla="*/ 203 h 254"/>
                <a:gd name="T6" fmla="*/ 0 w 102"/>
                <a:gd name="T7" fmla="*/ 51 h 254"/>
                <a:gd name="T8" fmla="*/ 51 w 102"/>
                <a:gd name="T9" fmla="*/ 0 h 254"/>
                <a:gd name="T10" fmla="*/ 102 w 102"/>
                <a:gd name="T11" fmla="*/ 51 h 254"/>
                <a:gd name="T12" fmla="*/ 102 w 102"/>
                <a:gd name="T13" fmla="*/ 203 h 254"/>
                <a:gd name="T14" fmla="*/ 51 w 102"/>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4">
                  <a:moveTo>
                    <a:pt x="51" y="254"/>
                  </a:moveTo>
                  <a:cubicBezTo>
                    <a:pt x="51" y="254"/>
                    <a:pt x="51" y="254"/>
                    <a:pt x="51" y="254"/>
                  </a:cubicBezTo>
                  <a:cubicBezTo>
                    <a:pt x="23" y="254"/>
                    <a:pt x="0" y="232"/>
                    <a:pt x="0" y="203"/>
                  </a:cubicBezTo>
                  <a:cubicBezTo>
                    <a:pt x="0" y="51"/>
                    <a:pt x="0" y="51"/>
                    <a:pt x="0" y="51"/>
                  </a:cubicBezTo>
                  <a:cubicBezTo>
                    <a:pt x="0" y="23"/>
                    <a:pt x="23" y="0"/>
                    <a:pt x="51" y="0"/>
                  </a:cubicBezTo>
                  <a:cubicBezTo>
                    <a:pt x="79" y="0"/>
                    <a:pt x="102" y="23"/>
                    <a:pt x="102" y="51"/>
                  </a:cubicBezTo>
                  <a:cubicBezTo>
                    <a:pt x="102" y="203"/>
                    <a:pt x="102" y="203"/>
                    <a:pt x="102" y="203"/>
                  </a:cubicBezTo>
                  <a:cubicBezTo>
                    <a:pt x="102" y="232"/>
                    <a:pt x="79" y="254"/>
                    <a:pt x="51" y="2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Freeform 9"/>
            <p:cNvSpPr>
              <a:spLocks/>
            </p:cNvSpPr>
            <p:nvPr userDrawn="1"/>
          </p:nvSpPr>
          <p:spPr bwMode="auto">
            <a:xfrm>
              <a:off x="2393950" y="3462338"/>
              <a:ext cx="403225" cy="1814513"/>
            </a:xfrm>
            <a:custGeom>
              <a:avLst/>
              <a:gdLst>
                <a:gd name="T0" fmla="*/ 64 w 127"/>
                <a:gd name="T1" fmla="*/ 570 h 570"/>
                <a:gd name="T2" fmla="*/ 64 w 127"/>
                <a:gd name="T3" fmla="*/ 570 h 570"/>
                <a:gd name="T4" fmla="*/ 0 w 127"/>
                <a:gd name="T5" fmla="*/ 506 h 570"/>
                <a:gd name="T6" fmla="*/ 0 w 127"/>
                <a:gd name="T7" fmla="*/ 64 h 570"/>
                <a:gd name="T8" fmla="*/ 64 w 127"/>
                <a:gd name="T9" fmla="*/ 0 h 570"/>
                <a:gd name="T10" fmla="*/ 127 w 127"/>
                <a:gd name="T11" fmla="*/ 64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4"/>
                    <a:pt x="0" y="64"/>
                    <a:pt x="0" y="64"/>
                  </a:cubicBezTo>
                  <a:cubicBezTo>
                    <a:pt x="0" y="29"/>
                    <a:pt x="29" y="0"/>
                    <a:pt x="64" y="0"/>
                  </a:cubicBezTo>
                  <a:cubicBezTo>
                    <a:pt x="99" y="0"/>
                    <a:pt x="127" y="29"/>
                    <a:pt x="127" y="64"/>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0" name="Freeform 10"/>
            <p:cNvSpPr>
              <a:spLocks/>
            </p:cNvSpPr>
            <p:nvPr userDrawn="1"/>
          </p:nvSpPr>
          <p:spPr bwMode="auto">
            <a:xfrm>
              <a:off x="311150" y="3462338"/>
              <a:ext cx="406400" cy="1814513"/>
            </a:xfrm>
            <a:custGeom>
              <a:avLst/>
              <a:gdLst>
                <a:gd name="T0" fmla="*/ 64 w 128"/>
                <a:gd name="T1" fmla="*/ 570 h 570"/>
                <a:gd name="T2" fmla="*/ 64 w 128"/>
                <a:gd name="T3" fmla="*/ 570 h 570"/>
                <a:gd name="T4" fmla="*/ 0 w 128"/>
                <a:gd name="T5" fmla="*/ 506 h 570"/>
                <a:gd name="T6" fmla="*/ 0 w 128"/>
                <a:gd name="T7" fmla="*/ 64 h 570"/>
                <a:gd name="T8" fmla="*/ 64 w 128"/>
                <a:gd name="T9" fmla="*/ 0 h 570"/>
                <a:gd name="T10" fmla="*/ 128 w 128"/>
                <a:gd name="T11" fmla="*/ 64 h 570"/>
                <a:gd name="T12" fmla="*/ 128 w 128"/>
                <a:gd name="T13" fmla="*/ 506 h 570"/>
                <a:gd name="T14" fmla="*/ 64 w 128"/>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570">
                  <a:moveTo>
                    <a:pt x="64" y="570"/>
                  </a:moveTo>
                  <a:cubicBezTo>
                    <a:pt x="64" y="570"/>
                    <a:pt x="64" y="570"/>
                    <a:pt x="64" y="570"/>
                  </a:cubicBezTo>
                  <a:cubicBezTo>
                    <a:pt x="29" y="570"/>
                    <a:pt x="0" y="541"/>
                    <a:pt x="0" y="506"/>
                  </a:cubicBezTo>
                  <a:cubicBezTo>
                    <a:pt x="0" y="64"/>
                    <a:pt x="0" y="64"/>
                    <a:pt x="0" y="64"/>
                  </a:cubicBezTo>
                  <a:cubicBezTo>
                    <a:pt x="0" y="29"/>
                    <a:pt x="29" y="0"/>
                    <a:pt x="64" y="0"/>
                  </a:cubicBezTo>
                  <a:cubicBezTo>
                    <a:pt x="99" y="0"/>
                    <a:pt x="128" y="29"/>
                    <a:pt x="128" y="64"/>
                  </a:cubicBezTo>
                  <a:cubicBezTo>
                    <a:pt x="128" y="506"/>
                    <a:pt x="128" y="506"/>
                    <a:pt x="128" y="506"/>
                  </a:cubicBezTo>
                  <a:cubicBezTo>
                    <a:pt x="128"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1" name="Freeform 11"/>
            <p:cNvSpPr>
              <a:spLocks/>
            </p:cNvSpPr>
            <p:nvPr userDrawn="1"/>
          </p:nvSpPr>
          <p:spPr bwMode="auto">
            <a:xfrm>
              <a:off x="2959100" y="4175125"/>
              <a:ext cx="403225" cy="1816100"/>
            </a:xfrm>
            <a:custGeom>
              <a:avLst/>
              <a:gdLst>
                <a:gd name="T0" fmla="*/ 64 w 127"/>
                <a:gd name="T1" fmla="*/ 570 h 570"/>
                <a:gd name="T2" fmla="*/ 64 w 127"/>
                <a:gd name="T3" fmla="*/ 570 h 570"/>
                <a:gd name="T4" fmla="*/ 0 w 127"/>
                <a:gd name="T5" fmla="*/ 506 h 570"/>
                <a:gd name="T6" fmla="*/ 0 w 127"/>
                <a:gd name="T7" fmla="*/ 64 h 570"/>
                <a:gd name="T8" fmla="*/ 64 w 127"/>
                <a:gd name="T9" fmla="*/ 0 h 570"/>
                <a:gd name="T10" fmla="*/ 127 w 127"/>
                <a:gd name="T11" fmla="*/ 64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4"/>
                    <a:pt x="0" y="64"/>
                    <a:pt x="0" y="64"/>
                  </a:cubicBezTo>
                  <a:cubicBezTo>
                    <a:pt x="0" y="28"/>
                    <a:pt x="29" y="0"/>
                    <a:pt x="64" y="0"/>
                  </a:cubicBezTo>
                  <a:cubicBezTo>
                    <a:pt x="99" y="0"/>
                    <a:pt x="127" y="28"/>
                    <a:pt x="127" y="64"/>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2" name="Freeform 12"/>
            <p:cNvSpPr>
              <a:spLocks noEditPoints="1"/>
            </p:cNvSpPr>
            <p:nvPr userDrawn="1"/>
          </p:nvSpPr>
          <p:spPr bwMode="auto">
            <a:xfrm>
              <a:off x="1131888" y="4548188"/>
              <a:ext cx="323850"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4" y="10"/>
                    <a:pt x="92" y="28"/>
                    <a:pt x="92" y="51"/>
                  </a:cubicBezTo>
                  <a:cubicBezTo>
                    <a:pt x="92" y="203"/>
                    <a:pt x="92" y="203"/>
                    <a:pt x="92" y="203"/>
                  </a:cubicBezTo>
                  <a:cubicBezTo>
                    <a:pt x="92" y="226"/>
                    <a:pt x="74" y="244"/>
                    <a:pt x="51" y="244"/>
                  </a:cubicBezTo>
                  <a:cubicBezTo>
                    <a:pt x="29" y="244"/>
                    <a:pt x="10" y="226"/>
                    <a:pt x="10" y="203"/>
                  </a:cubicBezTo>
                  <a:cubicBezTo>
                    <a:pt x="10" y="51"/>
                    <a:pt x="10" y="51"/>
                    <a:pt x="10" y="51"/>
                  </a:cubicBezTo>
                  <a:cubicBezTo>
                    <a:pt x="10" y="28"/>
                    <a:pt x="29" y="10"/>
                    <a:pt x="51" y="10"/>
                  </a:cubicBezTo>
                  <a:moveTo>
                    <a:pt x="51" y="0"/>
                  </a:moveTo>
                  <a:cubicBezTo>
                    <a:pt x="23" y="0"/>
                    <a:pt x="0" y="23"/>
                    <a:pt x="0" y="51"/>
                  </a:cubicBezTo>
                  <a:cubicBezTo>
                    <a:pt x="0" y="203"/>
                    <a:pt x="0" y="203"/>
                    <a:pt x="0" y="203"/>
                  </a:cubicBezTo>
                  <a:cubicBezTo>
                    <a:pt x="0" y="232"/>
                    <a:pt x="23" y="254"/>
                    <a:pt x="51" y="254"/>
                  </a:cubicBezTo>
                  <a:cubicBezTo>
                    <a:pt x="79" y="254"/>
                    <a:pt x="102" y="232"/>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3" name="Freeform 13"/>
            <p:cNvSpPr>
              <a:spLocks noEditPoints="1"/>
            </p:cNvSpPr>
            <p:nvPr userDrawn="1"/>
          </p:nvSpPr>
          <p:spPr bwMode="auto">
            <a:xfrm>
              <a:off x="565150" y="4175125"/>
              <a:ext cx="404813" cy="1816100"/>
            </a:xfrm>
            <a:custGeom>
              <a:avLst/>
              <a:gdLst>
                <a:gd name="T0" fmla="*/ 64 w 127"/>
                <a:gd name="T1" fmla="*/ 10 h 570"/>
                <a:gd name="T2" fmla="*/ 117 w 127"/>
                <a:gd name="T3" fmla="*/ 64 h 570"/>
                <a:gd name="T4" fmla="*/ 117 w 127"/>
                <a:gd name="T5" fmla="*/ 506 h 570"/>
                <a:gd name="T6" fmla="*/ 64 w 127"/>
                <a:gd name="T7" fmla="*/ 560 h 570"/>
                <a:gd name="T8" fmla="*/ 10 w 127"/>
                <a:gd name="T9" fmla="*/ 506 h 570"/>
                <a:gd name="T10" fmla="*/ 10 w 127"/>
                <a:gd name="T11" fmla="*/ 64 h 570"/>
                <a:gd name="T12" fmla="*/ 64 w 127"/>
                <a:gd name="T13" fmla="*/ 10 h 570"/>
                <a:gd name="T14" fmla="*/ 64 w 127"/>
                <a:gd name="T15" fmla="*/ 0 h 570"/>
                <a:gd name="T16" fmla="*/ 0 w 127"/>
                <a:gd name="T17" fmla="*/ 64 h 570"/>
                <a:gd name="T18" fmla="*/ 0 w 127"/>
                <a:gd name="T19" fmla="*/ 506 h 570"/>
                <a:gd name="T20" fmla="*/ 64 w 127"/>
                <a:gd name="T21" fmla="*/ 570 h 570"/>
                <a:gd name="T22" fmla="*/ 127 w 127"/>
                <a:gd name="T23" fmla="*/ 506 h 570"/>
                <a:gd name="T24" fmla="*/ 127 w 127"/>
                <a:gd name="T25" fmla="*/ 64 h 570"/>
                <a:gd name="T26" fmla="*/ 64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4" y="10"/>
                  </a:moveTo>
                  <a:cubicBezTo>
                    <a:pt x="93" y="10"/>
                    <a:pt x="117" y="34"/>
                    <a:pt x="117" y="64"/>
                  </a:cubicBezTo>
                  <a:cubicBezTo>
                    <a:pt x="117" y="506"/>
                    <a:pt x="117" y="506"/>
                    <a:pt x="117" y="506"/>
                  </a:cubicBezTo>
                  <a:cubicBezTo>
                    <a:pt x="117" y="536"/>
                    <a:pt x="93" y="560"/>
                    <a:pt x="64" y="560"/>
                  </a:cubicBezTo>
                  <a:cubicBezTo>
                    <a:pt x="34" y="560"/>
                    <a:pt x="10" y="536"/>
                    <a:pt x="10" y="506"/>
                  </a:cubicBezTo>
                  <a:cubicBezTo>
                    <a:pt x="10" y="64"/>
                    <a:pt x="10" y="64"/>
                    <a:pt x="10" y="64"/>
                  </a:cubicBezTo>
                  <a:cubicBezTo>
                    <a:pt x="10" y="34"/>
                    <a:pt x="34" y="10"/>
                    <a:pt x="64" y="10"/>
                  </a:cubicBezTo>
                  <a:moveTo>
                    <a:pt x="64" y="0"/>
                  </a:moveTo>
                  <a:cubicBezTo>
                    <a:pt x="29" y="0"/>
                    <a:pt x="0" y="28"/>
                    <a:pt x="0" y="64"/>
                  </a:cubicBezTo>
                  <a:cubicBezTo>
                    <a:pt x="0" y="506"/>
                    <a:pt x="0" y="506"/>
                    <a:pt x="0" y="506"/>
                  </a:cubicBezTo>
                  <a:cubicBezTo>
                    <a:pt x="0" y="541"/>
                    <a:pt x="29" y="570"/>
                    <a:pt x="64" y="570"/>
                  </a:cubicBezTo>
                  <a:cubicBezTo>
                    <a:pt x="99" y="570"/>
                    <a:pt x="127" y="541"/>
                    <a:pt x="127" y="506"/>
                  </a:cubicBezTo>
                  <a:cubicBezTo>
                    <a:pt x="127" y="64"/>
                    <a:pt x="127" y="64"/>
                    <a:pt x="127" y="64"/>
                  </a:cubicBezTo>
                  <a:cubicBezTo>
                    <a:pt x="127" y="28"/>
                    <a:pt x="99"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4" name="Freeform 14"/>
            <p:cNvSpPr>
              <a:spLocks/>
            </p:cNvSpPr>
            <p:nvPr userDrawn="1"/>
          </p:nvSpPr>
          <p:spPr bwMode="auto">
            <a:xfrm>
              <a:off x="10434638" y="4092575"/>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5" name="Freeform 15"/>
            <p:cNvSpPr>
              <a:spLocks/>
            </p:cNvSpPr>
            <p:nvPr userDrawn="1"/>
          </p:nvSpPr>
          <p:spPr bwMode="auto">
            <a:xfrm>
              <a:off x="10110788" y="4564063"/>
              <a:ext cx="193675" cy="325438"/>
            </a:xfrm>
            <a:custGeom>
              <a:avLst/>
              <a:gdLst>
                <a:gd name="T0" fmla="*/ 31 w 61"/>
                <a:gd name="T1" fmla="*/ 102 h 102"/>
                <a:gd name="T2" fmla="*/ 31 w 61"/>
                <a:gd name="T3" fmla="*/ 102 h 102"/>
                <a:gd name="T4" fmla="*/ 0 w 61"/>
                <a:gd name="T5" fmla="*/ 71 h 102"/>
                <a:gd name="T6" fmla="*/ 0 w 61"/>
                <a:gd name="T7" fmla="*/ 30 h 102"/>
                <a:gd name="T8" fmla="*/ 31 w 61"/>
                <a:gd name="T9" fmla="*/ 0 h 102"/>
                <a:gd name="T10" fmla="*/ 61 w 61"/>
                <a:gd name="T11" fmla="*/ 30 h 102"/>
                <a:gd name="T12" fmla="*/ 61 w 61"/>
                <a:gd name="T13" fmla="*/ 71 h 102"/>
                <a:gd name="T14" fmla="*/ 31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1" y="102"/>
                  </a:moveTo>
                  <a:cubicBezTo>
                    <a:pt x="31" y="102"/>
                    <a:pt x="31" y="102"/>
                    <a:pt x="31" y="102"/>
                  </a:cubicBezTo>
                  <a:cubicBezTo>
                    <a:pt x="14" y="102"/>
                    <a:pt x="0" y="88"/>
                    <a:pt x="0" y="71"/>
                  </a:cubicBezTo>
                  <a:cubicBezTo>
                    <a:pt x="0" y="30"/>
                    <a:pt x="0" y="30"/>
                    <a:pt x="0" y="30"/>
                  </a:cubicBezTo>
                  <a:cubicBezTo>
                    <a:pt x="0" y="14"/>
                    <a:pt x="14" y="0"/>
                    <a:pt x="31" y="0"/>
                  </a:cubicBezTo>
                  <a:cubicBezTo>
                    <a:pt x="48" y="0"/>
                    <a:pt x="61" y="14"/>
                    <a:pt x="61" y="30"/>
                  </a:cubicBezTo>
                  <a:cubicBezTo>
                    <a:pt x="61" y="71"/>
                    <a:pt x="61" y="71"/>
                    <a:pt x="61" y="71"/>
                  </a:cubicBezTo>
                  <a:cubicBezTo>
                    <a:pt x="61" y="88"/>
                    <a:pt x="48" y="102"/>
                    <a:pt x="31"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6" name="Freeform 16"/>
            <p:cNvSpPr>
              <a:spLocks/>
            </p:cNvSpPr>
            <p:nvPr userDrawn="1"/>
          </p:nvSpPr>
          <p:spPr bwMode="auto">
            <a:xfrm>
              <a:off x="10920413" y="3462338"/>
              <a:ext cx="403225" cy="1814513"/>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9"/>
                    <a:pt x="28" y="0"/>
                    <a:pt x="63" y="0"/>
                  </a:cubicBezTo>
                  <a:cubicBezTo>
                    <a:pt x="98" y="0"/>
                    <a:pt x="127" y="29"/>
                    <a:pt x="127" y="64"/>
                  </a:cubicBezTo>
                  <a:cubicBezTo>
                    <a:pt x="127" y="506"/>
                    <a:pt x="127" y="506"/>
                    <a:pt x="127" y="506"/>
                  </a:cubicBezTo>
                  <a:cubicBezTo>
                    <a:pt x="127" y="541"/>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7" name="Freeform 17"/>
            <p:cNvSpPr>
              <a:spLocks/>
            </p:cNvSpPr>
            <p:nvPr userDrawn="1"/>
          </p:nvSpPr>
          <p:spPr bwMode="auto">
            <a:xfrm>
              <a:off x="11487150" y="4175125"/>
              <a:ext cx="403225" cy="1816100"/>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8"/>
                    <a:pt x="28" y="0"/>
                    <a:pt x="63" y="0"/>
                  </a:cubicBezTo>
                  <a:cubicBezTo>
                    <a:pt x="99" y="0"/>
                    <a:pt x="127" y="28"/>
                    <a:pt x="127" y="64"/>
                  </a:cubicBezTo>
                  <a:cubicBezTo>
                    <a:pt x="127" y="506"/>
                    <a:pt x="127" y="506"/>
                    <a:pt x="127" y="506"/>
                  </a:cubicBezTo>
                  <a:cubicBezTo>
                    <a:pt x="127" y="541"/>
                    <a:pt x="99"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8" name="Freeform 18"/>
            <p:cNvSpPr>
              <a:spLocks noEditPoints="1"/>
            </p:cNvSpPr>
            <p:nvPr userDrawn="1"/>
          </p:nvSpPr>
          <p:spPr bwMode="auto">
            <a:xfrm>
              <a:off x="8367713" y="4159250"/>
              <a:ext cx="325438"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51 w 102"/>
                <a:gd name="T17" fmla="*/ 0 h 254"/>
                <a:gd name="T18" fmla="*/ 0 w 102"/>
                <a:gd name="T19" fmla="*/ 51 h 254"/>
                <a:gd name="T20" fmla="*/ 0 w 102"/>
                <a:gd name="T21" fmla="*/ 203 h 254"/>
                <a:gd name="T22" fmla="*/ 51 w 102"/>
                <a:gd name="T23" fmla="*/ 254 h 254"/>
                <a:gd name="T24" fmla="*/ 102 w 102"/>
                <a:gd name="T25" fmla="*/ 203 h 254"/>
                <a:gd name="T26" fmla="*/ 102 w 102"/>
                <a:gd name="T27" fmla="*/ 51 h 254"/>
                <a:gd name="T28" fmla="*/ 51 w 102"/>
                <a:gd name="T2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254">
                  <a:moveTo>
                    <a:pt x="51" y="10"/>
                  </a:moveTo>
                  <a:cubicBezTo>
                    <a:pt x="73" y="10"/>
                    <a:pt x="92" y="28"/>
                    <a:pt x="92" y="51"/>
                  </a:cubicBezTo>
                  <a:cubicBezTo>
                    <a:pt x="92" y="203"/>
                    <a:pt x="92" y="203"/>
                    <a:pt x="92" y="203"/>
                  </a:cubicBezTo>
                  <a:cubicBezTo>
                    <a:pt x="92" y="226"/>
                    <a:pt x="73" y="244"/>
                    <a:pt x="51" y="244"/>
                  </a:cubicBezTo>
                  <a:cubicBezTo>
                    <a:pt x="28" y="244"/>
                    <a:pt x="10" y="226"/>
                    <a:pt x="10" y="203"/>
                  </a:cubicBezTo>
                  <a:cubicBezTo>
                    <a:pt x="10" y="51"/>
                    <a:pt x="10" y="51"/>
                    <a:pt x="10" y="51"/>
                  </a:cubicBezTo>
                  <a:cubicBezTo>
                    <a:pt x="10" y="28"/>
                    <a:pt x="28" y="10"/>
                    <a:pt x="51" y="10"/>
                  </a:cubicBezTo>
                  <a:moveTo>
                    <a:pt x="51" y="0"/>
                  </a:moveTo>
                  <a:cubicBezTo>
                    <a:pt x="51" y="0"/>
                    <a:pt x="51" y="0"/>
                    <a:pt x="51" y="0"/>
                  </a:cubicBez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9" name="Freeform 19"/>
            <p:cNvSpPr>
              <a:spLocks/>
            </p:cNvSpPr>
            <p:nvPr userDrawn="1"/>
          </p:nvSpPr>
          <p:spPr bwMode="auto">
            <a:xfrm>
              <a:off x="9658350" y="4548188"/>
              <a:ext cx="322263" cy="809625"/>
            </a:xfrm>
            <a:custGeom>
              <a:avLst/>
              <a:gdLst>
                <a:gd name="T0" fmla="*/ 51 w 101"/>
                <a:gd name="T1" fmla="*/ 254 h 254"/>
                <a:gd name="T2" fmla="*/ 51 w 101"/>
                <a:gd name="T3" fmla="*/ 254 h 254"/>
                <a:gd name="T4" fmla="*/ 0 w 101"/>
                <a:gd name="T5" fmla="*/ 203 h 254"/>
                <a:gd name="T6" fmla="*/ 0 w 101"/>
                <a:gd name="T7" fmla="*/ 51 h 254"/>
                <a:gd name="T8" fmla="*/ 51 w 101"/>
                <a:gd name="T9" fmla="*/ 0 h 254"/>
                <a:gd name="T10" fmla="*/ 101 w 101"/>
                <a:gd name="T11" fmla="*/ 51 h 254"/>
                <a:gd name="T12" fmla="*/ 101 w 101"/>
                <a:gd name="T13" fmla="*/ 203 h 254"/>
                <a:gd name="T14" fmla="*/ 51 w 101"/>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254">
                  <a:moveTo>
                    <a:pt x="51" y="254"/>
                  </a:moveTo>
                  <a:cubicBezTo>
                    <a:pt x="51" y="254"/>
                    <a:pt x="51" y="254"/>
                    <a:pt x="51" y="254"/>
                  </a:cubicBezTo>
                  <a:cubicBezTo>
                    <a:pt x="22" y="254"/>
                    <a:pt x="0" y="232"/>
                    <a:pt x="0" y="203"/>
                  </a:cubicBezTo>
                  <a:cubicBezTo>
                    <a:pt x="0" y="51"/>
                    <a:pt x="0" y="51"/>
                    <a:pt x="0" y="51"/>
                  </a:cubicBezTo>
                  <a:cubicBezTo>
                    <a:pt x="0" y="23"/>
                    <a:pt x="22" y="0"/>
                    <a:pt x="51" y="0"/>
                  </a:cubicBezTo>
                  <a:cubicBezTo>
                    <a:pt x="79" y="0"/>
                    <a:pt x="101" y="23"/>
                    <a:pt x="101" y="51"/>
                  </a:cubicBezTo>
                  <a:cubicBezTo>
                    <a:pt x="101" y="203"/>
                    <a:pt x="101" y="203"/>
                    <a:pt x="101" y="203"/>
                  </a:cubicBezTo>
                  <a:cubicBezTo>
                    <a:pt x="101" y="232"/>
                    <a:pt x="79" y="254"/>
                    <a:pt x="51" y="2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0" name="Freeform 20"/>
            <p:cNvSpPr>
              <a:spLocks noEditPoints="1"/>
            </p:cNvSpPr>
            <p:nvPr userDrawn="1"/>
          </p:nvSpPr>
          <p:spPr bwMode="auto">
            <a:xfrm>
              <a:off x="8855075" y="3525838"/>
              <a:ext cx="403225" cy="1816100"/>
            </a:xfrm>
            <a:custGeom>
              <a:avLst/>
              <a:gdLst>
                <a:gd name="T0" fmla="*/ 63 w 127"/>
                <a:gd name="T1" fmla="*/ 11 h 570"/>
                <a:gd name="T2" fmla="*/ 117 w 127"/>
                <a:gd name="T3" fmla="*/ 64 h 570"/>
                <a:gd name="T4" fmla="*/ 117 w 127"/>
                <a:gd name="T5" fmla="*/ 507 h 570"/>
                <a:gd name="T6" fmla="*/ 63 w 127"/>
                <a:gd name="T7" fmla="*/ 560 h 570"/>
                <a:gd name="T8" fmla="*/ 10 w 127"/>
                <a:gd name="T9" fmla="*/ 507 h 570"/>
                <a:gd name="T10" fmla="*/ 10 w 127"/>
                <a:gd name="T11" fmla="*/ 64 h 570"/>
                <a:gd name="T12" fmla="*/ 63 w 127"/>
                <a:gd name="T13" fmla="*/ 11 h 570"/>
                <a:gd name="T14" fmla="*/ 63 w 127"/>
                <a:gd name="T15" fmla="*/ 0 h 570"/>
                <a:gd name="T16" fmla="*/ 0 w 127"/>
                <a:gd name="T17" fmla="*/ 64 h 570"/>
                <a:gd name="T18" fmla="*/ 0 w 127"/>
                <a:gd name="T19" fmla="*/ 507 h 570"/>
                <a:gd name="T20" fmla="*/ 63 w 127"/>
                <a:gd name="T21" fmla="*/ 570 h 570"/>
                <a:gd name="T22" fmla="*/ 127 w 127"/>
                <a:gd name="T23" fmla="*/ 507 h 570"/>
                <a:gd name="T24" fmla="*/ 127 w 127"/>
                <a:gd name="T25" fmla="*/ 64 h 570"/>
                <a:gd name="T26" fmla="*/ 63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3" y="11"/>
                  </a:moveTo>
                  <a:cubicBezTo>
                    <a:pt x="93" y="11"/>
                    <a:pt x="117" y="35"/>
                    <a:pt x="117" y="64"/>
                  </a:cubicBezTo>
                  <a:cubicBezTo>
                    <a:pt x="117" y="507"/>
                    <a:pt x="117" y="507"/>
                    <a:pt x="117" y="507"/>
                  </a:cubicBezTo>
                  <a:cubicBezTo>
                    <a:pt x="117" y="536"/>
                    <a:pt x="93" y="560"/>
                    <a:pt x="63" y="560"/>
                  </a:cubicBezTo>
                  <a:cubicBezTo>
                    <a:pt x="34" y="560"/>
                    <a:pt x="10" y="536"/>
                    <a:pt x="10" y="507"/>
                  </a:cubicBezTo>
                  <a:cubicBezTo>
                    <a:pt x="10" y="64"/>
                    <a:pt x="10" y="64"/>
                    <a:pt x="10" y="64"/>
                  </a:cubicBezTo>
                  <a:cubicBezTo>
                    <a:pt x="10" y="35"/>
                    <a:pt x="34" y="11"/>
                    <a:pt x="63" y="11"/>
                  </a:cubicBezTo>
                  <a:moveTo>
                    <a:pt x="63" y="0"/>
                  </a:moveTo>
                  <a:cubicBezTo>
                    <a:pt x="28" y="0"/>
                    <a:pt x="0" y="29"/>
                    <a:pt x="0" y="64"/>
                  </a:cubicBezTo>
                  <a:cubicBezTo>
                    <a:pt x="0" y="507"/>
                    <a:pt x="0" y="507"/>
                    <a:pt x="0" y="507"/>
                  </a:cubicBezTo>
                  <a:cubicBezTo>
                    <a:pt x="0" y="542"/>
                    <a:pt x="28" y="570"/>
                    <a:pt x="63" y="570"/>
                  </a:cubicBezTo>
                  <a:cubicBezTo>
                    <a:pt x="98" y="570"/>
                    <a:pt x="127" y="542"/>
                    <a:pt x="127" y="507"/>
                  </a:cubicBezTo>
                  <a:cubicBezTo>
                    <a:pt x="127" y="64"/>
                    <a:pt x="127" y="64"/>
                    <a:pt x="127" y="64"/>
                  </a:cubicBezTo>
                  <a:cubicBezTo>
                    <a:pt x="127" y="29"/>
                    <a:pt x="98" y="0"/>
                    <a:pt x="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1" name="Freeform 21"/>
            <p:cNvSpPr>
              <a:spLocks noEditPoints="1"/>
            </p:cNvSpPr>
            <p:nvPr userDrawn="1"/>
          </p:nvSpPr>
          <p:spPr bwMode="auto">
            <a:xfrm>
              <a:off x="4075113" y="4159250"/>
              <a:ext cx="323850"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4" y="10"/>
                    <a:pt x="92" y="28"/>
                    <a:pt x="92" y="51"/>
                  </a:cubicBezTo>
                  <a:cubicBezTo>
                    <a:pt x="92" y="203"/>
                    <a:pt x="92" y="203"/>
                    <a:pt x="92" y="203"/>
                  </a:cubicBezTo>
                  <a:cubicBezTo>
                    <a:pt x="92" y="226"/>
                    <a:pt x="74" y="244"/>
                    <a:pt x="51" y="244"/>
                  </a:cubicBezTo>
                  <a:cubicBezTo>
                    <a:pt x="29" y="244"/>
                    <a:pt x="10" y="226"/>
                    <a:pt x="10" y="203"/>
                  </a:cubicBezTo>
                  <a:cubicBezTo>
                    <a:pt x="10" y="51"/>
                    <a:pt x="10" y="51"/>
                    <a:pt x="10" y="51"/>
                  </a:cubicBezTo>
                  <a:cubicBezTo>
                    <a:pt x="10" y="28"/>
                    <a:pt x="29" y="10"/>
                    <a:pt x="51" y="10"/>
                  </a:cubicBezTo>
                  <a:moveTo>
                    <a:pt x="51" y="0"/>
                  </a:move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2" name="Freeform 22"/>
            <p:cNvSpPr>
              <a:spLocks noEditPoints="1"/>
            </p:cNvSpPr>
            <p:nvPr userDrawn="1"/>
          </p:nvSpPr>
          <p:spPr bwMode="auto">
            <a:xfrm>
              <a:off x="4560888" y="3525838"/>
              <a:ext cx="403225" cy="1816100"/>
            </a:xfrm>
            <a:custGeom>
              <a:avLst/>
              <a:gdLst>
                <a:gd name="T0" fmla="*/ 63 w 127"/>
                <a:gd name="T1" fmla="*/ 11 h 570"/>
                <a:gd name="T2" fmla="*/ 117 w 127"/>
                <a:gd name="T3" fmla="*/ 64 h 570"/>
                <a:gd name="T4" fmla="*/ 117 w 127"/>
                <a:gd name="T5" fmla="*/ 507 h 570"/>
                <a:gd name="T6" fmla="*/ 63 w 127"/>
                <a:gd name="T7" fmla="*/ 560 h 570"/>
                <a:gd name="T8" fmla="*/ 10 w 127"/>
                <a:gd name="T9" fmla="*/ 507 h 570"/>
                <a:gd name="T10" fmla="*/ 10 w 127"/>
                <a:gd name="T11" fmla="*/ 64 h 570"/>
                <a:gd name="T12" fmla="*/ 63 w 127"/>
                <a:gd name="T13" fmla="*/ 11 h 570"/>
                <a:gd name="T14" fmla="*/ 63 w 127"/>
                <a:gd name="T15" fmla="*/ 0 h 570"/>
                <a:gd name="T16" fmla="*/ 0 w 127"/>
                <a:gd name="T17" fmla="*/ 64 h 570"/>
                <a:gd name="T18" fmla="*/ 0 w 127"/>
                <a:gd name="T19" fmla="*/ 507 h 570"/>
                <a:gd name="T20" fmla="*/ 63 w 127"/>
                <a:gd name="T21" fmla="*/ 570 h 570"/>
                <a:gd name="T22" fmla="*/ 127 w 127"/>
                <a:gd name="T23" fmla="*/ 507 h 570"/>
                <a:gd name="T24" fmla="*/ 127 w 127"/>
                <a:gd name="T25" fmla="*/ 64 h 570"/>
                <a:gd name="T26" fmla="*/ 63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3" y="11"/>
                  </a:moveTo>
                  <a:cubicBezTo>
                    <a:pt x="93" y="11"/>
                    <a:pt x="117" y="35"/>
                    <a:pt x="117" y="64"/>
                  </a:cubicBezTo>
                  <a:cubicBezTo>
                    <a:pt x="117" y="507"/>
                    <a:pt x="117" y="507"/>
                    <a:pt x="117" y="507"/>
                  </a:cubicBezTo>
                  <a:cubicBezTo>
                    <a:pt x="117" y="536"/>
                    <a:pt x="93" y="560"/>
                    <a:pt x="63" y="560"/>
                  </a:cubicBezTo>
                  <a:cubicBezTo>
                    <a:pt x="34" y="560"/>
                    <a:pt x="10" y="536"/>
                    <a:pt x="10" y="507"/>
                  </a:cubicBezTo>
                  <a:cubicBezTo>
                    <a:pt x="10" y="64"/>
                    <a:pt x="10" y="64"/>
                    <a:pt x="10" y="64"/>
                  </a:cubicBezTo>
                  <a:cubicBezTo>
                    <a:pt x="10" y="35"/>
                    <a:pt x="34" y="11"/>
                    <a:pt x="63" y="11"/>
                  </a:cubicBezTo>
                  <a:moveTo>
                    <a:pt x="63" y="0"/>
                  </a:moveTo>
                  <a:cubicBezTo>
                    <a:pt x="28" y="0"/>
                    <a:pt x="0" y="29"/>
                    <a:pt x="0" y="64"/>
                  </a:cubicBezTo>
                  <a:cubicBezTo>
                    <a:pt x="0" y="507"/>
                    <a:pt x="0" y="507"/>
                    <a:pt x="0" y="507"/>
                  </a:cubicBezTo>
                  <a:cubicBezTo>
                    <a:pt x="0" y="542"/>
                    <a:pt x="28" y="570"/>
                    <a:pt x="63" y="570"/>
                  </a:cubicBezTo>
                  <a:cubicBezTo>
                    <a:pt x="99" y="570"/>
                    <a:pt x="127" y="542"/>
                    <a:pt x="127" y="507"/>
                  </a:cubicBezTo>
                  <a:cubicBezTo>
                    <a:pt x="127" y="64"/>
                    <a:pt x="127" y="64"/>
                    <a:pt x="127" y="64"/>
                  </a:cubicBezTo>
                  <a:cubicBezTo>
                    <a:pt x="127" y="29"/>
                    <a:pt x="99" y="0"/>
                    <a:pt x="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3" name="Freeform 23"/>
            <p:cNvSpPr>
              <a:spLocks/>
            </p:cNvSpPr>
            <p:nvPr userDrawn="1"/>
          </p:nvSpPr>
          <p:spPr bwMode="auto">
            <a:xfrm>
              <a:off x="9093200" y="4175125"/>
              <a:ext cx="403225" cy="1816100"/>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8"/>
                    <a:pt x="28" y="0"/>
                    <a:pt x="63" y="0"/>
                  </a:cubicBezTo>
                  <a:cubicBezTo>
                    <a:pt x="98" y="0"/>
                    <a:pt x="127" y="28"/>
                    <a:pt x="127" y="64"/>
                  </a:cubicBezTo>
                  <a:cubicBezTo>
                    <a:pt x="127" y="506"/>
                    <a:pt x="127" y="506"/>
                    <a:pt x="127" y="506"/>
                  </a:cubicBezTo>
                  <a:cubicBezTo>
                    <a:pt x="127" y="541"/>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4" name="Freeform 24"/>
            <p:cNvSpPr>
              <a:spLocks noEditPoints="1"/>
            </p:cNvSpPr>
            <p:nvPr userDrawn="1"/>
          </p:nvSpPr>
          <p:spPr bwMode="auto">
            <a:xfrm>
              <a:off x="5940425" y="3981450"/>
              <a:ext cx="323850" cy="808038"/>
            </a:xfrm>
            <a:custGeom>
              <a:avLst/>
              <a:gdLst>
                <a:gd name="T0" fmla="*/ 51 w 102"/>
                <a:gd name="T1" fmla="*/ 10 h 254"/>
                <a:gd name="T2" fmla="*/ 91 w 102"/>
                <a:gd name="T3" fmla="*/ 51 h 254"/>
                <a:gd name="T4" fmla="*/ 91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3" y="10"/>
                    <a:pt x="91" y="28"/>
                    <a:pt x="91" y="51"/>
                  </a:cubicBezTo>
                  <a:cubicBezTo>
                    <a:pt x="91" y="203"/>
                    <a:pt x="91" y="203"/>
                    <a:pt x="91" y="203"/>
                  </a:cubicBezTo>
                  <a:cubicBezTo>
                    <a:pt x="91" y="226"/>
                    <a:pt x="73" y="244"/>
                    <a:pt x="51" y="244"/>
                  </a:cubicBezTo>
                  <a:cubicBezTo>
                    <a:pt x="28" y="244"/>
                    <a:pt x="10" y="226"/>
                    <a:pt x="10" y="203"/>
                  </a:cubicBezTo>
                  <a:cubicBezTo>
                    <a:pt x="10" y="51"/>
                    <a:pt x="10" y="51"/>
                    <a:pt x="10" y="51"/>
                  </a:cubicBezTo>
                  <a:cubicBezTo>
                    <a:pt x="10" y="28"/>
                    <a:pt x="28" y="10"/>
                    <a:pt x="51" y="10"/>
                  </a:cubicBezTo>
                  <a:moveTo>
                    <a:pt x="51" y="0"/>
                  </a:move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5" name="Freeform 25"/>
            <p:cNvSpPr>
              <a:spLocks/>
            </p:cNvSpPr>
            <p:nvPr userDrawn="1"/>
          </p:nvSpPr>
          <p:spPr bwMode="auto">
            <a:xfrm>
              <a:off x="8008938" y="4449763"/>
              <a:ext cx="193675" cy="323850"/>
            </a:xfrm>
            <a:custGeom>
              <a:avLst/>
              <a:gdLst>
                <a:gd name="T0" fmla="*/ 31 w 61"/>
                <a:gd name="T1" fmla="*/ 102 h 102"/>
                <a:gd name="T2" fmla="*/ 31 w 61"/>
                <a:gd name="T3" fmla="*/ 102 h 102"/>
                <a:gd name="T4" fmla="*/ 0 w 61"/>
                <a:gd name="T5" fmla="*/ 72 h 102"/>
                <a:gd name="T6" fmla="*/ 0 w 61"/>
                <a:gd name="T7" fmla="*/ 31 h 102"/>
                <a:gd name="T8" fmla="*/ 31 w 61"/>
                <a:gd name="T9" fmla="*/ 0 h 102"/>
                <a:gd name="T10" fmla="*/ 61 w 61"/>
                <a:gd name="T11" fmla="*/ 31 h 102"/>
                <a:gd name="T12" fmla="*/ 61 w 61"/>
                <a:gd name="T13" fmla="*/ 72 h 102"/>
                <a:gd name="T14" fmla="*/ 31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1" y="102"/>
                  </a:moveTo>
                  <a:cubicBezTo>
                    <a:pt x="31" y="102"/>
                    <a:pt x="31" y="102"/>
                    <a:pt x="31" y="102"/>
                  </a:cubicBezTo>
                  <a:cubicBezTo>
                    <a:pt x="14" y="102"/>
                    <a:pt x="0" y="89"/>
                    <a:pt x="0" y="72"/>
                  </a:cubicBezTo>
                  <a:cubicBezTo>
                    <a:pt x="0" y="31"/>
                    <a:pt x="0" y="31"/>
                    <a:pt x="0" y="31"/>
                  </a:cubicBezTo>
                  <a:cubicBezTo>
                    <a:pt x="0" y="14"/>
                    <a:pt x="14" y="0"/>
                    <a:pt x="31" y="0"/>
                  </a:cubicBezTo>
                  <a:cubicBezTo>
                    <a:pt x="47" y="0"/>
                    <a:pt x="61" y="14"/>
                    <a:pt x="61" y="31"/>
                  </a:cubicBezTo>
                  <a:cubicBezTo>
                    <a:pt x="61" y="72"/>
                    <a:pt x="61" y="72"/>
                    <a:pt x="61" y="72"/>
                  </a:cubicBezTo>
                  <a:cubicBezTo>
                    <a:pt x="61" y="89"/>
                    <a:pt x="47" y="102"/>
                    <a:pt x="31"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6" name="Freeform 26"/>
            <p:cNvSpPr>
              <a:spLocks noEditPoints="1"/>
            </p:cNvSpPr>
            <p:nvPr userDrawn="1"/>
          </p:nvSpPr>
          <p:spPr bwMode="auto">
            <a:xfrm>
              <a:off x="5616575" y="4449763"/>
              <a:ext cx="193675" cy="323850"/>
            </a:xfrm>
            <a:custGeom>
              <a:avLst/>
              <a:gdLst>
                <a:gd name="T0" fmla="*/ 30 w 61"/>
                <a:gd name="T1" fmla="*/ 11 h 102"/>
                <a:gd name="T2" fmla="*/ 51 w 61"/>
                <a:gd name="T3" fmla="*/ 31 h 102"/>
                <a:gd name="T4" fmla="*/ 51 w 61"/>
                <a:gd name="T5" fmla="*/ 72 h 102"/>
                <a:gd name="T6" fmla="*/ 30 w 61"/>
                <a:gd name="T7" fmla="*/ 92 h 102"/>
                <a:gd name="T8" fmla="*/ 10 w 61"/>
                <a:gd name="T9" fmla="*/ 72 h 102"/>
                <a:gd name="T10" fmla="*/ 10 w 61"/>
                <a:gd name="T11" fmla="*/ 31 h 102"/>
                <a:gd name="T12" fmla="*/ 30 w 61"/>
                <a:gd name="T13" fmla="*/ 11 h 102"/>
                <a:gd name="T14" fmla="*/ 30 w 61"/>
                <a:gd name="T15" fmla="*/ 0 h 102"/>
                <a:gd name="T16" fmla="*/ 0 w 61"/>
                <a:gd name="T17" fmla="*/ 31 h 102"/>
                <a:gd name="T18" fmla="*/ 0 w 61"/>
                <a:gd name="T19" fmla="*/ 72 h 102"/>
                <a:gd name="T20" fmla="*/ 30 w 61"/>
                <a:gd name="T21" fmla="*/ 102 h 102"/>
                <a:gd name="T22" fmla="*/ 61 w 61"/>
                <a:gd name="T23" fmla="*/ 72 h 102"/>
                <a:gd name="T24" fmla="*/ 61 w 61"/>
                <a:gd name="T25" fmla="*/ 31 h 102"/>
                <a:gd name="T26" fmla="*/ 30 w 61"/>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02">
                  <a:moveTo>
                    <a:pt x="30" y="11"/>
                  </a:moveTo>
                  <a:cubicBezTo>
                    <a:pt x="42" y="11"/>
                    <a:pt x="51" y="20"/>
                    <a:pt x="51" y="31"/>
                  </a:cubicBezTo>
                  <a:cubicBezTo>
                    <a:pt x="51" y="72"/>
                    <a:pt x="51" y="72"/>
                    <a:pt x="51" y="72"/>
                  </a:cubicBezTo>
                  <a:cubicBezTo>
                    <a:pt x="51" y="83"/>
                    <a:pt x="42" y="92"/>
                    <a:pt x="30" y="92"/>
                  </a:cubicBezTo>
                  <a:cubicBezTo>
                    <a:pt x="19" y="92"/>
                    <a:pt x="10" y="83"/>
                    <a:pt x="10" y="72"/>
                  </a:cubicBezTo>
                  <a:cubicBezTo>
                    <a:pt x="10" y="31"/>
                    <a:pt x="10" y="31"/>
                    <a:pt x="10" y="31"/>
                  </a:cubicBezTo>
                  <a:cubicBezTo>
                    <a:pt x="10" y="20"/>
                    <a:pt x="19" y="11"/>
                    <a:pt x="30" y="11"/>
                  </a:cubicBezTo>
                  <a:moveTo>
                    <a:pt x="30" y="0"/>
                  </a:moveTo>
                  <a:cubicBezTo>
                    <a:pt x="14" y="0"/>
                    <a:pt x="0" y="14"/>
                    <a:pt x="0" y="31"/>
                  </a:cubicBezTo>
                  <a:cubicBezTo>
                    <a:pt x="0" y="72"/>
                    <a:pt x="0" y="72"/>
                    <a:pt x="0" y="72"/>
                  </a:cubicBezTo>
                  <a:cubicBezTo>
                    <a:pt x="0" y="89"/>
                    <a:pt x="14" y="102"/>
                    <a:pt x="30" y="102"/>
                  </a:cubicBezTo>
                  <a:cubicBezTo>
                    <a:pt x="47" y="102"/>
                    <a:pt x="61" y="89"/>
                    <a:pt x="61" y="72"/>
                  </a:cubicBezTo>
                  <a:cubicBezTo>
                    <a:pt x="61" y="31"/>
                    <a:pt x="61" y="31"/>
                    <a:pt x="61" y="31"/>
                  </a:cubicBezTo>
                  <a:cubicBezTo>
                    <a:pt x="61" y="14"/>
                    <a:pt x="47"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7" name="Freeform 27"/>
            <p:cNvSpPr>
              <a:spLocks/>
            </p:cNvSpPr>
            <p:nvPr userDrawn="1"/>
          </p:nvSpPr>
          <p:spPr bwMode="auto">
            <a:xfrm>
              <a:off x="7558088" y="4433888"/>
              <a:ext cx="320675" cy="811213"/>
            </a:xfrm>
            <a:custGeom>
              <a:avLst/>
              <a:gdLst>
                <a:gd name="T0" fmla="*/ 50 w 101"/>
                <a:gd name="T1" fmla="*/ 255 h 255"/>
                <a:gd name="T2" fmla="*/ 50 w 101"/>
                <a:gd name="T3" fmla="*/ 255 h 255"/>
                <a:gd name="T4" fmla="*/ 0 w 101"/>
                <a:gd name="T5" fmla="*/ 204 h 255"/>
                <a:gd name="T6" fmla="*/ 0 w 101"/>
                <a:gd name="T7" fmla="*/ 51 h 255"/>
                <a:gd name="T8" fmla="*/ 50 w 101"/>
                <a:gd name="T9" fmla="*/ 0 h 255"/>
                <a:gd name="T10" fmla="*/ 101 w 101"/>
                <a:gd name="T11" fmla="*/ 51 h 255"/>
                <a:gd name="T12" fmla="*/ 101 w 101"/>
                <a:gd name="T13" fmla="*/ 204 h 255"/>
                <a:gd name="T14" fmla="*/ 50 w 101"/>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255">
                  <a:moveTo>
                    <a:pt x="50" y="255"/>
                  </a:moveTo>
                  <a:cubicBezTo>
                    <a:pt x="50" y="255"/>
                    <a:pt x="50" y="255"/>
                    <a:pt x="50" y="255"/>
                  </a:cubicBezTo>
                  <a:cubicBezTo>
                    <a:pt x="22" y="255"/>
                    <a:pt x="0" y="232"/>
                    <a:pt x="0" y="204"/>
                  </a:cubicBezTo>
                  <a:cubicBezTo>
                    <a:pt x="0" y="51"/>
                    <a:pt x="0" y="51"/>
                    <a:pt x="0" y="51"/>
                  </a:cubicBezTo>
                  <a:cubicBezTo>
                    <a:pt x="0" y="23"/>
                    <a:pt x="22" y="0"/>
                    <a:pt x="50" y="0"/>
                  </a:cubicBezTo>
                  <a:cubicBezTo>
                    <a:pt x="79" y="0"/>
                    <a:pt x="101" y="23"/>
                    <a:pt x="101" y="51"/>
                  </a:cubicBezTo>
                  <a:cubicBezTo>
                    <a:pt x="101" y="204"/>
                    <a:pt x="101" y="204"/>
                    <a:pt x="101" y="204"/>
                  </a:cubicBezTo>
                  <a:cubicBezTo>
                    <a:pt x="101" y="232"/>
                    <a:pt x="79" y="255"/>
                    <a:pt x="50"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 name="Freeform 28"/>
            <p:cNvSpPr>
              <a:spLocks/>
            </p:cNvSpPr>
            <p:nvPr userDrawn="1"/>
          </p:nvSpPr>
          <p:spPr bwMode="auto">
            <a:xfrm>
              <a:off x="6423025" y="3348038"/>
              <a:ext cx="406400" cy="1814513"/>
            </a:xfrm>
            <a:custGeom>
              <a:avLst/>
              <a:gdLst>
                <a:gd name="T0" fmla="*/ 64 w 128"/>
                <a:gd name="T1" fmla="*/ 570 h 570"/>
                <a:gd name="T2" fmla="*/ 64 w 128"/>
                <a:gd name="T3" fmla="*/ 570 h 570"/>
                <a:gd name="T4" fmla="*/ 0 w 128"/>
                <a:gd name="T5" fmla="*/ 507 h 570"/>
                <a:gd name="T6" fmla="*/ 0 w 128"/>
                <a:gd name="T7" fmla="*/ 64 h 570"/>
                <a:gd name="T8" fmla="*/ 64 w 128"/>
                <a:gd name="T9" fmla="*/ 0 h 570"/>
                <a:gd name="T10" fmla="*/ 128 w 128"/>
                <a:gd name="T11" fmla="*/ 64 h 570"/>
                <a:gd name="T12" fmla="*/ 128 w 128"/>
                <a:gd name="T13" fmla="*/ 507 h 570"/>
                <a:gd name="T14" fmla="*/ 64 w 128"/>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570">
                  <a:moveTo>
                    <a:pt x="64" y="570"/>
                  </a:moveTo>
                  <a:cubicBezTo>
                    <a:pt x="64" y="570"/>
                    <a:pt x="64" y="570"/>
                    <a:pt x="64" y="570"/>
                  </a:cubicBezTo>
                  <a:cubicBezTo>
                    <a:pt x="29" y="570"/>
                    <a:pt x="0" y="542"/>
                    <a:pt x="0" y="507"/>
                  </a:cubicBezTo>
                  <a:cubicBezTo>
                    <a:pt x="0" y="64"/>
                    <a:pt x="0" y="64"/>
                    <a:pt x="0" y="64"/>
                  </a:cubicBezTo>
                  <a:cubicBezTo>
                    <a:pt x="0" y="29"/>
                    <a:pt x="29" y="0"/>
                    <a:pt x="64" y="0"/>
                  </a:cubicBezTo>
                  <a:cubicBezTo>
                    <a:pt x="99" y="0"/>
                    <a:pt x="128" y="29"/>
                    <a:pt x="128" y="64"/>
                  </a:cubicBezTo>
                  <a:cubicBezTo>
                    <a:pt x="128" y="507"/>
                    <a:pt x="128" y="507"/>
                    <a:pt x="128" y="507"/>
                  </a:cubicBezTo>
                  <a:cubicBezTo>
                    <a:pt x="128" y="542"/>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9" name="Freeform 29"/>
            <p:cNvSpPr>
              <a:spLocks/>
            </p:cNvSpPr>
            <p:nvPr userDrawn="1"/>
          </p:nvSpPr>
          <p:spPr bwMode="auto">
            <a:xfrm>
              <a:off x="6992938" y="4060825"/>
              <a:ext cx="403225" cy="1816100"/>
            </a:xfrm>
            <a:custGeom>
              <a:avLst/>
              <a:gdLst>
                <a:gd name="T0" fmla="*/ 63 w 127"/>
                <a:gd name="T1" fmla="*/ 570 h 570"/>
                <a:gd name="T2" fmla="*/ 63 w 127"/>
                <a:gd name="T3" fmla="*/ 570 h 570"/>
                <a:gd name="T4" fmla="*/ 0 w 127"/>
                <a:gd name="T5" fmla="*/ 507 h 570"/>
                <a:gd name="T6" fmla="*/ 0 w 127"/>
                <a:gd name="T7" fmla="*/ 64 h 570"/>
                <a:gd name="T8" fmla="*/ 63 w 127"/>
                <a:gd name="T9" fmla="*/ 0 h 570"/>
                <a:gd name="T10" fmla="*/ 127 w 127"/>
                <a:gd name="T11" fmla="*/ 64 h 570"/>
                <a:gd name="T12" fmla="*/ 127 w 127"/>
                <a:gd name="T13" fmla="*/ 507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2"/>
                    <a:pt x="0" y="507"/>
                  </a:cubicBezTo>
                  <a:cubicBezTo>
                    <a:pt x="0" y="64"/>
                    <a:pt x="0" y="64"/>
                    <a:pt x="0" y="64"/>
                  </a:cubicBezTo>
                  <a:cubicBezTo>
                    <a:pt x="0" y="29"/>
                    <a:pt x="28" y="0"/>
                    <a:pt x="63" y="0"/>
                  </a:cubicBezTo>
                  <a:cubicBezTo>
                    <a:pt x="98" y="0"/>
                    <a:pt x="127" y="29"/>
                    <a:pt x="127" y="64"/>
                  </a:cubicBezTo>
                  <a:cubicBezTo>
                    <a:pt x="127" y="507"/>
                    <a:pt x="127" y="507"/>
                    <a:pt x="127" y="507"/>
                  </a:cubicBezTo>
                  <a:cubicBezTo>
                    <a:pt x="127" y="542"/>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 name="Freeform 30"/>
            <p:cNvSpPr>
              <a:spLocks/>
            </p:cNvSpPr>
            <p:nvPr userDrawn="1"/>
          </p:nvSpPr>
          <p:spPr bwMode="auto">
            <a:xfrm>
              <a:off x="5438775" y="4627563"/>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1" name="Freeform 31"/>
            <p:cNvSpPr>
              <a:spLocks/>
            </p:cNvSpPr>
            <p:nvPr userDrawn="1"/>
          </p:nvSpPr>
          <p:spPr bwMode="auto">
            <a:xfrm>
              <a:off x="4872038" y="3981450"/>
              <a:ext cx="403225" cy="1814513"/>
            </a:xfrm>
            <a:custGeom>
              <a:avLst/>
              <a:gdLst>
                <a:gd name="T0" fmla="*/ 64 w 127"/>
                <a:gd name="T1" fmla="*/ 570 h 570"/>
                <a:gd name="T2" fmla="*/ 64 w 127"/>
                <a:gd name="T3" fmla="*/ 570 h 570"/>
                <a:gd name="T4" fmla="*/ 0 w 127"/>
                <a:gd name="T5" fmla="*/ 506 h 570"/>
                <a:gd name="T6" fmla="*/ 0 w 127"/>
                <a:gd name="T7" fmla="*/ 63 h 570"/>
                <a:gd name="T8" fmla="*/ 64 w 127"/>
                <a:gd name="T9" fmla="*/ 0 h 570"/>
                <a:gd name="T10" fmla="*/ 127 w 127"/>
                <a:gd name="T11" fmla="*/ 63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3"/>
                    <a:pt x="0" y="63"/>
                    <a:pt x="0" y="63"/>
                  </a:cubicBezTo>
                  <a:cubicBezTo>
                    <a:pt x="0" y="28"/>
                    <a:pt x="29" y="0"/>
                    <a:pt x="64" y="0"/>
                  </a:cubicBezTo>
                  <a:cubicBezTo>
                    <a:pt x="99" y="0"/>
                    <a:pt x="127" y="28"/>
                    <a:pt x="127" y="63"/>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2" name="Freeform 32"/>
            <p:cNvSpPr>
              <a:spLocks/>
            </p:cNvSpPr>
            <p:nvPr userDrawn="1"/>
          </p:nvSpPr>
          <p:spPr bwMode="auto">
            <a:xfrm>
              <a:off x="0" y="4095750"/>
              <a:ext cx="152400" cy="809625"/>
            </a:xfrm>
            <a:custGeom>
              <a:avLst/>
              <a:gdLst>
                <a:gd name="T0" fmla="*/ 0 w 48"/>
                <a:gd name="T1" fmla="*/ 0 h 254"/>
                <a:gd name="T2" fmla="*/ 0 w 48"/>
                <a:gd name="T3" fmla="*/ 254 h 254"/>
                <a:gd name="T4" fmla="*/ 48 w 48"/>
                <a:gd name="T5" fmla="*/ 203 h 254"/>
                <a:gd name="T6" fmla="*/ 48 w 48"/>
                <a:gd name="T7" fmla="*/ 50 h 254"/>
                <a:gd name="T8" fmla="*/ 0 w 48"/>
                <a:gd name="T9" fmla="*/ 0 h 254"/>
              </a:gdLst>
              <a:ahLst/>
              <a:cxnLst>
                <a:cxn ang="0">
                  <a:pos x="T0" y="T1"/>
                </a:cxn>
                <a:cxn ang="0">
                  <a:pos x="T2" y="T3"/>
                </a:cxn>
                <a:cxn ang="0">
                  <a:pos x="T4" y="T5"/>
                </a:cxn>
                <a:cxn ang="0">
                  <a:pos x="T6" y="T7"/>
                </a:cxn>
                <a:cxn ang="0">
                  <a:pos x="T8" y="T9"/>
                </a:cxn>
              </a:cxnLst>
              <a:rect l="0" t="0" r="r" b="b"/>
              <a:pathLst>
                <a:path w="48" h="254">
                  <a:moveTo>
                    <a:pt x="0" y="0"/>
                  </a:moveTo>
                  <a:cubicBezTo>
                    <a:pt x="0" y="254"/>
                    <a:pt x="0" y="254"/>
                    <a:pt x="0" y="254"/>
                  </a:cubicBezTo>
                  <a:cubicBezTo>
                    <a:pt x="27" y="252"/>
                    <a:pt x="48" y="230"/>
                    <a:pt x="48" y="203"/>
                  </a:cubicBezTo>
                  <a:cubicBezTo>
                    <a:pt x="48" y="50"/>
                    <a:pt x="48" y="50"/>
                    <a:pt x="48" y="50"/>
                  </a:cubicBezTo>
                  <a:cubicBezTo>
                    <a:pt x="48" y="23"/>
                    <a:pt x="27"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3" name="Freeform 33"/>
            <p:cNvSpPr>
              <a:spLocks/>
            </p:cNvSpPr>
            <p:nvPr userDrawn="1"/>
          </p:nvSpPr>
          <p:spPr bwMode="auto">
            <a:xfrm>
              <a:off x="12052300" y="4548188"/>
              <a:ext cx="152400" cy="809625"/>
            </a:xfrm>
            <a:custGeom>
              <a:avLst/>
              <a:gdLst>
                <a:gd name="T0" fmla="*/ 48 w 48"/>
                <a:gd name="T1" fmla="*/ 0 h 254"/>
                <a:gd name="T2" fmla="*/ 0 w 48"/>
                <a:gd name="T3" fmla="*/ 51 h 254"/>
                <a:gd name="T4" fmla="*/ 0 w 48"/>
                <a:gd name="T5" fmla="*/ 203 h 254"/>
                <a:gd name="T6" fmla="*/ 48 w 48"/>
                <a:gd name="T7" fmla="*/ 254 h 254"/>
                <a:gd name="T8" fmla="*/ 48 w 48"/>
                <a:gd name="T9" fmla="*/ 0 h 254"/>
              </a:gdLst>
              <a:ahLst/>
              <a:cxnLst>
                <a:cxn ang="0">
                  <a:pos x="T0" y="T1"/>
                </a:cxn>
                <a:cxn ang="0">
                  <a:pos x="T2" y="T3"/>
                </a:cxn>
                <a:cxn ang="0">
                  <a:pos x="T4" y="T5"/>
                </a:cxn>
                <a:cxn ang="0">
                  <a:pos x="T6" y="T7"/>
                </a:cxn>
                <a:cxn ang="0">
                  <a:pos x="T8" y="T9"/>
                </a:cxn>
              </a:cxnLst>
              <a:rect l="0" t="0" r="r" b="b"/>
              <a:pathLst>
                <a:path w="48" h="254">
                  <a:moveTo>
                    <a:pt x="48" y="0"/>
                  </a:moveTo>
                  <a:cubicBezTo>
                    <a:pt x="20" y="2"/>
                    <a:pt x="0" y="24"/>
                    <a:pt x="0" y="51"/>
                  </a:cubicBezTo>
                  <a:cubicBezTo>
                    <a:pt x="0" y="203"/>
                    <a:pt x="0" y="203"/>
                    <a:pt x="0" y="203"/>
                  </a:cubicBezTo>
                  <a:cubicBezTo>
                    <a:pt x="0" y="231"/>
                    <a:pt x="20" y="253"/>
                    <a:pt x="48" y="254"/>
                  </a:cubicBez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37" name="Logotype, static"/>
          <p:cNvGrpSpPr/>
          <p:nvPr userDrawn="1"/>
        </p:nvGrpSpPr>
        <p:grpSpPr>
          <a:xfrm>
            <a:off x="10689465" y="6389301"/>
            <a:ext cx="863687" cy="180102"/>
            <a:chOff x="9501453" y="6148765"/>
            <a:chExt cx="2047875" cy="427037"/>
          </a:xfrm>
          <a:solidFill>
            <a:schemeClr val="bg1"/>
          </a:solidFill>
        </p:grpSpPr>
        <p:sp>
          <p:nvSpPr>
            <p:cNvPr id="38"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en-GB" dirty="0">
              <a:solidFill>
                <a:prstClr val="white"/>
              </a:solidFill>
            </a:endParaRPr>
          </a:p>
        </p:txBody>
      </p:sp>
    </p:spTree>
    <p:extLst>
      <p:ext uri="{BB962C8B-B14F-4D97-AF65-F5344CB8AC3E}">
        <p14:creationId xmlns:p14="http://schemas.microsoft.com/office/powerpoint/2010/main" val="3690265638"/>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bg1"/>
        </a:solidFill>
        <a:effectLst/>
      </p:bgPr>
    </p:bg>
    <p:spTree>
      <p:nvGrpSpPr>
        <p:cNvPr id="1" name=""/>
        <p:cNvGrpSpPr/>
        <p:nvPr/>
      </p:nvGrpSpPr>
      <p:grpSpPr>
        <a:xfrm>
          <a:off x="0" y="0"/>
          <a:ext cx="0" cy="0"/>
          <a:chOff x="0" y="0"/>
          <a:chExt cx="0" cy="0"/>
        </a:xfrm>
      </p:grpSpPr>
      <p:grpSp>
        <p:nvGrpSpPr>
          <p:cNvPr id="37" name="Pulse"/>
          <p:cNvGrpSpPr/>
          <p:nvPr userDrawn="1"/>
        </p:nvGrpSpPr>
        <p:grpSpPr>
          <a:xfrm>
            <a:off x="8751888" y="3030538"/>
            <a:ext cx="3446462" cy="3490913"/>
            <a:chOff x="8751888" y="3030538"/>
            <a:chExt cx="3446462" cy="3490913"/>
          </a:xfrm>
          <a:solidFill>
            <a:schemeClr val="accent1"/>
          </a:solidFill>
        </p:grpSpPr>
        <p:sp>
          <p:nvSpPr>
            <p:cNvPr id="38"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9"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0"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2" name="Title 1"/>
          <p:cNvSpPr>
            <a:spLocks noGrp="1"/>
          </p:cNvSpPr>
          <p:nvPr>
            <p:ph type="ctrTitle"/>
          </p:nvPr>
        </p:nvSpPr>
        <p:spPr>
          <a:xfrm>
            <a:off x="648000" y="1338264"/>
            <a:ext cx="7200000" cy="795474"/>
          </a:xfrm>
        </p:spPr>
        <p:txBody>
          <a:bodyPr/>
          <a:lstStyle>
            <a:lvl1pPr>
              <a:defRPr sz="29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06"/>
            <a:ext cx="7200000" cy="720000"/>
          </a:xfrm>
        </p:spPr>
        <p:txBody>
          <a:bodyPr/>
          <a:lstStyle>
            <a:lvl1pPr marL="0" indent="0" algn="l">
              <a:spcBef>
                <a:spcPts val="0"/>
              </a:spcBef>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6" name="Text Placeholder 5"/>
          <p:cNvSpPr>
            <a:spLocks noGrp="1"/>
          </p:cNvSpPr>
          <p:nvPr>
            <p:ph type="body" sz="quarter" idx="10" hasCustomPrompt="1"/>
          </p:nvPr>
        </p:nvSpPr>
        <p:spPr>
          <a:xfrm>
            <a:off x="648000" y="3096000"/>
            <a:ext cx="1800225" cy="1260000"/>
          </a:xfrm>
        </p:spPr>
        <p:txBody>
          <a:bodyPr>
            <a:noAutofit/>
          </a:bodyPr>
          <a:lstStyle>
            <a:lvl1pPr marL="0" indent="0">
              <a:spcBef>
                <a:spcPts val="0"/>
              </a:spcBef>
              <a:buNone/>
              <a:defRPr sz="900">
                <a:solidFill>
                  <a:schemeClr val="tx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en-GB" dirty="0" smtClean="0"/>
              <a:t>Disclaimer text</a:t>
            </a:r>
            <a:endParaRPr lang="en-GB" dirty="0"/>
          </a:p>
        </p:txBody>
      </p:sp>
      <p:sp>
        <p:nvSpPr>
          <p:cNvPr id="15" name="Text Placeholder 5"/>
          <p:cNvSpPr>
            <a:spLocks noGrp="1"/>
          </p:cNvSpPr>
          <p:nvPr>
            <p:ph type="body" sz="quarter" idx="11" hasCustomPrompt="1"/>
          </p:nvPr>
        </p:nvSpPr>
        <p:spPr>
          <a:xfrm>
            <a:off x="2713211" y="3096000"/>
            <a:ext cx="1800225" cy="1260000"/>
          </a:xfrm>
        </p:spPr>
        <p:txBody>
          <a:bodyPr>
            <a:noAutofit/>
          </a:bodyPr>
          <a:lstStyle>
            <a:lvl1pPr marL="0" indent="0">
              <a:spcBef>
                <a:spcPts val="0"/>
              </a:spcBef>
              <a:buNone/>
              <a:defRPr sz="900">
                <a:solidFill>
                  <a:schemeClr val="tx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en-GB" dirty="0" smtClean="0"/>
              <a:t>Disclaimer text</a:t>
            </a:r>
            <a:endParaRPr lang="en-GB" dirty="0"/>
          </a:p>
        </p:txBody>
      </p:sp>
      <p:grpSp>
        <p:nvGrpSpPr>
          <p:cNvPr id="30" name="Logotype"/>
          <p:cNvGrpSpPr/>
          <p:nvPr userDrawn="1"/>
        </p:nvGrpSpPr>
        <p:grpSpPr>
          <a:xfrm>
            <a:off x="640800" y="532800"/>
            <a:ext cx="1384039" cy="288609"/>
            <a:chOff x="9501453" y="6148765"/>
            <a:chExt cx="2047875" cy="427037"/>
          </a:xfrm>
          <a:solidFill>
            <a:schemeClr val="bg2"/>
          </a:solidFill>
        </p:grpSpPr>
        <p:sp>
          <p:nvSpPr>
            <p:cNvPr id="31"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3340863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9200"/>
            <a:ext cx="7200000" cy="795600"/>
          </a:xfrm>
        </p:spPr>
        <p:txBody>
          <a:bodyPr/>
          <a:lstStyle>
            <a:lvl1pPr>
              <a:defRPr sz="29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06"/>
            <a:ext cx="7200000" cy="720000"/>
          </a:xfrm>
        </p:spPr>
        <p:txBody>
          <a:bodyPr/>
          <a:lstStyle>
            <a:lvl1pPr marL="0" indent="0" algn="l">
              <a:spcBef>
                <a:spcPts val="0"/>
              </a:spcBef>
              <a:buNone/>
              <a:defRPr b="1">
                <a:solidFill>
                  <a:srgbClr val="FFFFFF"/>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6" name="Text Placeholder 5"/>
          <p:cNvSpPr>
            <a:spLocks noGrp="1"/>
          </p:cNvSpPr>
          <p:nvPr>
            <p:ph type="body" sz="quarter" idx="10" hasCustomPrompt="1"/>
          </p:nvPr>
        </p:nvSpPr>
        <p:spPr>
          <a:xfrm>
            <a:off x="648000" y="3096000"/>
            <a:ext cx="1800225" cy="1260000"/>
          </a:xfrm>
        </p:spPr>
        <p:txBody>
          <a:bodyPr>
            <a:noAutofit/>
          </a:bodyPr>
          <a:lstStyle>
            <a:lvl1pPr marL="0" indent="0">
              <a:spcBef>
                <a:spcPts val="0"/>
              </a:spcBef>
              <a:buNone/>
              <a:defRPr sz="900">
                <a:solidFill>
                  <a:schemeClr val="bg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en-GB" dirty="0" smtClean="0"/>
              <a:t>Disclaimer text</a:t>
            </a:r>
            <a:endParaRPr lang="en-GB" dirty="0"/>
          </a:p>
        </p:txBody>
      </p:sp>
      <p:sp>
        <p:nvSpPr>
          <p:cNvPr id="15" name="Text Placeholder 5"/>
          <p:cNvSpPr>
            <a:spLocks noGrp="1"/>
          </p:cNvSpPr>
          <p:nvPr>
            <p:ph type="body" sz="quarter" idx="11" hasCustomPrompt="1"/>
          </p:nvPr>
        </p:nvSpPr>
        <p:spPr>
          <a:xfrm>
            <a:off x="2713211" y="3096000"/>
            <a:ext cx="1800225" cy="1260000"/>
          </a:xfrm>
        </p:spPr>
        <p:txBody>
          <a:bodyPr>
            <a:noAutofit/>
          </a:bodyPr>
          <a:lstStyle>
            <a:lvl1pPr marL="0" indent="0">
              <a:spcBef>
                <a:spcPts val="0"/>
              </a:spcBef>
              <a:buNone/>
              <a:defRPr sz="900">
                <a:solidFill>
                  <a:schemeClr val="bg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en-GB" dirty="0" smtClean="0"/>
              <a:t>Disclaimer text</a:t>
            </a:r>
            <a:endParaRPr lang="en-GB" dirty="0"/>
          </a:p>
        </p:txBody>
      </p:sp>
      <p:grpSp>
        <p:nvGrpSpPr>
          <p:cNvPr id="16" name="Pulse"/>
          <p:cNvGrpSpPr/>
          <p:nvPr userDrawn="1"/>
        </p:nvGrpSpPr>
        <p:grpSpPr>
          <a:xfrm>
            <a:off x="8751888" y="3030538"/>
            <a:ext cx="3446462" cy="3490913"/>
            <a:chOff x="8751888" y="3030538"/>
            <a:chExt cx="3446462" cy="3490913"/>
          </a:xfrm>
          <a:solidFill>
            <a:srgbClr val="0000FF"/>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18" name="Logotype"/>
          <p:cNvGrpSpPr/>
          <p:nvPr userDrawn="1"/>
        </p:nvGrpSpPr>
        <p:grpSpPr>
          <a:xfrm>
            <a:off x="641350" y="530890"/>
            <a:ext cx="1384039" cy="288609"/>
            <a:chOff x="9501453" y="6148765"/>
            <a:chExt cx="2047875" cy="427037"/>
          </a:xfrm>
          <a:solidFill>
            <a:schemeClr val="bg1"/>
          </a:solidFill>
        </p:grpSpPr>
        <p:sp>
          <p:nvSpPr>
            <p:cNvPr id="19"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63498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Blue">
    <p:bg>
      <p:bgPr>
        <a:solidFill>
          <a:schemeClr val="bg2"/>
        </a:solidFill>
        <a:effectLst/>
      </p:bgPr>
    </p:bg>
    <p:spTree>
      <p:nvGrpSpPr>
        <p:cNvPr id="1" name=""/>
        <p:cNvGrpSpPr/>
        <p:nvPr/>
      </p:nvGrpSpPr>
      <p:grpSpPr>
        <a:xfrm>
          <a:off x="0" y="0"/>
          <a:ext cx="0" cy="0"/>
          <a:chOff x="0" y="0"/>
          <a:chExt cx="0" cy="0"/>
        </a:xfrm>
      </p:grpSpPr>
      <p:sp>
        <p:nvSpPr>
          <p:cNvPr id="25" name="Rectangle 24"/>
          <p:cNvSpPr/>
          <p:nvPr userDrawn="1"/>
        </p:nvSpPr>
        <p:spPr>
          <a:xfrm>
            <a:off x="0" y="939600"/>
            <a:ext cx="12193200" cy="38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48000" y="4783756"/>
            <a:ext cx="7200000" cy="626850"/>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5436000"/>
            <a:ext cx="7200000" cy="360083"/>
          </a:xfrm>
        </p:spPr>
        <p:txBody>
          <a:bodyPr>
            <a:noAutofit/>
          </a:bodyPr>
          <a:lstStyle>
            <a:lvl1pPr marL="0" indent="0" algn="l">
              <a:buNone/>
              <a:defRPr b="1">
                <a:solidFill>
                  <a:schemeClr val="bg1"/>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5914122"/>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6166122"/>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sp>
        <p:nvSpPr>
          <p:cNvPr id="7" name="Picture Placeholder 6"/>
          <p:cNvSpPr>
            <a:spLocks noGrp="1"/>
          </p:cNvSpPr>
          <p:nvPr>
            <p:ph type="pic" sz="quarter" idx="15" hasCustomPrompt="1"/>
          </p:nvPr>
        </p:nvSpPr>
        <p:spPr>
          <a:xfrm>
            <a:off x="-1" y="939600"/>
            <a:ext cx="12204000" cy="3816350"/>
          </a:xfrm>
          <a:noFill/>
        </p:spPr>
        <p:txBody>
          <a:bodyPr anchor="ctr" anchorCtr="0"/>
          <a:lstStyle>
            <a:lvl1pPr marL="0" marR="0" indent="0" algn="ctr" defTabSz="1088776" rtl="0" eaLnBrk="1" fontAlgn="auto" latinLnBrk="0" hangingPunct="1">
              <a:lnSpc>
                <a:spcPct val="100000"/>
              </a:lnSpc>
              <a:spcBef>
                <a:spcPts val="1200"/>
              </a:spcBef>
              <a:spcAft>
                <a:spcPts val="0"/>
              </a:spcAft>
              <a:buClrTx/>
              <a:buSzTx/>
              <a:buFont typeface="Arial" pitchFamily="34" charset="0"/>
              <a:buNone/>
              <a:tabLst/>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endParaRPr lang="en-GB" dirty="0" smtClean="0"/>
          </a:p>
        </p:txBody>
      </p:sp>
      <p:grpSp>
        <p:nvGrpSpPr>
          <p:cNvPr id="16" name="Pulse"/>
          <p:cNvGrpSpPr/>
          <p:nvPr userDrawn="1"/>
        </p:nvGrpSpPr>
        <p:grpSpPr>
          <a:xfrm>
            <a:off x="8751888" y="3030538"/>
            <a:ext cx="3446462" cy="3490913"/>
            <a:chOff x="8751888" y="3030538"/>
            <a:chExt cx="3446462" cy="3490913"/>
          </a:xfrm>
          <a:solidFill>
            <a:srgbClr val="0000FF"/>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8" name="Logotype"/>
          <p:cNvGrpSpPr/>
          <p:nvPr userDrawn="1"/>
        </p:nvGrpSpPr>
        <p:grpSpPr>
          <a:xfrm>
            <a:off x="5371674" y="298072"/>
            <a:ext cx="1384039" cy="288609"/>
            <a:chOff x="9501453" y="6148765"/>
            <a:chExt cx="2047875" cy="427037"/>
          </a:xfrm>
          <a:solidFill>
            <a:schemeClr val="bg1"/>
          </a:solidFill>
        </p:grpSpPr>
        <p:sp>
          <p:nvSpPr>
            <p:cNvPr id="29"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0803590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ink">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0"/>
            <a:ext cx="12193200" cy="6859588"/>
          </a:xfrm>
          <a:prstGeom prst="rect">
            <a:avLst/>
          </a:prstGeom>
          <a:solidFill>
            <a:srgbClr val="FD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userDrawn="1"/>
        </p:nvSpPr>
        <p:spPr>
          <a:xfrm>
            <a:off x="0" y="939600"/>
            <a:ext cx="12193200" cy="38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Picture Placeholder 6"/>
          <p:cNvSpPr>
            <a:spLocks noGrp="1"/>
          </p:cNvSpPr>
          <p:nvPr>
            <p:ph type="pic" sz="quarter" idx="15" hasCustomPrompt="1"/>
          </p:nvPr>
        </p:nvSpPr>
        <p:spPr>
          <a:xfrm>
            <a:off x="-1" y="940414"/>
            <a:ext cx="12204000" cy="3816350"/>
          </a:xfrm>
          <a:noFill/>
        </p:spPr>
        <p:txBody>
          <a:bodyPr anchor="ctr" anchorCtr="0"/>
          <a:lstStyle>
            <a:lvl1pPr marL="0" indent="0" algn="ctr">
              <a:buNone/>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endParaRPr lang="en-GB" dirty="0"/>
          </a:p>
        </p:txBody>
      </p:sp>
      <p:sp>
        <p:nvSpPr>
          <p:cNvPr id="2" name="Title 1"/>
          <p:cNvSpPr>
            <a:spLocks noGrp="1"/>
          </p:cNvSpPr>
          <p:nvPr>
            <p:ph type="ctrTitle"/>
          </p:nvPr>
        </p:nvSpPr>
        <p:spPr>
          <a:xfrm>
            <a:off x="648000" y="4775994"/>
            <a:ext cx="7200000" cy="634612"/>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5436000"/>
            <a:ext cx="7200000" cy="360083"/>
          </a:xfrm>
        </p:spPr>
        <p:txBody>
          <a:bodyPr>
            <a:noAutofit/>
          </a:bodyPr>
          <a:lstStyle>
            <a:lvl1pPr marL="0" indent="0" algn="l">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5914122"/>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6166122"/>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grpSp>
        <p:nvGrpSpPr>
          <p:cNvPr id="16" name="Pulse"/>
          <p:cNvGrpSpPr/>
          <p:nvPr userDrawn="1"/>
        </p:nvGrpSpPr>
        <p:grpSpPr>
          <a:xfrm>
            <a:off x="8751888" y="3030538"/>
            <a:ext cx="3446462" cy="3490913"/>
            <a:chOff x="8751888" y="3030538"/>
            <a:chExt cx="3446462" cy="3490913"/>
          </a:xfrm>
          <a:solidFill>
            <a:schemeClr val="accent1"/>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3" name="Logotype"/>
          <p:cNvGrpSpPr/>
          <p:nvPr userDrawn="1"/>
        </p:nvGrpSpPr>
        <p:grpSpPr>
          <a:xfrm>
            <a:off x="5371674" y="298072"/>
            <a:ext cx="1384039" cy="288609"/>
            <a:chOff x="9501453" y="6148765"/>
            <a:chExt cx="2047875" cy="427037"/>
          </a:xfrm>
          <a:solidFill>
            <a:schemeClr val="bg2"/>
          </a:solidFill>
        </p:grpSpPr>
        <p:sp>
          <p:nvSpPr>
            <p:cNvPr id="34"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38673350"/>
      </p:ext>
    </p:extLst>
  </p:cSld>
  <p:clrMapOvr>
    <a:overrideClrMapping bg1="lt1" tx1="dk1" bg2="lt2" tx2="dk2" accent1="accent1" accent2="accent2" accent3="accent3" accent4="accent4" accent5="accent5" accent6="accent6" hlink="hlink" folHlink="folHlink"/>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018" y="1089026"/>
            <a:ext cx="8402188" cy="999458"/>
          </a:xfrm>
        </p:spPr>
        <p:txBody>
          <a:bodyPr anchor="b" anchorCtr="0">
            <a:noAutofit/>
          </a:bodyPr>
          <a:lstStyle>
            <a:lvl1pPr algn="ctr">
              <a:defRPr sz="2900" b="1" cap="none" baseline="0">
                <a:solidFill>
                  <a:schemeClr val="bg2"/>
                </a:solidFill>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1872018" y="2160500"/>
            <a:ext cx="8402188" cy="720167"/>
          </a:xfrm>
        </p:spPr>
        <p:txBody>
          <a:bodyPr anchor="t" anchorCtr="0">
            <a:noAutofit/>
          </a:bodyPr>
          <a:lstStyle>
            <a:lvl1pPr marL="0" indent="0" algn="ctr">
              <a:buNone/>
              <a:defRPr sz="1900" b="1">
                <a:solidFill>
                  <a:schemeClr val="accent2"/>
                </a:solidFill>
              </a:defRPr>
            </a:lvl1pPr>
            <a:lvl2pPr marL="544388" indent="0">
              <a:buNone/>
              <a:defRPr sz="2100">
                <a:solidFill>
                  <a:schemeClr val="tx1">
                    <a:tint val="75000"/>
                  </a:schemeClr>
                </a:solidFill>
              </a:defRPr>
            </a:lvl2pPr>
            <a:lvl3pPr marL="1088776" indent="0">
              <a:buNone/>
              <a:defRPr sz="1900">
                <a:solidFill>
                  <a:schemeClr val="tx1">
                    <a:tint val="75000"/>
                  </a:schemeClr>
                </a:solidFill>
              </a:defRPr>
            </a:lvl3pPr>
            <a:lvl4pPr marL="1633164" indent="0">
              <a:buNone/>
              <a:defRPr sz="1700">
                <a:solidFill>
                  <a:schemeClr val="tx1">
                    <a:tint val="75000"/>
                  </a:schemeClr>
                </a:solidFill>
              </a:defRPr>
            </a:lvl4pPr>
            <a:lvl5pPr marL="2177552" indent="0">
              <a:buNone/>
              <a:defRPr sz="1700">
                <a:solidFill>
                  <a:schemeClr val="tx1">
                    <a:tint val="75000"/>
                  </a:schemeClr>
                </a:solidFill>
              </a:defRPr>
            </a:lvl5pPr>
            <a:lvl6pPr marL="2721940" indent="0">
              <a:buNone/>
              <a:defRPr sz="1700">
                <a:solidFill>
                  <a:schemeClr val="tx1">
                    <a:tint val="75000"/>
                  </a:schemeClr>
                </a:solidFill>
              </a:defRPr>
            </a:lvl6pPr>
            <a:lvl7pPr marL="3266328" indent="0">
              <a:buNone/>
              <a:defRPr sz="1700">
                <a:solidFill>
                  <a:schemeClr val="tx1">
                    <a:tint val="75000"/>
                  </a:schemeClr>
                </a:solidFill>
              </a:defRPr>
            </a:lvl7pPr>
            <a:lvl8pPr marL="3810716" indent="0">
              <a:buNone/>
              <a:defRPr sz="1700">
                <a:solidFill>
                  <a:schemeClr val="tx1">
                    <a:tint val="75000"/>
                  </a:schemeClr>
                </a:solidFill>
              </a:defRPr>
            </a:lvl8pPr>
            <a:lvl9pPr marL="4355104" indent="0">
              <a:buNone/>
              <a:defRPr sz="1700">
                <a:solidFill>
                  <a:schemeClr val="tx1">
                    <a:tint val="75000"/>
                  </a:schemeClr>
                </a:solidFill>
              </a:defRPr>
            </a:lvl9pPr>
          </a:lstStyle>
          <a:p>
            <a:pPr lvl="0"/>
            <a:r>
              <a:rPr lang="en-GB" dirty="0" smtClean="0"/>
              <a:t>Click to edit Master text styles</a:t>
            </a:r>
          </a:p>
        </p:txBody>
      </p:sp>
      <p:grpSp>
        <p:nvGrpSpPr>
          <p:cNvPr id="11" name="Pulse"/>
          <p:cNvGrpSpPr/>
          <p:nvPr userDrawn="1"/>
        </p:nvGrpSpPr>
        <p:grpSpPr>
          <a:xfrm>
            <a:off x="8751888" y="3030538"/>
            <a:ext cx="3446462" cy="3490913"/>
            <a:chOff x="8751888" y="3030538"/>
            <a:chExt cx="3446462" cy="3490913"/>
          </a:xfrm>
          <a:solidFill>
            <a:schemeClr val="accent1"/>
          </a:solidFill>
        </p:grpSpPr>
        <p:sp>
          <p:nvSpPr>
            <p:cNvPr id="12"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041862772"/>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Divider Pulse Pattern">
    <p:bg>
      <p:bgPr>
        <a:solidFill>
          <a:srgbClr val="FDECE4"/>
        </a:solidFill>
        <a:effectLst/>
      </p:bgPr>
    </p:bg>
    <p:spTree>
      <p:nvGrpSpPr>
        <p:cNvPr id="1" name=""/>
        <p:cNvGrpSpPr/>
        <p:nvPr/>
      </p:nvGrpSpPr>
      <p:grpSpPr>
        <a:xfrm>
          <a:off x="0" y="0"/>
          <a:ext cx="0" cy="0"/>
          <a:chOff x="0" y="0"/>
          <a:chExt cx="0" cy="0"/>
        </a:xfrm>
      </p:grpSpPr>
      <p:sp useBgFill="1">
        <p:nvSpPr>
          <p:cNvPr id="53" name="Picture Placeholder 5"/>
          <p:cNvSpPr>
            <a:spLocks noGrp="1"/>
          </p:cNvSpPr>
          <p:nvPr>
            <p:ph type="pic" sz="quarter" idx="15" hasCustomPrompt="1"/>
          </p:nvPr>
        </p:nvSpPr>
        <p:spPr>
          <a:xfrm>
            <a:off x="0" y="0"/>
            <a:ext cx="12195175" cy="6859588"/>
          </a:xfrm>
        </p:spPr>
        <p:txBody>
          <a:bodyPr anchor="ctr" anchorCtr="0"/>
          <a:lstStyle>
            <a:lvl1pPr marL="0" marR="0" indent="0" algn="ctr" defTabSz="1088776" rtl="0" eaLnBrk="1" fontAlgn="auto" latinLnBrk="0" hangingPunct="1">
              <a:lnSpc>
                <a:spcPct val="100000"/>
              </a:lnSpc>
              <a:spcBef>
                <a:spcPts val="1200"/>
              </a:spcBef>
              <a:spcAft>
                <a:spcPts val="0"/>
              </a:spcAft>
              <a:buClrTx/>
              <a:buSzTx/>
              <a:buFont typeface="Arial" pitchFamily="34" charset="0"/>
              <a:buNone/>
              <a:tabLst/>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r>
              <a:rPr lang="sv-SE" dirty="0" smtClean="0"/>
              <a:t> or </a:t>
            </a:r>
            <a:r>
              <a:rPr lang="sv-SE" dirty="0" err="1" smtClean="0"/>
              <a:t>use</a:t>
            </a:r>
            <a:r>
              <a:rPr lang="sv-SE" dirty="0" smtClean="0"/>
              <a:t> as </a:t>
            </a:r>
            <a:r>
              <a:rPr lang="sv-SE" dirty="0" err="1" smtClean="0"/>
              <a:t>pink</a:t>
            </a:r>
            <a:r>
              <a:rPr lang="sv-SE" dirty="0" smtClean="0"/>
              <a:t> </a:t>
            </a:r>
            <a:r>
              <a:rPr lang="sv-SE" dirty="0" err="1" smtClean="0"/>
              <a:t>slide</a:t>
            </a:r>
            <a:endParaRPr lang="en-GB" dirty="0" smtClean="0"/>
          </a:p>
        </p:txBody>
      </p:sp>
      <p:sp>
        <p:nvSpPr>
          <p:cNvPr id="2" name="Title 1"/>
          <p:cNvSpPr>
            <a:spLocks noGrp="1"/>
          </p:cNvSpPr>
          <p:nvPr>
            <p:ph type="title"/>
          </p:nvPr>
        </p:nvSpPr>
        <p:spPr>
          <a:xfrm>
            <a:off x="1872018" y="1090800"/>
            <a:ext cx="8402188" cy="1000800"/>
          </a:xfrm>
        </p:spPr>
        <p:txBody>
          <a:bodyPr anchor="b" anchorCtr="0">
            <a:noAutofit/>
          </a:bodyPr>
          <a:lstStyle>
            <a:lvl1pPr algn="ctr">
              <a:defRPr sz="2900" b="1" cap="none" baseline="0">
                <a:solidFill>
                  <a:schemeClr val="bg2"/>
                </a:solidFill>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1872018" y="2160500"/>
            <a:ext cx="8402188" cy="720167"/>
          </a:xfrm>
        </p:spPr>
        <p:txBody>
          <a:bodyPr anchor="t" anchorCtr="0">
            <a:noAutofit/>
          </a:bodyPr>
          <a:lstStyle>
            <a:lvl1pPr marL="0" indent="0" algn="ctr">
              <a:buNone/>
              <a:defRPr sz="1900" b="1">
                <a:solidFill>
                  <a:schemeClr val="tx2"/>
                </a:solidFill>
              </a:defRPr>
            </a:lvl1pPr>
            <a:lvl2pPr marL="544388" indent="0">
              <a:buNone/>
              <a:defRPr sz="2100">
                <a:solidFill>
                  <a:schemeClr val="tx1">
                    <a:tint val="75000"/>
                  </a:schemeClr>
                </a:solidFill>
              </a:defRPr>
            </a:lvl2pPr>
            <a:lvl3pPr marL="1088776" indent="0">
              <a:buNone/>
              <a:defRPr sz="1900">
                <a:solidFill>
                  <a:schemeClr val="tx1">
                    <a:tint val="75000"/>
                  </a:schemeClr>
                </a:solidFill>
              </a:defRPr>
            </a:lvl3pPr>
            <a:lvl4pPr marL="1633164" indent="0">
              <a:buNone/>
              <a:defRPr sz="1700">
                <a:solidFill>
                  <a:schemeClr val="tx1">
                    <a:tint val="75000"/>
                  </a:schemeClr>
                </a:solidFill>
              </a:defRPr>
            </a:lvl4pPr>
            <a:lvl5pPr marL="2177552" indent="0">
              <a:buNone/>
              <a:defRPr sz="1700">
                <a:solidFill>
                  <a:schemeClr val="tx1">
                    <a:tint val="75000"/>
                  </a:schemeClr>
                </a:solidFill>
              </a:defRPr>
            </a:lvl5pPr>
            <a:lvl6pPr marL="2721940" indent="0">
              <a:buNone/>
              <a:defRPr sz="1700">
                <a:solidFill>
                  <a:schemeClr val="tx1">
                    <a:tint val="75000"/>
                  </a:schemeClr>
                </a:solidFill>
              </a:defRPr>
            </a:lvl6pPr>
            <a:lvl7pPr marL="3266328" indent="0">
              <a:buNone/>
              <a:defRPr sz="1700">
                <a:solidFill>
                  <a:schemeClr val="tx1">
                    <a:tint val="75000"/>
                  </a:schemeClr>
                </a:solidFill>
              </a:defRPr>
            </a:lvl7pPr>
            <a:lvl8pPr marL="3810716" indent="0">
              <a:buNone/>
              <a:defRPr sz="1700">
                <a:solidFill>
                  <a:schemeClr val="tx1">
                    <a:tint val="75000"/>
                  </a:schemeClr>
                </a:solidFill>
              </a:defRPr>
            </a:lvl8pPr>
            <a:lvl9pPr marL="4355104" indent="0">
              <a:buNone/>
              <a:defRPr sz="1700">
                <a:solidFill>
                  <a:schemeClr val="tx1">
                    <a:tint val="75000"/>
                  </a:schemeClr>
                </a:solidFill>
              </a:defRPr>
            </a:lvl9pPr>
          </a:lstStyle>
          <a:p>
            <a:pPr lvl="0"/>
            <a:r>
              <a:rPr lang="en-GB" dirty="0" smtClean="0"/>
              <a:t>Click to edit Master text styles</a:t>
            </a:r>
          </a:p>
        </p:txBody>
      </p:sp>
      <p:grpSp>
        <p:nvGrpSpPr>
          <p:cNvPr id="28" name="Pulse"/>
          <p:cNvGrpSpPr/>
          <p:nvPr userDrawn="1"/>
        </p:nvGrpSpPr>
        <p:grpSpPr>
          <a:xfrm>
            <a:off x="0" y="2990850"/>
            <a:ext cx="12204000" cy="3559175"/>
            <a:chOff x="0" y="2990850"/>
            <a:chExt cx="12204700" cy="3559175"/>
          </a:xfrm>
          <a:solidFill>
            <a:srgbClr val="0000A0"/>
          </a:solidFill>
        </p:grpSpPr>
        <p:sp>
          <p:nvSpPr>
            <p:cNvPr id="29" name="Freeform 5"/>
            <p:cNvSpPr>
              <a:spLocks/>
            </p:cNvSpPr>
            <p:nvPr userDrawn="1"/>
          </p:nvSpPr>
          <p:spPr bwMode="auto">
            <a:xfrm>
              <a:off x="182086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9" y="138"/>
                    <a:pt x="0" y="119"/>
                    <a:pt x="0" y="96"/>
                  </a:cubicBezTo>
                  <a:cubicBezTo>
                    <a:pt x="0" y="41"/>
                    <a:pt x="0" y="41"/>
                    <a:pt x="0" y="41"/>
                  </a:cubicBezTo>
                  <a:cubicBezTo>
                    <a:pt x="0" y="19"/>
                    <a:pt x="19" y="0"/>
                    <a:pt x="41" y="0"/>
                  </a:cubicBezTo>
                  <a:cubicBezTo>
                    <a:pt x="64" y="0"/>
                    <a:pt x="82" y="19"/>
                    <a:pt x="82" y="41"/>
                  </a:cubicBezTo>
                  <a:cubicBezTo>
                    <a:pt x="82" y="96"/>
                    <a:pt x="82" y="96"/>
                    <a:pt x="82" y="96"/>
                  </a:cubicBezTo>
                  <a:cubicBezTo>
                    <a:pt x="82" y="119"/>
                    <a:pt x="64"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6"/>
            <p:cNvSpPr>
              <a:spLocks/>
            </p:cNvSpPr>
            <p:nvPr userDrawn="1"/>
          </p:nvSpPr>
          <p:spPr bwMode="auto">
            <a:xfrm>
              <a:off x="1211263" y="4605338"/>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6" y="0"/>
                    <a:pt x="137" y="31"/>
                    <a:pt x="137" y="69"/>
                  </a:cubicBezTo>
                  <a:cubicBezTo>
                    <a:pt x="137" y="275"/>
                    <a:pt x="137" y="275"/>
                    <a:pt x="137" y="275"/>
                  </a:cubicBezTo>
                  <a:cubicBezTo>
                    <a:pt x="137" y="313"/>
                    <a:pt x="106"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7"/>
            <p:cNvSpPr>
              <a:spLocks/>
            </p:cNvSpPr>
            <p:nvPr userDrawn="1"/>
          </p:nvSpPr>
          <p:spPr bwMode="auto">
            <a:xfrm>
              <a:off x="447675" y="4105275"/>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8"/>
            <p:cNvSpPr>
              <a:spLocks/>
            </p:cNvSpPr>
            <p:nvPr userDrawn="1"/>
          </p:nvSpPr>
          <p:spPr bwMode="auto">
            <a:xfrm>
              <a:off x="10529888" y="3994150"/>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7" y="31"/>
                    <a:pt x="137" y="69"/>
                  </a:cubicBezTo>
                  <a:cubicBezTo>
                    <a:pt x="137" y="275"/>
                    <a:pt x="137" y="275"/>
                    <a:pt x="137" y="275"/>
                  </a:cubicBezTo>
                  <a:cubicBezTo>
                    <a:pt x="137"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9"/>
            <p:cNvSpPr>
              <a:spLocks/>
            </p:cNvSpPr>
            <p:nvPr userDrawn="1"/>
          </p:nvSpPr>
          <p:spPr bwMode="auto">
            <a:xfrm>
              <a:off x="1009491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8" y="138"/>
                    <a:pt x="0" y="119"/>
                    <a:pt x="0" y="96"/>
                  </a:cubicBezTo>
                  <a:cubicBezTo>
                    <a:pt x="0" y="41"/>
                    <a:pt x="0" y="41"/>
                    <a:pt x="0" y="41"/>
                  </a:cubicBezTo>
                  <a:cubicBezTo>
                    <a:pt x="0" y="19"/>
                    <a:pt x="18" y="0"/>
                    <a:pt x="41" y="0"/>
                  </a:cubicBezTo>
                  <a:cubicBezTo>
                    <a:pt x="63" y="0"/>
                    <a:pt x="82" y="19"/>
                    <a:pt x="82" y="41"/>
                  </a:cubicBezTo>
                  <a:cubicBezTo>
                    <a:pt x="82" y="96"/>
                    <a:pt x="82" y="96"/>
                    <a:pt x="82" y="96"/>
                  </a:cubicBezTo>
                  <a:cubicBezTo>
                    <a:pt x="82" y="119"/>
                    <a:pt x="63"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10"/>
            <p:cNvSpPr>
              <a:spLocks/>
            </p:cNvSpPr>
            <p:nvPr userDrawn="1"/>
          </p:nvSpPr>
          <p:spPr bwMode="auto">
            <a:xfrm>
              <a:off x="11183938" y="3144838"/>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11"/>
            <p:cNvSpPr>
              <a:spLocks noEditPoints="1"/>
            </p:cNvSpPr>
            <p:nvPr userDrawn="1"/>
          </p:nvSpPr>
          <p:spPr bwMode="auto">
            <a:xfrm>
              <a:off x="7742238" y="4083050"/>
              <a:ext cx="434975" cy="1092200"/>
            </a:xfrm>
            <a:custGeom>
              <a:avLst/>
              <a:gdLst>
                <a:gd name="T0" fmla="*/ 69 w 137"/>
                <a:gd name="T1" fmla="*/ 13 h 343"/>
                <a:gd name="T2" fmla="*/ 124 w 137"/>
                <a:gd name="T3" fmla="*/ 68 h 343"/>
                <a:gd name="T4" fmla="*/ 124 w 137"/>
                <a:gd name="T5" fmla="*/ 274 h 343"/>
                <a:gd name="T6" fmla="*/ 69 w 137"/>
                <a:gd name="T7" fmla="*/ 329 h 343"/>
                <a:gd name="T8" fmla="*/ 14 w 137"/>
                <a:gd name="T9" fmla="*/ 274 h 343"/>
                <a:gd name="T10" fmla="*/ 14 w 137"/>
                <a:gd name="T11" fmla="*/ 68 h 343"/>
                <a:gd name="T12" fmla="*/ 69 w 137"/>
                <a:gd name="T13" fmla="*/ 13 h 343"/>
                <a:gd name="T14" fmla="*/ 69 w 137"/>
                <a:gd name="T15" fmla="*/ 0 h 343"/>
                <a:gd name="T16" fmla="*/ 69 w 137"/>
                <a:gd name="T17" fmla="*/ 0 h 343"/>
                <a:gd name="T18" fmla="*/ 0 w 137"/>
                <a:gd name="T19" fmla="*/ 68 h 343"/>
                <a:gd name="T20" fmla="*/ 0 w 137"/>
                <a:gd name="T21" fmla="*/ 274 h 343"/>
                <a:gd name="T22" fmla="*/ 69 w 137"/>
                <a:gd name="T23" fmla="*/ 343 h 343"/>
                <a:gd name="T24" fmla="*/ 137 w 137"/>
                <a:gd name="T25" fmla="*/ 274 h 343"/>
                <a:gd name="T26" fmla="*/ 137 w 137"/>
                <a:gd name="T27" fmla="*/ 68 h 343"/>
                <a:gd name="T28" fmla="*/ 69 w 137"/>
                <a:gd name="T2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69" y="0"/>
                    <a:pt x="69" y="0"/>
                    <a:pt x="69" y="0"/>
                  </a:cubicBezTo>
                  <a:cubicBezTo>
                    <a:pt x="31" y="0"/>
                    <a:pt x="0" y="30"/>
                    <a:pt x="0" y="68"/>
                  </a:cubicBezTo>
                  <a:cubicBezTo>
                    <a:pt x="0" y="274"/>
                    <a:pt x="0" y="274"/>
                    <a:pt x="0" y="274"/>
                  </a:cubicBezTo>
                  <a:cubicBezTo>
                    <a:pt x="0" y="312"/>
                    <a:pt x="31" y="343"/>
                    <a:pt x="69" y="343"/>
                  </a:cubicBezTo>
                  <a:cubicBezTo>
                    <a:pt x="107" y="343"/>
                    <a:pt x="137" y="312"/>
                    <a:pt x="137" y="274"/>
                  </a:cubicBezTo>
                  <a:cubicBezTo>
                    <a:pt x="137" y="68"/>
                    <a:pt x="137" y="68"/>
                    <a:pt x="137" y="68"/>
                  </a:cubicBezTo>
                  <a:cubicBezTo>
                    <a:pt x="137"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12"/>
            <p:cNvSpPr>
              <a:spLocks/>
            </p:cNvSpPr>
            <p:nvPr userDrawn="1"/>
          </p:nvSpPr>
          <p:spPr bwMode="auto">
            <a:xfrm>
              <a:off x="9480550" y="4605338"/>
              <a:ext cx="439738" cy="1092200"/>
            </a:xfrm>
            <a:custGeom>
              <a:avLst/>
              <a:gdLst>
                <a:gd name="T0" fmla="*/ 69 w 138"/>
                <a:gd name="T1" fmla="*/ 343 h 343"/>
                <a:gd name="T2" fmla="*/ 69 w 138"/>
                <a:gd name="T3" fmla="*/ 343 h 343"/>
                <a:gd name="T4" fmla="*/ 0 w 138"/>
                <a:gd name="T5" fmla="*/ 275 h 343"/>
                <a:gd name="T6" fmla="*/ 0 w 138"/>
                <a:gd name="T7" fmla="*/ 69 h 343"/>
                <a:gd name="T8" fmla="*/ 69 w 138"/>
                <a:gd name="T9" fmla="*/ 0 h 343"/>
                <a:gd name="T10" fmla="*/ 138 w 138"/>
                <a:gd name="T11" fmla="*/ 69 h 343"/>
                <a:gd name="T12" fmla="*/ 138 w 138"/>
                <a:gd name="T13" fmla="*/ 275 h 343"/>
                <a:gd name="T14" fmla="*/ 69 w 138"/>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8" y="31"/>
                    <a:pt x="138" y="69"/>
                  </a:cubicBezTo>
                  <a:cubicBezTo>
                    <a:pt x="138" y="275"/>
                    <a:pt x="138" y="275"/>
                    <a:pt x="138" y="275"/>
                  </a:cubicBezTo>
                  <a:cubicBezTo>
                    <a:pt x="138"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13"/>
            <p:cNvSpPr>
              <a:spLocks noEditPoints="1"/>
            </p:cNvSpPr>
            <p:nvPr userDrawn="1"/>
          </p:nvSpPr>
          <p:spPr bwMode="auto">
            <a:xfrm>
              <a:off x="83978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8" y="0"/>
                    <a:pt x="0" y="39"/>
                    <a:pt x="0" y="86"/>
                  </a:cubicBezTo>
                  <a:cubicBezTo>
                    <a:pt x="0" y="683"/>
                    <a:pt x="0" y="683"/>
                    <a:pt x="0" y="683"/>
                  </a:cubicBezTo>
                  <a:cubicBezTo>
                    <a:pt x="0" y="730"/>
                    <a:pt x="38"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14"/>
            <p:cNvSpPr>
              <a:spLocks noEditPoints="1"/>
            </p:cNvSpPr>
            <p:nvPr userDrawn="1"/>
          </p:nvSpPr>
          <p:spPr bwMode="auto">
            <a:xfrm>
              <a:off x="1951038" y="4083050"/>
              <a:ext cx="439738" cy="1092200"/>
            </a:xfrm>
            <a:custGeom>
              <a:avLst/>
              <a:gdLst>
                <a:gd name="T0" fmla="*/ 69 w 138"/>
                <a:gd name="T1" fmla="*/ 13 h 343"/>
                <a:gd name="T2" fmla="*/ 124 w 138"/>
                <a:gd name="T3" fmla="*/ 68 h 343"/>
                <a:gd name="T4" fmla="*/ 124 w 138"/>
                <a:gd name="T5" fmla="*/ 274 h 343"/>
                <a:gd name="T6" fmla="*/ 69 w 138"/>
                <a:gd name="T7" fmla="*/ 329 h 343"/>
                <a:gd name="T8" fmla="*/ 14 w 138"/>
                <a:gd name="T9" fmla="*/ 274 h 343"/>
                <a:gd name="T10" fmla="*/ 14 w 138"/>
                <a:gd name="T11" fmla="*/ 68 h 343"/>
                <a:gd name="T12" fmla="*/ 69 w 138"/>
                <a:gd name="T13" fmla="*/ 13 h 343"/>
                <a:gd name="T14" fmla="*/ 69 w 138"/>
                <a:gd name="T15" fmla="*/ 0 h 343"/>
                <a:gd name="T16" fmla="*/ 0 w 138"/>
                <a:gd name="T17" fmla="*/ 68 h 343"/>
                <a:gd name="T18" fmla="*/ 0 w 138"/>
                <a:gd name="T19" fmla="*/ 274 h 343"/>
                <a:gd name="T20" fmla="*/ 69 w 138"/>
                <a:gd name="T21" fmla="*/ 343 h 343"/>
                <a:gd name="T22" fmla="*/ 138 w 138"/>
                <a:gd name="T23" fmla="*/ 274 h 343"/>
                <a:gd name="T24" fmla="*/ 138 w 138"/>
                <a:gd name="T25" fmla="*/ 68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31" y="0"/>
                    <a:pt x="0" y="30"/>
                    <a:pt x="0" y="68"/>
                  </a:cubicBezTo>
                  <a:cubicBezTo>
                    <a:pt x="0" y="274"/>
                    <a:pt x="0" y="274"/>
                    <a:pt x="0" y="274"/>
                  </a:cubicBezTo>
                  <a:cubicBezTo>
                    <a:pt x="0" y="312"/>
                    <a:pt x="31" y="343"/>
                    <a:pt x="69" y="343"/>
                  </a:cubicBezTo>
                  <a:cubicBezTo>
                    <a:pt x="107" y="343"/>
                    <a:pt x="138" y="312"/>
                    <a:pt x="138" y="274"/>
                  </a:cubicBezTo>
                  <a:cubicBezTo>
                    <a:pt x="138" y="68"/>
                    <a:pt x="138" y="68"/>
                    <a:pt x="138" y="68"/>
                  </a:cubicBezTo>
                  <a:cubicBezTo>
                    <a:pt x="138"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15"/>
            <p:cNvSpPr>
              <a:spLocks noEditPoints="1"/>
            </p:cNvSpPr>
            <p:nvPr userDrawn="1"/>
          </p:nvSpPr>
          <p:spPr bwMode="auto">
            <a:xfrm>
              <a:off x="26066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9" y="0"/>
                    <a:pt x="0" y="39"/>
                    <a:pt x="0" y="86"/>
                  </a:cubicBezTo>
                  <a:cubicBezTo>
                    <a:pt x="0" y="683"/>
                    <a:pt x="0" y="683"/>
                    <a:pt x="0" y="683"/>
                  </a:cubicBezTo>
                  <a:cubicBezTo>
                    <a:pt x="0" y="730"/>
                    <a:pt x="39"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16"/>
            <p:cNvSpPr>
              <a:spLocks/>
            </p:cNvSpPr>
            <p:nvPr userDrawn="1"/>
          </p:nvSpPr>
          <p:spPr bwMode="auto">
            <a:xfrm>
              <a:off x="8718550" y="4105275"/>
              <a:ext cx="546100"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17"/>
            <p:cNvSpPr>
              <a:spLocks noEditPoints="1"/>
            </p:cNvSpPr>
            <p:nvPr userDrawn="1"/>
          </p:nvSpPr>
          <p:spPr bwMode="auto">
            <a:xfrm>
              <a:off x="4465638" y="3841750"/>
              <a:ext cx="438150" cy="1092200"/>
            </a:xfrm>
            <a:custGeom>
              <a:avLst/>
              <a:gdLst>
                <a:gd name="T0" fmla="*/ 69 w 138"/>
                <a:gd name="T1" fmla="*/ 14 h 343"/>
                <a:gd name="T2" fmla="*/ 124 w 138"/>
                <a:gd name="T3" fmla="*/ 69 h 343"/>
                <a:gd name="T4" fmla="*/ 124 w 138"/>
                <a:gd name="T5" fmla="*/ 275 h 343"/>
                <a:gd name="T6" fmla="*/ 69 w 138"/>
                <a:gd name="T7" fmla="*/ 330 h 343"/>
                <a:gd name="T8" fmla="*/ 14 w 138"/>
                <a:gd name="T9" fmla="*/ 275 h 343"/>
                <a:gd name="T10" fmla="*/ 14 w 138"/>
                <a:gd name="T11" fmla="*/ 69 h 343"/>
                <a:gd name="T12" fmla="*/ 69 w 138"/>
                <a:gd name="T13" fmla="*/ 14 h 343"/>
                <a:gd name="T14" fmla="*/ 69 w 138"/>
                <a:gd name="T15" fmla="*/ 0 h 343"/>
                <a:gd name="T16" fmla="*/ 0 w 138"/>
                <a:gd name="T17" fmla="*/ 69 h 343"/>
                <a:gd name="T18" fmla="*/ 0 w 138"/>
                <a:gd name="T19" fmla="*/ 275 h 343"/>
                <a:gd name="T20" fmla="*/ 69 w 138"/>
                <a:gd name="T21" fmla="*/ 343 h 343"/>
                <a:gd name="T22" fmla="*/ 138 w 138"/>
                <a:gd name="T23" fmla="*/ 275 h 343"/>
                <a:gd name="T24" fmla="*/ 138 w 138"/>
                <a:gd name="T25" fmla="*/ 69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4"/>
                  </a:moveTo>
                  <a:cubicBezTo>
                    <a:pt x="99" y="14"/>
                    <a:pt x="124" y="39"/>
                    <a:pt x="124" y="69"/>
                  </a:cubicBezTo>
                  <a:cubicBezTo>
                    <a:pt x="124" y="275"/>
                    <a:pt x="124" y="275"/>
                    <a:pt x="124" y="275"/>
                  </a:cubicBezTo>
                  <a:cubicBezTo>
                    <a:pt x="124" y="305"/>
                    <a:pt x="99" y="330"/>
                    <a:pt x="69" y="330"/>
                  </a:cubicBezTo>
                  <a:cubicBezTo>
                    <a:pt x="39" y="330"/>
                    <a:pt x="14" y="305"/>
                    <a:pt x="14" y="275"/>
                  </a:cubicBezTo>
                  <a:cubicBezTo>
                    <a:pt x="14" y="69"/>
                    <a:pt x="14" y="69"/>
                    <a:pt x="14" y="69"/>
                  </a:cubicBezTo>
                  <a:cubicBezTo>
                    <a:pt x="14" y="39"/>
                    <a:pt x="39" y="14"/>
                    <a:pt x="69" y="14"/>
                  </a:cubicBezTo>
                  <a:moveTo>
                    <a:pt x="69" y="0"/>
                  </a:moveTo>
                  <a:cubicBezTo>
                    <a:pt x="31" y="0"/>
                    <a:pt x="0" y="31"/>
                    <a:pt x="0" y="69"/>
                  </a:cubicBezTo>
                  <a:cubicBezTo>
                    <a:pt x="0" y="275"/>
                    <a:pt x="0" y="275"/>
                    <a:pt x="0" y="275"/>
                  </a:cubicBezTo>
                  <a:cubicBezTo>
                    <a:pt x="0" y="313"/>
                    <a:pt x="31" y="343"/>
                    <a:pt x="69" y="343"/>
                  </a:cubicBezTo>
                  <a:cubicBezTo>
                    <a:pt x="107" y="343"/>
                    <a:pt x="138" y="313"/>
                    <a:pt x="138" y="275"/>
                  </a:cubicBezTo>
                  <a:cubicBezTo>
                    <a:pt x="138" y="69"/>
                    <a:pt x="138" y="69"/>
                    <a:pt x="138" y="69"/>
                  </a:cubicBezTo>
                  <a:cubicBezTo>
                    <a:pt x="138" y="31"/>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18"/>
            <p:cNvSpPr>
              <a:spLocks/>
            </p:cNvSpPr>
            <p:nvPr userDrawn="1"/>
          </p:nvSpPr>
          <p:spPr bwMode="auto">
            <a:xfrm>
              <a:off x="7259638" y="4475163"/>
              <a:ext cx="260350" cy="436563"/>
            </a:xfrm>
            <a:custGeom>
              <a:avLst/>
              <a:gdLst>
                <a:gd name="T0" fmla="*/ 41 w 82"/>
                <a:gd name="T1" fmla="*/ 137 h 137"/>
                <a:gd name="T2" fmla="*/ 41 w 82"/>
                <a:gd name="T3" fmla="*/ 137 h 137"/>
                <a:gd name="T4" fmla="*/ 0 w 82"/>
                <a:gd name="T5" fmla="*/ 96 h 137"/>
                <a:gd name="T6" fmla="*/ 0 w 82"/>
                <a:gd name="T7" fmla="*/ 41 h 137"/>
                <a:gd name="T8" fmla="*/ 41 w 82"/>
                <a:gd name="T9" fmla="*/ 0 h 137"/>
                <a:gd name="T10" fmla="*/ 82 w 82"/>
                <a:gd name="T11" fmla="*/ 41 h 137"/>
                <a:gd name="T12" fmla="*/ 82 w 82"/>
                <a:gd name="T13" fmla="*/ 96 h 137"/>
                <a:gd name="T14" fmla="*/ 41 w 82"/>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7">
                  <a:moveTo>
                    <a:pt x="41" y="137"/>
                  </a:moveTo>
                  <a:cubicBezTo>
                    <a:pt x="41" y="137"/>
                    <a:pt x="41" y="137"/>
                    <a:pt x="41" y="137"/>
                  </a:cubicBezTo>
                  <a:cubicBezTo>
                    <a:pt x="18" y="137"/>
                    <a:pt x="0" y="119"/>
                    <a:pt x="0" y="96"/>
                  </a:cubicBezTo>
                  <a:cubicBezTo>
                    <a:pt x="0" y="41"/>
                    <a:pt x="0" y="41"/>
                    <a:pt x="0" y="41"/>
                  </a:cubicBezTo>
                  <a:cubicBezTo>
                    <a:pt x="0" y="19"/>
                    <a:pt x="18" y="0"/>
                    <a:pt x="41" y="0"/>
                  </a:cubicBezTo>
                  <a:cubicBezTo>
                    <a:pt x="64" y="0"/>
                    <a:pt x="82" y="19"/>
                    <a:pt x="82" y="41"/>
                  </a:cubicBezTo>
                  <a:cubicBezTo>
                    <a:pt x="82" y="96"/>
                    <a:pt x="82" y="96"/>
                    <a:pt x="82" y="96"/>
                  </a:cubicBezTo>
                  <a:cubicBezTo>
                    <a:pt x="82" y="119"/>
                    <a:pt x="64" y="137"/>
                    <a:pt x="41"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19"/>
            <p:cNvSpPr>
              <a:spLocks noEditPoints="1"/>
            </p:cNvSpPr>
            <p:nvPr userDrawn="1"/>
          </p:nvSpPr>
          <p:spPr bwMode="auto">
            <a:xfrm>
              <a:off x="4030663" y="4475163"/>
              <a:ext cx="260350" cy="436563"/>
            </a:xfrm>
            <a:custGeom>
              <a:avLst/>
              <a:gdLst>
                <a:gd name="T0" fmla="*/ 41 w 82"/>
                <a:gd name="T1" fmla="*/ 14 h 137"/>
                <a:gd name="T2" fmla="*/ 69 w 82"/>
                <a:gd name="T3" fmla="*/ 41 h 137"/>
                <a:gd name="T4" fmla="*/ 69 w 82"/>
                <a:gd name="T5" fmla="*/ 96 h 137"/>
                <a:gd name="T6" fmla="*/ 41 w 82"/>
                <a:gd name="T7" fmla="*/ 124 h 137"/>
                <a:gd name="T8" fmla="*/ 14 w 82"/>
                <a:gd name="T9" fmla="*/ 96 h 137"/>
                <a:gd name="T10" fmla="*/ 14 w 82"/>
                <a:gd name="T11" fmla="*/ 41 h 137"/>
                <a:gd name="T12" fmla="*/ 41 w 82"/>
                <a:gd name="T13" fmla="*/ 14 h 137"/>
                <a:gd name="T14" fmla="*/ 41 w 82"/>
                <a:gd name="T15" fmla="*/ 0 h 137"/>
                <a:gd name="T16" fmla="*/ 0 w 82"/>
                <a:gd name="T17" fmla="*/ 41 h 137"/>
                <a:gd name="T18" fmla="*/ 0 w 82"/>
                <a:gd name="T19" fmla="*/ 96 h 137"/>
                <a:gd name="T20" fmla="*/ 41 w 82"/>
                <a:gd name="T21" fmla="*/ 137 h 137"/>
                <a:gd name="T22" fmla="*/ 82 w 82"/>
                <a:gd name="T23" fmla="*/ 96 h 137"/>
                <a:gd name="T24" fmla="*/ 82 w 82"/>
                <a:gd name="T25" fmla="*/ 41 h 137"/>
                <a:gd name="T26" fmla="*/ 41 w 82"/>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7">
                  <a:moveTo>
                    <a:pt x="41" y="14"/>
                  </a:moveTo>
                  <a:cubicBezTo>
                    <a:pt x="56" y="14"/>
                    <a:pt x="69" y="26"/>
                    <a:pt x="69" y="41"/>
                  </a:cubicBezTo>
                  <a:cubicBezTo>
                    <a:pt x="69" y="96"/>
                    <a:pt x="69" y="96"/>
                    <a:pt x="69" y="96"/>
                  </a:cubicBezTo>
                  <a:cubicBezTo>
                    <a:pt x="69" y="112"/>
                    <a:pt x="56" y="124"/>
                    <a:pt x="41" y="124"/>
                  </a:cubicBezTo>
                  <a:cubicBezTo>
                    <a:pt x="26" y="124"/>
                    <a:pt x="14" y="112"/>
                    <a:pt x="14" y="96"/>
                  </a:cubicBezTo>
                  <a:cubicBezTo>
                    <a:pt x="14" y="41"/>
                    <a:pt x="14" y="41"/>
                    <a:pt x="14" y="41"/>
                  </a:cubicBezTo>
                  <a:cubicBezTo>
                    <a:pt x="14" y="26"/>
                    <a:pt x="26" y="14"/>
                    <a:pt x="41" y="14"/>
                  </a:cubicBezTo>
                  <a:moveTo>
                    <a:pt x="41" y="0"/>
                  </a:moveTo>
                  <a:cubicBezTo>
                    <a:pt x="19" y="0"/>
                    <a:pt x="0" y="19"/>
                    <a:pt x="0" y="41"/>
                  </a:cubicBezTo>
                  <a:cubicBezTo>
                    <a:pt x="0" y="96"/>
                    <a:pt x="0" y="96"/>
                    <a:pt x="0" y="96"/>
                  </a:cubicBezTo>
                  <a:cubicBezTo>
                    <a:pt x="0" y="119"/>
                    <a:pt x="19" y="137"/>
                    <a:pt x="41" y="137"/>
                  </a:cubicBezTo>
                  <a:cubicBezTo>
                    <a:pt x="64" y="137"/>
                    <a:pt x="82" y="119"/>
                    <a:pt x="82" y="96"/>
                  </a:cubicBezTo>
                  <a:cubicBezTo>
                    <a:pt x="82" y="41"/>
                    <a:pt x="82" y="41"/>
                    <a:pt x="82" y="41"/>
                  </a:cubicBezTo>
                  <a:cubicBezTo>
                    <a:pt x="82" y="19"/>
                    <a:pt x="64"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20"/>
            <p:cNvSpPr>
              <a:spLocks/>
            </p:cNvSpPr>
            <p:nvPr userDrawn="1"/>
          </p:nvSpPr>
          <p:spPr bwMode="auto">
            <a:xfrm>
              <a:off x="6648450" y="4452938"/>
              <a:ext cx="436563" cy="1092200"/>
            </a:xfrm>
            <a:custGeom>
              <a:avLst/>
              <a:gdLst>
                <a:gd name="T0" fmla="*/ 68 w 137"/>
                <a:gd name="T1" fmla="*/ 343 h 343"/>
                <a:gd name="T2" fmla="*/ 68 w 137"/>
                <a:gd name="T3" fmla="*/ 343 h 343"/>
                <a:gd name="T4" fmla="*/ 0 w 137"/>
                <a:gd name="T5" fmla="*/ 275 h 343"/>
                <a:gd name="T6" fmla="*/ 0 w 137"/>
                <a:gd name="T7" fmla="*/ 69 h 343"/>
                <a:gd name="T8" fmla="*/ 68 w 137"/>
                <a:gd name="T9" fmla="*/ 0 h 343"/>
                <a:gd name="T10" fmla="*/ 137 w 137"/>
                <a:gd name="T11" fmla="*/ 69 h 343"/>
                <a:gd name="T12" fmla="*/ 137 w 137"/>
                <a:gd name="T13" fmla="*/ 275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3"/>
                    <a:pt x="0" y="275"/>
                  </a:cubicBezTo>
                  <a:cubicBezTo>
                    <a:pt x="0" y="69"/>
                    <a:pt x="0" y="69"/>
                    <a:pt x="0" y="69"/>
                  </a:cubicBezTo>
                  <a:cubicBezTo>
                    <a:pt x="0" y="31"/>
                    <a:pt x="30" y="0"/>
                    <a:pt x="68" y="0"/>
                  </a:cubicBezTo>
                  <a:cubicBezTo>
                    <a:pt x="106" y="0"/>
                    <a:pt x="137" y="31"/>
                    <a:pt x="137" y="69"/>
                  </a:cubicBezTo>
                  <a:cubicBezTo>
                    <a:pt x="137" y="275"/>
                    <a:pt x="137" y="275"/>
                    <a:pt x="137" y="275"/>
                  </a:cubicBezTo>
                  <a:cubicBezTo>
                    <a:pt x="137" y="313"/>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21"/>
            <p:cNvSpPr>
              <a:spLocks/>
            </p:cNvSpPr>
            <p:nvPr userDrawn="1"/>
          </p:nvSpPr>
          <p:spPr bwMode="auto">
            <a:xfrm>
              <a:off x="5119688" y="2990850"/>
              <a:ext cx="547688"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22"/>
            <p:cNvSpPr>
              <a:spLocks/>
            </p:cNvSpPr>
            <p:nvPr userDrawn="1"/>
          </p:nvSpPr>
          <p:spPr bwMode="auto">
            <a:xfrm>
              <a:off x="5886450" y="3952875"/>
              <a:ext cx="542925" cy="2444750"/>
            </a:xfrm>
            <a:custGeom>
              <a:avLst/>
              <a:gdLst>
                <a:gd name="T0" fmla="*/ 85 w 171"/>
                <a:gd name="T1" fmla="*/ 768 h 768"/>
                <a:gd name="T2" fmla="*/ 85 w 171"/>
                <a:gd name="T3" fmla="*/ 768 h 768"/>
                <a:gd name="T4" fmla="*/ 0 w 171"/>
                <a:gd name="T5" fmla="*/ 682 h 768"/>
                <a:gd name="T6" fmla="*/ 0 w 171"/>
                <a:gd name="T7" fmla="*/ 85 h 768"/>
                <a:gd name="T8" fmla="*/ 85 w 171"/>
                <a:gd name="T9" fmla="*/ 0 h 768"/>
                <a:gd name="T10" fmla="*/ 171 w 171"/>
                <a:gd name="T11" fmla="*/ 85 h 768"/>
                <a:gd name="T12" fmla="*/ 171 w 171"/>
                <a:gd name="T13" fmla="*/ 682 h 768"/>
                <a:gd name="T14" fmla="*/ 85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5" y="768"/>
                  </a:moveTo>
                  <a:cubicBezTo>
                    <a:pt x="85" y="768"/>
                    <a:pt x="85" y="768"/>
                    <a:pt x="85" y="768"/>
                  </a:cubicBezTo>
                  <a:cubicBezTo>
                    <a:pt x="38" y="768"/>
                    <a:pt x="0" y="730"/>
                    <a:pt x="0" y="682"/>
                  </a:cubicBezTo>
                  <a:cubicBezTo>
                    <a:pt x="0" y="85"/>
                    <a:pt x="0" y="85"/>
                    <a:pt x="0" y="85"/>
                  </a:cubicBezTo>
                  <a:cubicBezTo>
                    <a:pt x="0" y="38"/>
                    <a:pt x="38" y="0"/>
                    <a:pt x="85" y="0"/>
                  </a:cubicBezTo>
                  <a:cubicBezTo>
                    <a:pt x="133" y="0"/>
                    <a:pt x="171" y="38"/>
                    <a:pt x="171" y="85"/>
                  </a:cubicBezTo>
                  <a:cubicBezTo>
                    <a:pt x="171" y="682"/>
                    <a:pt x="171" y="682"/>
                    <a:pt x="171" y="682"/>
                  </a:cubicBezTo>
                  <a:cubicBezTo>
                    <a:pt x="171" y="730"/>
                    <a:pt x="133" y="768"/>
                    <a:pt x="85"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23"/>
            <p:cNvSpPr>
              <a:spLocks/>
            </p:cNvSpPr>
            <p:nvPr userDrawn="1"/>
          </p:nvSpPr>
          <p:spPr bwMode="auto">
            <a:xfrm>
              <a:off x="3790950" y="4716463"/>
              <a:ext cx="436563" cy="1092200"/>
            </a:xfrm>
            <a:custGeom>
              <a:avLst/>
              <a:gdLst>
                <a:gd name="T0" fmla="*/ 68 w 137"/>
                <a:gd name="T1" fmla="*/ 343 h 343"/>
                <a:gd name="T2" fmla="*/ 68 w 137"/>
                <a:gd name="T3" fmla="*/ 343 h 343"/>
                <a:gd name="T4" fmla="*/ 0 w 137"/>
                <a:gd name="T5" fmla="*/ 274 h 343"/>
                <a:gd name="T6" fmla="*/ 0 w 137"/>
                <a:gd name="T7" fmla="*/ 68 h 343"/>
                <a:gd name="T8" fmla="*/ 68 w 137"/>
                <a:gd name="T9" fmla="*/ 0 h 343"/>
                <a:gd name="T10" fmla="*/ 137 w 137"/>
                <a:gd name="T11" fmla="*/ 68 h 343"/>
                <a:gd name="T12" fmla="*/ 137 w 137"/>
                <a:gd name="T13" fmla="*/ 274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2"/>
                    <a:pt x="0" y="274"/>
                  </a:cubicBezTo>
                  <a:cubicBezTo>
                    <a:pt x="0" y="68"/>
                    <a:pt x="0" y="68"/>
                    <a:pt x="0" y="68"/>
                  </a:cubicBezTo>
                  <a:cubicBezTo>
                    <a:pt x="0" y="30"/>
                    <a:pt x="30" y="0"/>
                    <a:pt x="68" y="0"/>
                  </a:cubicBezTo>
                  <a:cubicBezTo>
                    <a:pt x="106" y="0"/>
                    <a:pt x="137" y="30"/>
                    <a:pt x="137" y="68"/>
                  </a:cubicBezTo>
                  <a:cubicBezTo>
                    <a:pt x="137" y="274"/>
                    <a:pt x="137" y="274"/>
                    <a:pt x="137" y="274"/>
                  </a:cubicBezTo>
                  <a:cubicBezTo>
                    <a:pt x="137" y="312"/>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24"/>
            <p:cNvSpPr>
              <a:spLocks/>
            </p:cNvSpPr>
            <p:nvPr userDrawn="1"/>
          </p:nvSpPr>
          <p:spPr bwMode="auto">
            <a:xfrm>
              <a:off x="3028950" y="3841750"/>
              <a:ext cx="542925" cy="2447925"/>
            </a:xfrm>
            <a:custGeom>
              <a:avLst/>
              <a:gdLst>
                <a:gd name="T0" fmla="*/ 85 w 171"/>
                <a:gd name="T1" fmla="*/ 769 h 769"/>
                <a:gd name="T2" fmla="*/ 85 w 171"/>
                <a:gd name="T3" fmla="*/ 769 h 769"/>
                <a:gd name="T4" fmla="*/ 0 w 171"/>
                <a:gd name="T5" fmla="*/ 683 h 769"/>
                <a:gd name="T6" fmla="*/ 0 w 171"/>
                <a:gd name="T7" fmla="*/ 86 h 769"/>
                <a:gd name="T8" fmla="*/ 85 w 171"/>
                <a:gd name="T9" fmla="*/ 0 h 769"/>
                <a:gd name="T10" fmla="*/ 171 w 171"/>
                <a:gd name="T11" fmla="*/ 86 h 769"/>
                <a:gd name="T12" fmla="*/ 171 w 171"/>
                <a:gd name="T13" fmla="*/ 683 h 769"/>
                <a:gd name="T14" fmla="*/ 85 w 171"/>
                <a:gd name="T15" fmla="*/ 769 h 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9">
                  <a:moveTo>
                    <a:pt x="85" y="769"/>
                  </a:moveTo>
                  <a:cubicBezTo>
                    <a:pt x="85" y="769"/>
                    <a:pt x="85" y="769"/>
                    <a:pt x="85" y="769"/>
                  </a:cubicBezTo>
                  <a:cubicBezTo>
                    <a:pt x="38" y="769"/>
                    <a:pt x="0" y="730"/>
                    <a:pt x="0" y="683"/>
                  </a:cubicBezTo>
                  <a:cubicBezTo>
                    <a:pt x="0" y="86"/>
                    <a:pt x="0" y="86"/>
                    <a:pt x="0" y="86"/>
                  </a:cubicBezTo>
                  <a:cubicBezTo>
                    <a:pt x="0" y="39"/>
                    <a:pt x="38" y="0"/>
                    <a:pt x="85" y="0"/>
                  </a:cubicBezTo>
                  <a:cubicBezTo>
                    <a:pt x="133" y="0"/>
                    <a:pt x="171" y="39"/>
                    <a:pt x="171" y="86"/>
                  </a:cubicBezTo>
                  <a:cubicBezTo>
                    <a:pt x="171" y="683"/>
                    <a:pt x="171" y="683"/>
                    <a:pt x="171" y="683"/>
                  </a:cubicBezTo>
                  <a:cubicBezTo>
                    <a:pt x="171" y="730"/>
                    <a:pt x="133" y="769"/>
                    <a:pt x="85" y="7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25"/>
            <p:cNvSpPr>
              <a:spLocks/>
            </p:cNvSpPr>
            <p:nvPr userDrawn="1"/>
          </p:nvSpPr>
          <p:spPr bwMode="auto">
            <a:xfrm>
              <a:off x="0" y="3148013"/>
              <a:ext cx="228600" cy="2438400"/>
            </a:xfrm>
            <a:custGeom>
              <a:avLst/>
              <a:gdLst>
                <a:gd name="T0" fmla="*/ 0 w 72"/>
                <a:gd name="T1" fmla="*/ 0 h 766"/>
                <a:gd name="T2" fmla="*/ 0 w 72"/>
                <a:gd name="T3" fmla="*/ 766 h 766"/>
                <a:gd name="T4" fmla="*/ 72 w 72"/>
                <a:gd name="T5" fmla="*/ 681 h 766"/>
                <a:gd name="T6" fmla="*/ 72 w 72"/>
                <a:gd name="T7" fmla="*/ 84 h 766"/>
                <a:gd name="T8" fmla="*/ 0 w 72"/>
                <a:gd name="T9" fmla="*/ 0 h 766"/>
              </a:gdLst>
              <a:ahLst/>
              <a:cxnLst>
                <a:cxn ang="0">
                  <a:pos x="T0" y="T1"/>
                </a:cxn>
                <a:cxn ang="0">
                  <a:pos x="T2" y="T3"/>
                </a:cxn>
                <a:cxn ang="0">
                  <a:pos x="T4" y="T5"/>
                </a:cxn>
                <a:cxn ang="0">
                  <a:pos x="T6" y="T7"/>
                </a:cxn>
                <a:cxn ang="0">
                  <a:pos x="T8" y="T9"/>
                </a:cxn>
              </a:cxnLst>
              <a:rect l="0" t="0" r="r" b="b"/>
              <a:pathLst>
                <a:path w="72" h="766">
                  <a:moveTo>
                    <a:pt x="0" y="0"/>
                  </a:moveTo>
                  <a:cubicBezTo>
                    <a:pt x="0" y="766"/>
                    <a:pt x="0" y="766"/>
                    <a:pt x="0" y="766"/>
                  </a:cubicBezTo>
                  <a:cubicBezTo>
                    <a:pt x="41" y="759"/>
                    <a:pt x="72" y="724"/>
                    <a:pt x="72" y="681"/>
                  </a:cubicBezTo>
                  <a:cubicBezTo>
                    <a:pt x="72" y="84"/>
                    <a:pt x="72" y="84"/>
                    <a:pt x="72" y="84"/>
                  </a:cubicBezTo>
                  <a:cubicBezTo>
                    <a:pt x="72" y="42"/>
                    <a:pt x="41" y="6"/>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Freeform 26"/>
            <p:cNvSpPr>
              <a:spLocks/>
            </p:cNvSpPr>
            <p:nvPr userDrawn="1"/>
          </p:nvSpPr>
          <p:spPr bwMode="auto">
            <a:xfrm>
              <a:off x="11950700" y="4105275"/>
              <a:ext cx="254000" cy="2444750"/>
            </a:xfrm>
            <a:custGeom>
              <a:avLst/>
              <a:gdLst>
                <a:gd name="T0" fmla="*/ 80 w 80"/>
                <a:gd name="T1" fmla="*/ 0 h 768"/>
                <a:gd name="T2" fmla="*/ 0 w 80"/>
                <a:gd name="T3" fmla="*/ 85 h 768"/>
                <a:gd name="T4" fmla="*/ 0 w 80"/>
                <a:gd name="T5" fmla="*/ 682 h 768"/>
                <a:gd name="T6" fmla="*/ 80 w 80"/>
                <a:gd name="T7" fmla="*/ 768 h 768"/>
                <a:gd name="T8" fmla="*/ 80 w 80"/>
                <a:gd name="T9" fmla="*/ 0 h 768"/>
              </a:gdLst>
              <a:ahLst/>
              <a:cxnLst>
                <a:cxn ang="0">
                  <a:pos x="T0" y="T1"/>
                </a:cxn>
                <a:cxn ang="0">
                  <a:pos x="T2" y="T3"/>
                </a:cxn>
                <a:cxn ang="0">
                  <a:pos x="T4" y="T5"/>
                </a:cxn>
                <a:cxn ang="0">
                  <a:pos x="T6" y="T7"/>
                </a:cxn>
                <a:cxn ang="0">
                  <a:pos x="T8" y="T9"/>
                </a:cxn>
              </a:cxnLst>
              <a:rect l="0" t="0" r="r" b="b"/>
              <a:pathLst>
                <a:path w="80" h="768">
                  <a:moveTo>
                    <a:pt x="80" y="0"/>
                  </a:moveTo>
                  <a:cubicBezTo>
                    <a:pt x="36" y="2"/>
                    <a:pt x="0" y="39"/>
                    <a:pt x="0" y="85"/>
                  </a:cubicBezTo>
                  <a:cubicBezTo>
                    <a:pt x="0" y="682"/>
                    <a:pt x="0" y="682"/>
                    <a:pt x="0" y="682"/>
                  </a:cubicBezTo>
                  <a:cubicBezTo>
                    <a:pt x="0" y="728"/>
                    <a:pt x="36" y="766"/>
                    <a:pt x="80" y="768"/>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954825602"/>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37037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9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lvl1pPr>
              <a:defRPr>
                <a:solidFill>
                  <a:srgbClr val="8B8A8D"/>
                </a:solidFill>
              </a:defRPr>
            </a:lvl1pPr>
          </a:lstStyle>
          <a:p>
            <a:fld id="{D14BCCD3-0010-4FBA-B965-2126ADC31932}" type="slidenum">
              <a:rPr lang="en-GB" smtClean="0"/>
              <a:pPr/>
              <a:t>‹#›</a:t>
            </a:fld>
            <a:endParaRPr lang="en-GB" dirty="0"/>
          </a:p>
        </p:txBody>
      </p:sp>
      <p:sp>
        <p:nvSpPr>
          <p:cNvPr id="4" name="Title 3"/>
          <p:cNvSpPr>
            <a:spLocks noGrp="1"/>
          </p:cNvSpPr>
          <p:nvPr>
            <p:ph type="title"/>
          </p:nvPr>
        </p:nvSpPr>
        <p:spPr/>
        <p:txBody>
          <a:bodyPr/>
          <a:lstStyle/>
          <a:p>
            <a:r>
              <a:rPr lang="en-GB" dirty="0" smtClean="0"/>
              <a:t>Click to edit Master title style</a:t>
            </a:r>
            <a:endParaRPr lang="en-GB" dirty="0"/>
          </a:p>
        </p:txBody>
      </p:sp>
      <p:sp>
        <p:nvSpPr>
          <p:cNvPr id="5" name="Footer Placeholder 4"/>
          <p:cNvSpPr>
            <a:spLocks noGrp="1"/>
          </p:cNvSpPr>
          <p:nvPr>
            <p:ph type="ftr" sz="quarter" idx="13"/>
          </p:nvPr>
        </p:nvSpPr>
        <p:spPr/>
        <p:txBody>
          <a:bodyPr/>
          <a:lstStyle>
            <a:lvl1pPr>
              <a:defRPr>
                <a:solidFill>
                  <a:srgbClr val="8B8A8D"/>
                </a:solidFill>
              </a:defRPr>
            </a:lvl1pPr>
          </a:lstStyle>
          <a:p>
            <a:endParaRPr lang="en-GB" dirty="0"/>
          </a:p>
        </p:txBody>
      </p:sp>
    </p:spTree>
    <p:extLst>
      <p:ext uri="{BB962C8B-B14F-4D97-AF65-F5344CB8AC3E}">
        <p14:creationId xmlns:p14="http://schemas.microsoft.com/office/powerpoint/2010/main" val="53086580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089025"/>
            <a:ext cx="6864086" cy="2268744"/>
          </a:xfrm>
        </p:spPr>
        <p:txBody>
          <a:bodyPr>
            <a:noAutofit/>
          </a:bodyPr>
          <a:lstStyle>
            <a:lvl1pPr algn="ctr">
              <a:defRPr sz="3000">
                <a:solidFill>
                  <a:srgbClr val="0000A0"/>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rgbClr val="8B8A8D"/>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41203" y="3573521"/>
            <a:ext cx="6864086" cy="540000"/>
          </a:xfrm>
        </p:spPr>
        <p:txBody>
          <a:bodyPr>
            <a:noAutofit/>
          </a:bodyPr>
          <a:lstStyle>
            <a:lvl1pPr marL="0" indent="0" algn="ctr">
              <a:buFontTx/>
              <a:buNone/>
              <a:defRPr b="1">
                <a:solidFill>
                  <a:srgbClr val="8B8A8D"/>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Name</a:t>
            </a:r>
            <a:endParaRPr lang="en-GB" dirty="0"/>
          </a:p>
        </p:txBody>
      </p:sp>
      <p:sp>
        <p:nvSpPr>
          <p:cNvPr id="3" name="Footer Placeholder 2"/>
          <p:cNvSpPr>
            <a:spLocks noGrp="1"/>
          </p:cNvSpPr>
          <p:nvPr>
            <p:ph type="ftr" sz="quarter" idx="14"/>
          </p:nvPr>
        </p:nvSpPr>
        <p:spPr/>
        <p:txBody>
          <a:bodyPr/>
          <a:lstStyle>
            <a:lvl1pPr>
              <a:defRPr>
                <a:solidFill>
                  <a:srgbClr val="8B8A8D"/>
                </a:solidFill>
              </a:defRPr>
            </a:lvl1pPr>
          </a:lstStyle>
          <a:p>
            <a:endParaRPr lang="en-GB" dirty="0"/>
          </a:p>
        </p:txBody>
      </p:sp>
    </p:spTree>
    <p:extLst>
      <p:ext uri="{BB962C8B-B14F-4D97-AF65-F5344CB8AC3E}">
        <p14:creationId xmlns:p14="http://schemas.microsoft.com/office/powerpoint/2010/main" val="1740019462"/>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090800"/>
            <a:ext cx="6864086" cy="2268000"/>
          </a:xfrm>
        </p:spPr>
        <p:txBody>
          <a:bodyPr>
            <a:noAutofit/>
          </a:bodyPr>
          <a:lstStyle>
            <a:lvl1pPr algn="ctr">
              <a:defRPr sz="3000">
                <a:solidFill>
                  <a:srgbClr val="FBD9CA"/>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41203" y="3573521"/>
            <a:ext cx="6864086" cy="540000"/>
          </a:xfrm>
        </p:spPr>
        <p:txBody>
          <a:bodyPr>
            <a:noAutofit/>
          </a:bodyPr>
          <a:lstStyle>
            <a:lvl1pPr marL="0" indent="0" algn="ctr">
              <a:buFontTx/>
              <a:buNone/>
              <a:defRPr b="1">
                <a:solidFill>
                  <a:schemeClr val="bg1"/>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Name</a:t>
            </a:r>
            <a:endParaRPr lang="en-GB" dirty="0"/>
          </a:p>
        </p:txBody>
      </p:sp>
      <p:cxnSp>
        <p:nvCxnSpPr>
          <p:cNvPr id="8" name="Straight Connector 7"/>
          <p:cNvCxnSpPr/>
          <p:nvPr userDrawn="1"/>
        </p:nvCxnSpPr>
        <p:spPr>
          <a:xfrm>
            <a:off x="648000" y="6318000"/>
            <a:ext cx="108936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Logotype, static"/>
          <p:cNvGrpSpPr/>
          <p:nvPr userDrawn="1"/>
        </p:nvGrpSpPr>
        <p:grpSpPr>
          <a:xfrm>
            <a:off x="10689465" y="6389301"/>
            <a:ext cx="863687" cy="180102"/>
            <a:chOff x="9501453" y="6148765"/>
            <a:chExt cx="2047875" cy="427037"/>
          </a:xfrm>
          <a:solidFill>
            <a:schemeClr val="bg1"/>
          </a:solidFill>
        </p:grpSpPr>
        <p:sp>
          <p:nvSpPr>
            <p:cNvPr id="24"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6251786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ulse Patter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66246"/>
            <a:ext cx="6864086" cy="2327243"/>
          </a:xfrm>
        </p:spPr>
        <p:txBody>
          <a:bodyPr>
            <a:noAutofit/>
          </a:bodyPr>
          <a:lstStyle>
            <a:lvl1pPr algn="ctr">
              <a:defRPr sz="3000">
                <a:solidFill>
                  <a:srgbClr val="FBD9CA"/>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41203" y="2709241"/>
            <a:ext cx="6864086" cy="540000"/>
          </a:xfrm>
        </p:spPr>
        <p:txBody>
          <a:bodyPr>
            <a:noAutofit/>
          </a:bodyPr>
          <a:lstStyle>
            <a:lvl1pPr marL="0" indent="0" algn="ctr">
              <a:buFontTx/>
              <a:buNone/>
              <a:defRPr b="1">
                <a:solidFill>
                  <a:schemeClr val="bg1"/>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Name</a:t>
            </a:r>
            <a:endParaRPr lang="en-GB" dirty="0"/>
          </a:p>
        </p:txBody>
      </p:sp>
      <p:cxnSp>
        <p:nvCxnSpPr>
          <p:cNvPr id="8" name="Straight Connector 7"/>
          <p:cNvCxnSpPr/>
          <p:nvPr userDrawn="1"/>
        </p:nvCxnSpPr>
        <p:spPr>
          <a:xfrm>
            <a:off x="648000" y="6318000"/>
            <a:ext cx="108936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Pulse"/>
          <p:cNvGrpSpPr/>
          <p:nvPr userDrawn="1"/>
        </p:nvGrpSpPr>
        <p:grpSpPr>
          <a:xfrm>
            <a:off x="0" y="3348038"/>
            <a:ext cx="12204700" cy="2643187"/>
            <a:chOff x="0" y="3348038"/>
            <a:chExt cx="12204700" cy="2643187"/>
          </a:xfrm>
          <a:solidFill>
            <a:srgbClr val="0000FF"/>
          </a:solidFill>
        </p:grpSpPr>
        <p:sp>
          <p:nvSpPr>
            <p:cNvPr id="45" name="Freeform 5"/>
            <p:cNvSpPr>
              <a:spLocks/>
            </p:cNvSpPr>
            <p:nvPr userDrawn="1"/>
          </p:nvSpPr>
          <p:spPr bwMode="auto">
            <a:xfrm>
              <a:off x="1906588" y="4092575"/>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6"/>
            <p:cNvSpPr>
              <a:spLocks/>
            </p:cNvSpPr>
            <p:nvPr userDrawn="1"/>
          </p:nvSpPr>
          <p:spPr bwMode="auto">
            <a:xfrm>
              <a:off x="3979863" y="4564063"/>
              <a:ext cx="193675" cy="325438"/>
            </a:xfrm>
            <a:custGeom>
              <a:avLst/>
              <a:gdLst>
                <a:gd name="T0" fmla="*/ 30 w 61"/>
                <a:gd name="T1" fmla="*/ 102 h 102"/>
                <a:gd name="T2" fmla="*/ 30 w 61"/>
                <a:gd name="T3" fmla="*/ 102 h 102"/>
                <a:gd name="T4" fmla="*/ 0 w 61"/>
                <a:gd name="T5" fmla="*/ 71 h 102"/>
                <a:gd name="T6" fmla="*/ 0 w 61"/>
                <a:gd name="T7" fmla="*/ 30 h 102"/>
                <a:gd name="T8" fmla="*/ 30 w 61"/>
                <a:gd name="T9" fmla="*/ 0 h 102"/>
                <a:gd name="T10" fmla="*/ 61 w 61"/>
                <a:gd name="T11" fmla="*/ 30 h 102"/>
                <a:gd name="T12" fmla="*/ 61 w 61"/>
                <a:gd name="T13" fmla="*/ 71 h 102"/>
                <a:gd name="T14" fmla="*/ 30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0" y="102"/>
                  </a:moveTo>
                  <a:cubicBezTo>
                    <a:pt x="30" y="102"/>
                    <a:pt x="30" y="102"/>
                    <a:pt x="30" y="102"/>
                  </a:cubicBezTo>
                  <a:cubicBezTo>
                    <a:pt x="13" y="102"/>
                    <a:pt x="0" y="88"/>
                    <a:pt x="0" y="71"/>
                  </a:cubicBezTo>
                  <a:cubicBezTo>
                    <a:pt x="0" y="30"/>
                    <a:pt x="0" y="30"/>
                    <a:pt x="0" y="30"/>
                  </a:cubicBezTo>
                  <a:cubicBezTo>
                    <a:pt x="0" y="14"/>
                    <a:pt x="13" y="0"/>
                    <a:pt x="30" y="0"/>
                  </a:cubicBezTo>
                  <a:cubicBezTo>
                    <a:pt x="47" y="0"/>
                    <a:pt x="61" y="14"/>
                    <a:pt x="61" y="30"/>
                  </a:cubicBezTo>
                  <a:cubicBezTo>
                    <a:pt x="61" y="71"/>
                    <a:pt x="61" y="71"/>
                    <a:pt x="61" y="71"/>
                  </a:cubicBezTo>
                  <a:cubicBezTo>
                    <a:pt x="61" y="88"/>
                    <a:pt x="47" y="102"/>
                    <a:pt x="3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7"/>
            <p:cNvSpPr>
              <a:spLocks/>
            </p:cNvSpPr>
            <p:nvPr userDrawn="1"/>
          </p:nvSpPr>
          <p:spPr bwMode="auto">
            <a:xfrm>
              <a:off x="1585913" y="4564063"/>
              <a:ext cx="193675" cy="325438"/>
            </a:xfrm>
            <a:custGeom>
              <a:avLst/>
              <a:gdLst>
                <a:gd name="T0" fmla="*/ 30 w 61"/>
                <a:gd name="T1" fmla="*/ 102 h 102"/>
                <a:gd name="T2" fmla="*/ 30 w 61"/>
                <a:gd name="T3" fmla="*/ 102 h 102"/>
                <a:gd name="T4" fmla="*/ 0 w 61"/>
                <a:gd name="T5" fmla="*/ 71 h 102"/>
                <a:gd name="T6" fmla="*/ 0 w 61"/>
                <a:gd name="T7" fmla="*/ 30 h 102"/>
                <a:gd name="T8" fmla="*/ 30 w 61"/>
                <a:gd name="T9" fmla="*/ 0 h 102"/>
                <a:gd name="T10" fmla="*/ 61 w 61"/>
                <a:gd name="T11" fmla="*/ 30 h 102"/>
                <a:gd name="T12" fmla="*/ 61 w 61"/>
                <a:gd name="T13" fmla="*/ 71 h 102"/>
                <a:gd name="T14" fmla="*/ 30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0" y="102"/>
                  </a:moveTo>
                  <a:cubicBezTo>
                    <a:pt x="30" y="102"/>
                    <a:pt x="30" y="102"/>
                    <a:pt x="30" y="102"/>
                  </a:cubicBezTo>
                  <a:cubicBezTo>
                    <a:pt x="13" y="102"/>
                    <a:pt x="0" y="88"/>
                    <a:pt x="0" y="71"/>
                  </a:cubicBezTo>
                  <a:cubicBezTo>
                    <a:pt x="0" y="30"/>
                    <a:pt x="0" y="30"/>
                    <a:pt x="0" y="30"/>
                  </a:cubicBezTo>
                  <a:cubicBezTo>
                    <a:pt x="0" y="14"/>
                    <a:pt x="13" y="0"/>
                    <a:pt x="30" y="0"/>
                  </a:cubicBezTo>
                  <a:cubicBezTo>
                    <a:pt x="47" y="0"/>
                    <a:pt x="61" y="14"/>
                    <a:pt x="61" y="30"/>
                  </a:cubicBezTo>
                  <a:cubicBezTo>
                    <a:pt x="61" y="71"/>
                    <a:pt x="61" y="71"/>
                    <a:pt x="61" y="71"/>
                  </a:cubicBezTo>
                  <a:cubicBezTo>
                    <a:pt x="61" y="88"/>
                    <a:pt x="47" y="102"/>
                    <a:pt x="3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8"/>
            <p:cNvSpPr>
              <a:spLocks/>
            </p:cNvSpPr>
            <p:nvPr userDrawn="1"/>
          </p:nvSpPr>
          <p:spPr bwMode="auto">
            <a:xfrm>
              <a:off x="3524250" y="4548188"/>
              <a:ext cx="325438" cy="809625"/>
            </a:xfrm>
            <a:custGeom>
              <a:avLst/>
              <a:gdLst>
                <a:gd name="T0" fmla="*/ 51 w 102"/>
                <a:gd name="T1" fmla="*/ 254 h 254"/>
                <a:gd name="T2" fmla="*/ 51 w 102"/>
                <a:gd name="T3" fmla="*/ 254 h 254"/>
                <a:gd name="T4" fmla="*/ 0 w 102"/>
                <a:gd name="T5" fmla="*/ 203 h 254"/>
                <a:gd name="T6" fmla="*/ 0 w 102"/>
                <a:gd name="T7" fmla="*/ 51 h 254"/>
                <a:gd name="T8" fmla="*/ 51 w 102"/>
                <a:gd name="T9" fmla="*/ 0 h 254"/>
                <a:gd name="T10" fmla="*/ 102 w 102"/>
                <a:gd name="T11" fmla="*/ 51 h 254"/>
                <a:gd name="T12" fmla="*/ 102 w 102"/>
                <a:gd name="T13" fmla="*/ 203 h 254"/>
                <a:gd name="T14" fmla="*/ 51 w 102"/>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4">
                  <a:moveTo>
                    <a:pt x="51" y="254"/>
                  </a:moveTo>
                  <a:cubicBezTo>
                    <a:pt x="51" y="254"/>
                    <a:pt x="51" y="254"/>
                    <a:pt x="51" y="254"/>
                  </a:cubicBezTo>
                  <a:cubicBezTo>
                    <a:pt x="23" y="254"/>
                    <a:pt x="0" y="232"/>
                    <a:pt x="0" y="203"/>
                  </a:cubicBezTo>
                  <a:cubicBezTo>
                    <a:pt x="0" y="51"/>
                    <a:pt x="0" y="51"/>
                    <a:pt x="0" y="51"/>
                  </a:cubicBezTo>
                  <a:cubicBezTo>
                    <a:pt x="0" y="23"/>
                    <a:pt x="23" y="0"/>
                    <a:pt x="51" y="0"/>
                  </a:cubicBezTo>
                  <a:cubicBezTo>
                    <a:pt x="79" y="0"/>
                    <a:pt x="102" y="23"/>
                    <a:pt x="102" y="51"/>
                  </a:cubicBezTo>
                  <a:cubicBezTo>
                    <a:pt x="102" y="203"/>
                    <a:pt x="102" y="203"/>
                    <a:pt x="102" y="203"/>
                  </a:cubicBezTo>
                  <a:cubicBezTo>
                    <a:pt x="102" y="232"/>
                    <a:pt x="79" y="254"/>
                    <a:pt x="51" y="2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9"/>
            <p:cNvSpPr>
              <a:spLocks/>
            </p:cNvSpPr>
            <p:nvPr userDrawn="1"/>
          </p:nvSpPr>
          <p:spPr bwMode="auto">
            <a:xfrm>
              <a:off x="2393950" y="3462338"/>
              <a:ext cx="403225" cy="1814513"/>
            </a:xfrm>
            <a:custGeom>
              <a:avLst/>
              <a:gdLst>
                <a:gd name="T0" fmla="*/ 64 w 127"/>
                <a:gd name="T1" fmla="*/ 570 h 570"/>
                <a:gd name="T2" fmla="*/ 64 w 127"/>
                <a:gd name="T3" fmla="*/ 570 h 570"/>
                <a:gd name="T4" fmla="*/ 0 w 127"/>
                <a:gd name="T5" fmla="*/ 506 h 570"/>
                <a:gd name="T6" fmla="*/ 0 w 127"/>
                <a:gd name="T7" fmla="*/ 64 h 570"/>
                <a:gd name="T8" fmla="*/ 64 w 127"/>
                <a:gd name="T9" fmla="*/ 0 h 570"/>
                <a:gd name="T10" fmla="*/ 127 w 127"/>
                <a:gd name="T11" fmla="*/ 64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4"/>
                    <a:pt x="0" y="64"/>
                    <a:pt x="0" y="64"/>
                  </a:cubicBezTo>
                  <a:cubicBezTo>
                    <a:pt x="0" y="29"/>
                    <a:pt x="29" y="0"/>
                    <a:pt x="64" y="0"/>
                  </a:cubicBezTo>
                  <a:cubicBezTo>
                    <a:pt x="99" y="0"/>
                    <a:pt x="127" y="29"/>
                    <a:pt x="127" y="64"/>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10"/>
            <p:cNvSpPr>
              <a:spLocks/>
            </p:cNvSpPr>
            <p:nvPr userDrawn="1"/>
          </p:nvSpPr>
          <p:spPr bwMode="auto">
            <a:xfrm>
              <a:off x="311150" y="3462338"/>
              <a:ext cx="406400" cy="1814513"/>
            </a:xfrm>
            <a:custGeom>
              <a:avLst/>
              <a:gdLst>
                <a:gd name="T0" fmla="*/ 64 w 128"/>
                <a:gd name="T1" fmla="*/ 570 h 570"/>
                <a:gd name="T2" fmla="*/ 64 w 128"/>
                <a:gd name="T3" fmla="*/ 570 h 570"/>
                <a:gd name="T4" fmla="*/ 0 w 128"/>
                <a:gd name="T5" fmla="*/ 506 h 570"/>
                <a:gd name="T6" fmla="*/ 0 w 128"/>
                <a:gd name="T7" fmla="*/ 64 h 570"/>
                <a:gd name="T8" fmla="*/ 64 w 128"/>
                <a:gd name="T9" fmla="*/ 0 h 570"/>
                <a:gd name="T10" fmla="*/ 128 w 128"/>
                <a:gd name="T11" fmla="*/ 64 h 570"/>
                <a:gd name="T12" fmla="*/ 128 w 128"/>
                <a:gd name="T13" fmla="*/ 506 h 570"/>
                <a:gd name="T14" fmla="*/ 64 w 128"/>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570">
                  <a:moveTo>
                    <a:pt x="64" y="570"/>
                  </a:moveTo>
                  <a:cubicBezTo>
                    <a:pt x="64" y="570"/>
                    <a:pt x="64" y="570"/>
                    <a:pt x="64" y="570"/>
                  </a:cubicBezTo>
                  <a:cubicBezTo>
                    <a:pt x="29" y="570"/>
                    <a:pt x="0" y="541"/>
                    <a:pt x="0" y="506"/>
                  </a:cubicBezTo>
                  <a:cubicBezTo>
                    <a:pt x="0" y="64"/>
                    <a:pt x="0" y="64"/>
                    <a:pt x="0" y="64"/>
                  </a:cubicBezTo>
                  <a:cubicBezTo>
                    <a:pt x="0" y="29"/>
                    <a:pt x="29" y="0"/>
                    <a:pt x="64" y="0"/>
                  </a:cubicBezTo>
                  <a:cubicBezTo>
                    <a:pt x="99" y="0"/>
                    <a:pt x="128" y="29"/>
                    <a:pt x="128" y="64"/>
                  </a:cubicBezTo>
                  <a:cubicBezTo>
                    <a:pt x="128" y="506"/>
                    <a:pt x="128" y="506"/>
                    <a:pt x="128" y="506"/>
                  </a:cubicBezTo>
                  <a:cubicBezTo>
                    <a:pt x="128"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11"/>
            <p:cNvSpPr>
              <a:spLocks/>
            </p:cNvSpPr>
            <p:nvPr userDrawn="1"/>
          </p:nvSpPr>
          <p:spPr bwMode="auto">
            <a:xfrm>
              <a:off x="2959100" y="4175125"/>
              <a:ext cx="403225" cy="1816100"/>
            </a:xfrm>
            <a:custGeom>
              <a:avLst/>
              <a:gdLst>
                <a:gd name="T0" fmla="*/ 64 w 127"/>
                <a:gd name="T1" fmla="*/ 570 h 570"/>
                <a:gd name="T2" fmla="*/ 64 w 127"/>
                <a:gd name="T3" fmla="*/ 570 h 570"/>
                <a:gd name="T4" fmla="*/ 0 w 127"/>
                <a:gd name="T5" fmla="*/ 506 h 570"/>
                <a:gd name="T6" fmla="*/ 0 w 127"/>
                <a:gd name="T7" fmla="*/ 64 h 570"/>
                <a:gd name="T8" fmla="*/ 64 w 127"/>
                <a:gd name="T9" fmla="*/ 0 h 570"/>
                <a:gd name="T10" fmla="*/ 127 w 127"/>
                <a:gd name="T11" fmla="*/ 64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4"/>
                    <a:pt x="0" y="64"/>
                    <a:pt x="0" y="64"/>
                  </a:cubicBezTo>
                  <a:cubicBezTo>
                    <a:pt x="0" y="28"/>
                    <a:pt x="29" y="0"/>
                    <a:pt x="64" y="0"/>
                  </a:cubicBezTo>
                  <a:cubicBezTo>
                    <a:pt x="99" y="0"/>
                    <a:pt x="127" y="28"/>
                    <a:pt x="127" y="64"/>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12"/>
            <p:cNvSpPr>
              <a:spLocks noEditPoints="1"/>
            </p:cNvSpPr>
            <p:nvPr userDrawn="1"/>
          </p:nvSpPr>
          <p:spPr bwMode="auto">
            <a:xfrm>
              <a:off x="1131888" y="4548188"/>
              <a:ext cx="323850"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4" y="10"/>
                    <a:pt x="92" y="28"/>
                    <a:pt x="92" y="51"/>
                  </a:cubicBezTo>
                  <a:cubicBezTo>
                    <a:pt x="92" y="203"/>
                    <a:pt x="92" y="203"/>
                    <a:pt x="92" y="203"/>
                  </a:cubicBezTo>
                  <a:cubicBezTo>
                    <a:pt x="92" y="226"/>
                    <a:pt x="74" y="244"/>
                    <a:pt x="51" y="244"/>
                  </a:cubicBezTo>
                  <a:cubicBezTo>
                    <a:pt x="29" y="244"/>
                    <a:pt x="10" y="226"/>
                    <a:pt x="10" y="203"/>
                  </a:cubicBezTo>
                  <a:cubicBezTo>
                    <a:pt x="10" y="51"/>
                    <a:pt x="10" y="51"/>
                    <a:pt x="10" y="51"/>
                  </a:cubicBezTo>
                  <a:cubicBezTo>
                    <a:pt x="10" y="28"/>
                    <a:pt x="29" y="10"/>
                    <a:pt x="51" y="10"/>
                  </a:cubicBezTo>
                  <a:moveTo>
                    <a:pt x="51" y="0"/>
                  </a:moveTo>
                  <a:cubicBezTo>
                    <a:pt x="23" y="0"/>
                    <a:pt x="0" y="23"/>
                    <a:pt x="0" y="51"/>
                  </a:cubicBezTo>
                  <a:cubicBezTo>
                    <a:pt x="0" y="203"/>
                    <a:pt x="0" y="203"/>
                    <a:pt x="0" y="203"/>
                  </a:cubicBezTo>
                  <a:cubicBezTo>
                    <a:pt x="0" y="232"/>
                    <a:pt x="23" y="254"/>
                    <a:pt x="51" y="254"/>
                  </a:cubicBezTo>
                  <a:cubicBezTo>
                    <a:pt x="79" y="254"/>
                    <a:pt x="102" y="232"/>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13"/>
            <p:cNvSpPr>
              <a:spLocks noEditPoints="1"/>
            </p:cNvSpPr>
            <p:nvPr userDrawn="1"/>
          </p:nvSpPr>
          <p:spPr bwMode="auto">
            <a:xfrm>
              <a:off x="565150" y="4175125"/>
              <a:ext cx="404813" cy="1816100"/>
            </a:xfrm>
            <a:custGeom>
              <a:avLst/>
              <a:gdLst>
                <a:gd name="T0" fmla="*/ 64 w 127"/>
                <a:gd name="T1" fmla="*/ 10 h 570"/>
                <a:gd name="T2" fmla="*/ 117 w 127"/>
                <a:gd name="T3" fmla="*/ 64 h 570"/>
                <a:gd name="T4" fmla="*/ 117 w 127"/>
                <a:gd name="T5" fmla="*/ 506 h 570"/>
                <a:gd name="T6" fmla="*/ 64 w 127"/>
                <a:gd name="T7" fmla="*/ 560 h 570"/>
                <a:gd name="T8" fmla="*/ 10 w 127"/>
                <a:gd name="T9" fmla="*/ 506 h 570"/>
                <a:gd name="T10" fmla="*/ 10 w 127"/>
                <a:gd name="T11" fmla="*/ 64 h 570"/>
                <a:gd name="T12" fmla="*/ 64 w 127"/>
                <a:gd name="T13" fmla="*/ 10 h 570"/>
                <a:gd name="T14" fmla="*/ 64 w 127"/>
                <a:gd name="T15" fmla="*/ 0 h 570"/>
                <a:gd name="T16" fmla="*/ 0 w 127"/>
                <a:gd name="T17" fmla="*/ 64 h 570"/>
                <a:gd name="T18" fmla="*/ 0 w 127"/>
                <a:gd name="T19" fmla="*/ 506 h 570"/>
                <a:gd name="T20" fmla="*/ 64 w 127"/>
                <a:gd name="T21" fmla="*/ 570 h 570"/>
                <a:gd name="T22" fmla="*/ 127 w 127"/>
                <a:gd name="T23" fmla="*/ 506 h 570"/>
                <a:gd name="T24" fmla="*/ 127 w 127"/>
                <a:gd name="T25" fmla="*/ 64 h 570"/>
                <a:gd name="T26" fmla="*/ 64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4" y="10"/>
                  </a:moveTo>
                  <a:cubicBezTo>
                    <a:pt x="93" y="10"/>
                    <a:pt x="117" y="34"/>
                    <a:pt x="117" y="64"/>
                  </a:cubicBezTo>
                  <a:cubicBezTo>
                    <a:pt x="117" y="506"/>
                    <a:pt x="117" y="506"/>
                    <a:pt x="117" y="506"/>
                  </a:cubicBezTo>
                  <a:cubicBezTo>
                    <a:pt x="117" y="536"/>
                    <a:pt x="93" y="560"/>
                    <a:pt x="64" y="560"/>
                  </a:cubicBezTo>
                  <a:cubicBezTo>
                    <a:pt x="34" y="560"/>
                    <a:pt x="10" y="536"/>
                    <a:pt x="10" y="506"/>
                  </a:cubicBezTo>
                  <a:cubicBezTo>
                    <a:pt x="10" y="64"/>
                    <a:pt x="10" y="64"/>
                    <a:pt x="10" y="64"/>
                  </a:cubicBezTo>
                  <a:cubicBezTo>
                    <a:pt x="10" y="34"/>
                    <a:pt x="34" y="10"/>
                    <a:pt x="64" y="10"/>
                  </a:cubicBezTo>
                  <a:moveTo>
                    <a:pt x="64" y="0"/>
                  </a:moveTo>
                  <a:cubicBezTo>
                    <a:pt x="29" y="0"/>
                    <a:pt x="0" y="28"/>
                    <a:pt x="0" y="64"/>
                  </a:cubicBezTo>
                  <a:cubicBezTo>
                    <a:pt x="0" y="506"/>
                    <a:pt x="0" y="506"/>
                    <a:pt x="0" y="506"/>
                  </a:cubicBezTo>
                  <a:cubicBezTo>
                    <a:pt x="0" y="541"/>
                    <a:pt x="29" y="570"/>
                    <a:pt x="64" y="570"/>
                  </a:cubicBezTo>
                  <a:cubicBezTo>
                    <a:pt x="99" y="570"/>
                    <a:pt x="127" y="541"/>
                    <a:pt x="127" y="506"/>
                  </a:cubicBezTo>
                  <a:cubicBezTo>
                    <a:pt x="127" y="64"/>
                    <a:pt x="127" y="64"/>
                    <a:pt x="127" y="64"/>
                  </a:cubicBezTo>
                  <a:cubicBezTo>
                    <a:pt x="127" y="28"/>
                    <a:pt x="99"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14"/>
            <p:cNvSpPr>
              <a:spLocks/>
            </p:cNvSpPr>
            <p:nvPr userDrawn="1"/>
          </p:nvSpPr>
          <p:spPr bwMode="auto">
            <a:xfrm>
              <a:off x="10434638" y="4092575"/>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15"/>
            <p:cNvSpPr>
              <a:spLocks/>
            </p:cNvSpPr>
            <p:nvPr userDrawn="1"/>
          </p:nvSpPr>
          <p:spPr bwMode="auto">
            <a:xfrm>
              <a:off x="10110788" y="4564063"/>
              <a:ext cx="193675" cy="325438"/>
            </a:xfrm>
            <a:custGeom>
              <a:avLst/>
              <a:gdLst>
                <a:gd name="T0" fmla="*/ 31 w 61"/>
                <a:gd name="T1" fmla="*/ 102 h 102"/>
                <a:gd name="T2" fmla="*/ 31 w 61"/>
                <a:gd name="T3" fmla="*/ 102 h 102"/>
                <a:gd name="T4" fmla="*/ 0 w 61"/>
                <a:gd name="T5" fmla="*/ 71 h 102"/>
                <a:gd name="T6" fmla="*/ 0 w 61"/>
                <a:gd name="T7" fmla="*/ 30 h 102"/>
                <a:gd name="T8" fmla="*/ 31 w 61"/>
                <a:gd name="T9" fmla="*/ 0 h 102"/>
                <a:gd name="T10" fmla="*/ 61 w 61"/>
                <a:gd name="T11" fmla="*/ 30 h 102"/>
                <a:gd name="T12" fmla="*/ 61 w 61"/>
                <a:gd name="T13" fmla="*/ 71 h 102"/>
                <a:gd name="T14" fmla="*/ 31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1" y="102"/>
                  </a:moveTo>
                  <a:cubicBezTo>
                    <a:pt x="31" y="102"/>
                    <a:pt x="31" y="102"/>
                    <a:pt x="31" y="102"/>
                  </a:cubicBezTo>
                  <a:cubicBezTo>
                    <a:pt x="14" y="102"/>
                    <a:pt x="0" y="88"/>
                    <a:pt x="0" y="71"/>
                  </a:cubicBezTo>
                  <a:cubicBezTo>
                    <a:pt x="0" y="30"/>
                    <a:pt x="0" y="30"/>
                    <a:pt x="0" y="30"/>
                  </a:cubicBezTo>
                  <a:cubicBezTo>
                    <a:pt x="0" y="14"/>
                    <a:pt x="14" y="0"/>
                    <a:pt x="31" y="0"/>
                  </a:cubicBezTo>
                  <a:cubicBezTo>
                    <a:pt x="48" y="0"/>
                    <a:pt x="61" y="14"/>
                    <a:pt x="61" y="30"/>
                  </a:cubicBezTo>
                  <a:cubicBezTo>
                    <a:pt x="61" y="71"/>
                    <a:pt x="61" y="71"/>
                    <a:pt x="61" y="71"/>
                  </a:cubicBezTo>
                  <a:cubicBezTo>
                    <a:pt x="61" y="88"/>
                    <a:pt x="48" y="102"/>
                    <a:pt x="31"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16"/>
            <p:cNvSpPr>
              <a:spLocks/>
            </p:cNvSpPr>
            <p:nvPr userDrawn="1"/>
          </p:nvSpPr>
          <p:spPr bwMode="auto">
            <a:xfrm>
              <a:off x="10920413" y="3462338"/>
              <a:ext cx="403225" cy="1814513"/>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9"/>
                    <a:pt x="28" y="0"/>
                    <a:pt x="63" y="0"/>
                  </a:cubicBezTo>
                  <a:cubicBezTo>
                    <a:pt x="98" y="0"/>
                    <a:pt x="127" y="29"/>
                    <a:pt x="127" y="64"/>
                  </a:cubicBezTo>
                  <a:cubicBezTo>
                    <a:pt x="127" y="506"/>
                    <a:pt x="127" y="506"/>
                    <a:pt x="127" y="506"/>
                  </a:cubicBezTo>
                  <a:cubicBezTo>
                    <a:pt x="127" y="541"/>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17"/>
            <p:cNvSpPr>
              <a:spLocks/>
            </p:cNvSpPr>
            <p:nvPr userDrawn="1"/>
          </p:nvSpPr>
          <p:spPr bwMode="auto">
            <a:xfrm>
              <a:off x="11487150" y="4175125"/>
              <a:ext cx="403225" cy="1816100"/>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8"/>
                    <a:pt x="28" y="0"/>
                    <a:pt x="63" y="0"/>
                  </a:cubicBezTo>
                  <a:cubicBezTo>
                    <a:pt x="99" y="0"/>
                    <a:pt x="127" y="28"/>
                    <a:pt x="127" y="64"/>
                  </a:cubicBezTo>
                  <a:cubicBezTo>
                    <a:pt x="127" y="506"/>
                    <a:pt x="127" y="506"/>
                    <a:pt x="127" y="506"/>
                  </a:cubicBezTo>
                  <a:cubicBezTo>
                    <a:pt x="127" y="541"/>
                    <a:pt x="99"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18"/>
            <p:cNvSpPr>
              <a:spLocks noEditPoints="1"/>
            </p:cNvSpPr>
            <p:nvPr userDrawn="1"/>
          </p:nvSpPr>
          <p:spPr bwMode="auto">
            <a:xfrm>
              <a:off x="8367713" y="4159250"/>
              <a:ext cx="325438"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51 w 102"/>
                <a:gd name="T17" fmla="*/ 0 h 254"/>
                <a:gd name="T18" fmla="*/ 0 w 102"/>
                <a:gd name="T19" fmla="*/ 51 h 254"/>
                <a:gd name="T20" fmla="*/ 0 w 102"/>
                <a:gd name="T21" fmla="*/ 203 h 254"/>
                <a:gd name="T22" fmla="*/ 51 w 102"/>
                <a:gd name="T23" fmla="*/ 254 h 254"/>
                <a:gd name="T24" fmla="*/ 102 w 102"/>
                <a:gd name="T25" fmla="*/ 203 h 254"/>
                <a:gd name="T26" fmla="*/ 102 w 102"/>
                <a:gd name="T27" fmla="*/ 51 h 254"/>
                <a:gd name="T28" fmla="*/ 51 w 102"/>
                <a:gd name="T2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254">
                  <a:moveTo>
                    <a:pt x="51" y="10"/>
                  </a:moveTo>
                  <a:cubicBezTo>
                    <a:pt x="73" y="10"/>
                    <a:pt x="92" y="28"/>
                    <a:pt x="92" y="51"/>
                  </a:cubicBezTo>
                  <a:cubicBezTo>
                    <a:pt x="92" y="203"/>
                    <a:pt x="92" y="203"/>
                    <a:pt x="92" y="203"/>
                  </a:cubicBezTo>
                  <a:cubicBezTo>
                    <a:pt x="92" y="226"/>
                    <a:pt x="73" y="244"/>
                    <a:pt x="51" y="244"/>
                  </a:cubicBezTo>
                  <a:cubicBezTo>
                    <a:pt x="28" y="244"/>
                    <a:pt x="10" y="226"/>
                    <a:pt x="10" y="203"/>
                  </a:cubicBezTo>
                  <a:cubicBezTo>
                    <a:pt x="10" y="51"/>
                    <a:pt x="10" y="51"/>
                    <a:pt x="10" y="51"/>
                  </a:cubicBezTo>
                  <a:cubicBezTo>
                    <a:pt x="10" y="28"/>
                    <a:pt x="28" y="10"/>
                    <a:pt x="51" y="10"/>
                  </a:cubicBezTo>
                  <a:moveTo>
                    <a:pt x="51" y="0"/>
                  </a:moveTo>
                  <a:cubicBezTo>
                    <a:pt x="51" y="0"/>
                    <a:pt x="51" y="0"/>
                    <a:pt x="51" y="0"/>
                  </a:cubicBez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19"/>
            <p:cNvSpPr>
              <a:spLocks/>
            </p:cNvSpPr>
            <p:nvPr userDrawn="1"/>
          </p:nvSpPr>
          <p:spPr bwMode="auto">
            <a:xfrm>
              <a:off x="9658350" y="4548188"/>
              <a:ext cx="322263" cy="809625"/>
            </a:xfrm>
            <a:custGeom>
              <a:avLst/>
              <a:gdLst>
                <a:gd name="T0" fmla="*/ 51 w 101"/>
                <a:gd name="T1" fmla="*/ 254 h 254"/>
                <a:gd name="T2" fmla="*/ 51 w 101"/>
                <a:gd name="T3" fmla="*/ 254 h 254"/>
                <a:gd name="T4" fmla="*/ 0 w 101"/>
                <a:gd name="T5" fmla="*/ 203 h 254"/>
                <a:gd name="T6" fmla="*/ 0 w 101"/>
                <a:gd name="T7" fmla="*/ 51 h 254"/>
                <a:gd name="T8" fmla="*/ 51 w 101"/>
                <a:gd name="T9" fmla="*/ 0 h 254"/>
                <a:gd name="T10" fmla="*/ 101 w 101"/>
                <a:gd name="T11" fmla="*/ 51 h 254"/>
                <a:gd name="T12" fmla="*/ 101 w 101"/>
                <a:gd name="T13" fmla="*/ 203 h 254"/>
                <a:gd name="T14" fmla="*/ 51 w 101"/>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254">
                  <a:moveTo>
                    <a:pt x="51" y="254"/>
                  </a:moveTo>
                  <a:cubicBezTo>
                    <a:pt x="51" y="254"/>
                    <a:pt x="51" y="254"/>
                    <a:pt x="51" y="254"/>
                  </a:cubicBezTo>
                  <a:cubicBezTo>
                    <a:pt x="22" y="254"/>
                    <a:pt x="0" y="232"/>
                    <a:pt x="0" y="203"/>
                  </a:cubicBezTo>
                  <a:cubicBezTo>
                    <a:pt x="0" y="51"/>
                    <a:pt x="0" y="51"/>
                    <a:pt x="0" y="51"/>
                  </a:cubicBezTo>
                  <a:cubicBezTo>
                    <a:pt x="0" y="23"/>
                    <a:pt x="22" y="0"/>
                    <a:pt x="51" y="0"/>
                  </a:cubicBezTo>
                  <a:cubicBezTo>
                    <a:pt x="79" y="0"/>
                    <a:pt x="101" y="23"/>
                    <a:pt x="101" y="51"/>
                  </a:cubicBezTo>
                  <a:cubicBezTo>
                    <a:pt x="101" y="203"/>
                    <a:pt x="101" y="203"/>
                    <a:pt x="101" y="203"/>
                  </a:cubicBezTo>
                  <a:cubicBezTo>
                    <a:pt x="101" y="232"/>
                    <a:pt x="79" y="254"/>
                    <a:pt x="51" y="2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20"/>
            <p:cNvSpPr>
              <a:spLocks noEditPoints="1"/>
            </p:cNvSpPr>
            <p:nvPr userDrawn="1"/>
          </p:nvSpPr>
          <p:spPr bwMode="auto">
            <a:xfrm>
              <a:off x="8855075" y="3525838"/>
              <a:ext cx="403225" cy="1816100"/>
            </a:xfrm>
            <a:custGeom>
              <a:avLst/>
              <a:gdLst>
                <a:gd name="T0" fmla="*/ 63 w 127"/>
                <a:gd name="T1" fmla="*/ 11 h 570"/>
                <a:gd name="T2" fmla="*/ 117 w 127"/>
                <a:gd name="T3" fmla="*/ 64 h 570"/>
                <a:gd name="T4" fmla="*/ 117 w 127"/>
                <a:gd name="T5" fmla="*/ 507 h 570"/>
                <a:gd name="T6" fmla="*/ 63 w 127"/>
                <a:gd name="T7" fmla="*/ 560 h 570"/>
                <a:gd name="T8" fmla="*/ 10 w 127"/>
                <a:gd name="T9" fmla="*/ 507 h 570"/>
                <a:gd name="T10" fmla="*/ 10 w 127"/>
                <a:gd name="T11" fmla="*/ 64 h 570"/>
                <a:gd name="T12" fmla="*/ 63 w 127"/>
                <a:gd name="T13" fmla="*/ 11 h 570"/>
                <a:gd name="T14" fmla="*/ 63 w 127"/>
                <a:gd name="T15" fmla="*/ 0 h 570"/>
                <a:gd name="T16" fmla="*/ 0 w 127"/>
                <a:gd name="T17" fmla="*/ 64 h 570"/>
                <a:gd name="T18" fmla="*/ 0 w 127"/>
                <a:gd name="T19" fmla="*/ 507 h 570"/>
                <a:gd name="T20" fmla="*/ 63 w 127"/>
                <a:gd name="T21" fmla="*/ 570 h 570"/>
                <a:gd name="T22" fmla="*/ 127 w 127"/>
                <a:gd name="T23" fmla="*/ 507 h 570"/>
                <a:gd name="T24" fmla="*/ 127 w 127"/>
                <a:gd name="T25" fmla="*/ 64 h 570"/>
                <a:gd name="T26" fmla="*/ 63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3" y="11"/>
                  </a:moveTo>
                  <a:cubicBezTo>
                    <a:pt x="93" y="11"/>
                    <a:pt x="117" y="35"/>
                    <a:pt x="117" y="64"/>
                  </a:cubicBezTo>
                  <a:cubicBezTo>
                    <a:pt x="117" y="507"/>
                    <a:pt x="117" y="507"/>
                    <a:pt x="117" y="507"/>
                  </a:cubicBezTo>
                  <a:cubicBezTo>
                    <a:pt x="117" y="536"/>
                    <a:pt x="93" y="560"/>
                    <a:pt x="63" y="560"/>
                  </a:cubicBezTo>
                  <a:cubicBezTo>
                    <a:pt x="34" y="560"/>
                    <a:pt x="10" y="536"/>
                    <a:pt x="10" y="507"/>
                  </a:cubicBezTo>
                  <a:cubicBezTo>
                    <a:pt x="10" y="64"/>
                    <a:pt x="10" y="64"/>
                    <a:pt x="10" y="64"/>
                  </a:cubicBezTo>
                  <a:cubicBezTo>
                    <a:pt x="10" y="35"/>
                    <a:pt x="34" y="11"/>
                    <a:pt x="63" y="11"/>
                  </a:cubicBezTo>
                  <a:moveTo>
                    <a:pt x="63" y="0"/>
                  </a:moveTo>
                  <a:cubicBezTo>
                    <a:pt x="28" y="0"/>
                    <a:pt x="0" y="29"/>
                    <a:pt x="0" y="64"/>
                  </a:cubicBezTo>
                  <a:cubicBezTo>
                    <a:pt x="0" y="507"/>
                    <a:pt x="0" y="507"/>
                    <a:pt x="0" y="507"/>
                  </a:cubicBezTo>
                  <a:cubicBezTo>
                    <a:pt x="0" y="542"/>
                    <a:pt x="28" y="570"/>
                    <a:pt x="63" y="570"/>
                  </a:cubicBezTo>
                  <a:cubicBezTo>
                    <a:pt x="98" y="570"/>
                    <a:pt x="127" y="542"/>
                    <a:pt x="127" y="507"/>
                  </a:cubicBezTo>
                  <a:cubicBezTo>
                    <a:pt x="127" y="64"/>
                    <a:pt x="127" y="64"/>
                    <a:pt x="127" y="64"/>
                  </a:cubicBezTo>
                  <a:cubicBezTo>
                    <a:pt x="127" y="29"/>
                    <a:pt x="98" y="0"/>
                    <a:pt x="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21"/>
            <p:cNvSpPr>
              <a:spLocks noEditPoints="1"/>
            </p:cNvSpPr>
            <p:nvPr userDrawn="1"/>
          </p:nvSpPr>
          <p:spPr bwMode="auto">
            <a:xfrm>
              <a:off x="4075113" y="4159250"/>
              <a:ext cx="323850"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4" y="10"/>
                    <a:pt x="92" y="28"/>
                    <a:pt x="92" y="51"/>
                  </a:cubicBezTo>
                  <a:cubicBezTo>
                    <a:pt x="92" y="203"/>
                    <a:pt x="92" y="203"/>
                    <a:pt x="92" y="203"/>
                  </a:cubicBezTo>
                  <a:cubicBezTo>
                    <a:pt x="92" y="226"/>
                    <a:pt x="74" y="244"/>
                    <a:pt x="51" y="244"/>
                  </a:cubicBezTo>
                  <a:cubicBezTo>
                    <a:pt x="29" y="244"/>
                    <a:pt x="10" y="226"/>
                    <a:pt x="10" y="203"/>
                  </a:cubicBezTo>
                  <a:cubicBezTo>
                    <a:pt x="10" y="51"/>
                    <a:pt x="10" y="51"/>
                    <a:pt x="10" y="51"/>
                  </a:cubicBezTo>
                  <a:cubicBezTo>
                    <a:pt x="10" y="28"/>
                    <a:pt x="29" y="10"/>
                    <a:pt x="51" y="10"/>
                  </a:cubicBezTo>
                  <a:moveTo>
                    <a:pt x="51" y="0"/>
                  </a:move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22"/>
            <p:cNvSpPr>
              <a:spLocks noEditPoints="1"/>
            </p:cNvSpPr>
            <p:nvPr userDrawn="1"/>
          </p:nvSpPr>
          <p:spPr bwMode="auto">
            <a:xfrm>
              <a:off x="4560888" y="3525838"/>
              <a:ext cx="403225" cy="1816100"/>
            </a:xfrm>
            <a:custGeom>
              <a:avLst/>
              <a:gdLst>
                <a:gd name="T0" fmla="*/ 63 w 127"/>
                <a:gd name="T1" fmla="*/ 11 h 570"/>
                <a:gd name="T2" fmla="*/ 117 w 127"/>
                <a:gd name="T3" fmla="*/ 64 h 570"/>
                <a:gd name="T4" fmla="*/ 117 w 127"/>
                <a:gd name="T5" fmla="*/ 507 h 570"/>
                <a:gd name="T6" fmla="*/ 63 w 127"/>
                <a:gd name="T7" fmla="*/ 560 h 570"/>
                <a:gd name="T8" fmla="*/ 10 w 127"/>
                <a:gd name="T9" fmla="*/ 507 h 570"/>
                <a:gd name="T10" fmla="*/ 10 w 127"/>
                <a:gd name="T11" fmla="*/ 64 h 570"/>
                <a:gd name="T12" fmla="*/ 63 w 127"/>
                <a:gd name="T13" fmla="*/ 11 h 570"/>
                <a:gd name="T14" fmla="*/ 63 w 127"/>
                <a:gd name="T15" fmla="*/ 0 h 570"/>
                <a:gd name="T16" fmla="*/ 0 w 127"/>
                <a:gd name="T17" fmla="*/ 64 h 570"/>
                <a:gd name="T18" fmla="*/ 0 w 127"/>
                <a:gd name="T19" fmla="*/ 507 h 570"/>
                <a:gd name="T20" fmla="*/ 63 w 127"/>
                <a:gd name="T21" fmla="*/ 570 h 570"/>
                <a:gd name="T22" fmla="*/ 127 w 127"/>
                <a:gd name="T23" fmla="*/ 507 h 570"/>
                <a:gd name="T24" fmla="*/ 127 w 127"/>
                <a:gd name="T25" fmla="*/ 64 h 570"/>
                <a:gd name="T26" fmla="*/ 63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3" y="11"/>
                  </a:moveTo>
                  <a:cubicBezTo>
                    <a:pt x="93" y="11"/>
                    <a:pt x="117" y="35"/>
                    <a:pt x="117" y="64"/>
                  </a:cubicBezTo>
                  <a:cubicBezTo>
                    <a:pt x="117" y="507"/>
                    <a:pt x="117" y="507"/>
                    <a:pt x="117" y="507"/>
                  </a:cubicBezTo>
                  <a:cubicBezTo>
                    <a:pt x="117" y="536"/>
                    <a:pt x="93" y="560"/>
                    <a:pt x="63" y="560"/>
                  </a:cubicBezTo>
                  <a:cubicBezTo>
                    <a:pt x="34" y="560"/>
                    <a:pt x="10" y="536"/>
                    <a:pt x="10" y="507"/>
                  </a:cubicBezTo>
                  <a:cubicBezTo>
                    <a:pt x="10" y="64"/>
                    <a:pt x="10" y="64"/>
                    <a:pt x="10" y="64"/>
                  </a:cubicBezTo>
                  <a:cubicBezTo>
                    <a:pt x="10" y="35"/>
                    <a:pt x="34" y="11"/>
                    <a:pt x="63" y="11"/>
                  </a:cubicBezTo>
                  <a:moveTo>
                    <a:pt x="63" y="0"/>
                  </a:moveTo>
                  <a:cubicBezTo>
                    <a:pt x="28" y="0"/>
                    <a:pt x="0" y="29"/>
                    <a:pt x="0" y="64"/>
                  </a:cubicBezTo>
                  <a:cubicBezTo>
                    <a:pt x="0" y="507"/>
                    <a:pt x="0" y="507"/>
                    <a:pt x="0" y="507"/>
                  </a:cubicBezTo>
                  <a:cubicBezTo>
                    <a:pt x="0" y="542"/>
                    <a:pt x="28" y="570"/>
                    <a:pt x="63" y="570"/>
                  </a:cubicBezTo>
                  <a:cubicBezTo>
                    <a:pt x="99" y="570"/>
                    <a:pt x="127" y="542"/>
                    <a:pt x="127" y="507"/>
                  </a:cubicBezTo>
                  <a:cubicBezTo>
                    <a:pt x="127" y="64"/>
                    <a:pt x="127" y="64"/>
                    <a:pt x="127" y="64"/>
                  </a:cubicBezTo>
                  <a:cubicBezTo>
                    <a:pt x="127" y="29"/>
                    <a:pt x="99" y="0"/>
                    <a:pt x="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23"/>
            <p:cNvSpPr>
              <a:spLocks/>
            </p:cNvSpPr>
            <p:nvPr userDrawn="1"/>
          </p:nvSpPr>
          <p:spPr bwMode="auto">
            <a:xfrm>
              <a:off x="9093200" y="4175125"/>
              <a:ext cx="403225" cy="1816100"/>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8"/>
                    <a:pt x="28" y="0"/>
                    <a:pt x="63" y="0"/>
                  </a:cubicBezTo>
                  <a:cubicBezTo>
                    <a:pt x="98" y="0"/>
                    <a:pt x="127" y="28"/>
                    <a:pt x="127" y="64"/>
                  </a:cubicBezTo>
                  <a:cubicBezTo>
                    <a:pt x="127" y="506"/>
                    <a:pt x="127" y="506"/>
                    <a:pt x="127" y="506"/>
                  </a:cubicBezTo>
                  <a:cubicBezTo>
                    <a:pt x="127" y="541"/>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24"/>
            <p:cNvSpPr>
              <a:spLocks noEditPoints="1"/>
            </p:cNvSpPr>
            <p:nvPr userDrawn="1"/>
          </p:nvSpPr>
          <p:spPr bwMode="auto">
            <a:xfrm>
              <a:off x="5940425" y="3981450"/>
              <a:ext cx="323850" cy="808038"/>
            </a:xfrm>
            <a:custGeom>
              <a:avLst/>
              <a:gdLst>
                <a:gd name="T0" fmla="*/ 51 w 102"/>
                <a:gd name="T1" fmla="*/ 10 h 254"/>
                <a:gd name="T2" fmla="*/ 91 w 102"/>
                <a:gd name="T3" fmla="*/ 51 h 254"/>
                <a:gd name="T4" fmla="*/ 91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3" y="10"/>
                    <a:pt x="91" y="28"/>
                    <a:pt x="91" y="51"/>
                  </a:cubicBezTo>
                  <a:cubicBezTo>
                    <a:pt x="91" y="203"/>
                    <a:pt x="91" y="203"/>
                    <a:pt x="91" y="203"/>
                  </a:cubicBezTo>
                  <a:cubicBezTo>
                    <a:pt x="91" y="226"/>
                    <a:pt x="73" y="244"/>
                    <a:pt x="51" y="244"/>
                  </a:cubicBezTo>
                  <a:cubicBezTo>
                    <a:pt x="28" y="244"/>
                    <a:pt x="10" y="226"/>
                    <a:pt x="10" y="203"/>
                  </a:cubicBezTo>
                  <a:cubicBezTo>
                    <a:pt x="10" y="51"/>
                    <a:pt x="10" y="51"/>
                    <a:pt x="10" y="51"/>
                  </a:cubicBezTo>
                  <a:cubicBezTo>
                    <a:pt x="10" y="28"/>
                    <a:pt x="28" y="10"/>
                    <a:pt x="51" y="10"/>
                  </a:cubicBezTo>
                  <a:moveTo>
                    <a:pt x="51" y="0"/>
                  </a:move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25"/>
            <p:cNvSpPr>
              <a:spLocks/>
            </p:cNvSpPr>
            <p:nvPr userDrawn="1"/>
          </p:nvSpPr>
          <p:spPr bwMode="auto">
            <a:xfrm>
              <a:off x="8008938" y="4449763"/>
              <a:ext cx="193675" cy="323850"/>
            </a:xfrm>
            <a:custGeom>
              <a:avLst/>
              <a:gdLst>
                <a:gd name="T0" fmla="*/ 31 w 61"/>
                <a:gd name="T1" fmla="*/ 102 h 102"/>
                <a:gd name="T2" fmla="*/ 31 w 61"/>
                <a:gd name="T3" fmla="*/ 102 h 102"/>
                <a:gd name="T4" fmla="*/ 0 w 61"/>
                <a:gd name="T5" fmla="*/ 72 h 102"/>
                <a:gd name="T6" fmla="*/ 0 w 61"/>
                <a:gd name="T7" fmla="*/ 31 h 102"/>
                <a:gd name="T8" fmla="*/ 31 w 61"/>
                <a:gd name="T9" fmla="*/ 0 h 102"/>
                <a:gd name="T10" fmla="*/ 61 w 61"/>
                <a:gd name="T11" fmla="*/ 31 h 102"/>
                <a:gd name="T12" fmla="*/ 61 w 61"/>
                <a:gd name="T13" fmla="*/ 72 h 102"/>
                <a:gd name="T14" fmla="*/ 31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1" y="102"/>
                  </a:moveTo>
                  <a:cubicBezTo>
                    <a:pt x="31" y="102"/>
                    <a:pt x="31" y="102"/>
                    <a:pt x="31" y="102"/>
                  </a:cubicBezTo>
                  <a:cubicBezTo>
                    <a:pt x="14" y="102"/>
                    <a:pt x="0" y="89"/>
                    <a:pt x="0" y="72"/>
                  </a:cubicBezTo>
                  <a:cubicBezTo>
                    <a:pt x="0" y="31"/>
                    <a:pt x="0" y="31"/>
                    <a:pt x="0" y="31"/>
                  </a:cubicBezTo>
                  <a:cubicBezTo>
                    <a:pt x="0" y="14"/>
                    <a:pt x="14" y="0"/>
                    <a:pt x="31" y="0"/>
                  </a:cubicBezTo>
                  <a:cubicBezTo>
                    <a:pt x="47" y="0"/>
                    <a:pt x="61" y="14"/>
                    <a:pt x="61" y="31"/>
                  </a:cubicBezTo>
                  <a:cubicBezTo>
                    <a:pt x="61" y="72"/>
                    <a:pt x="61" y="72"/>
                    <a:pt x="61" y="72"/>
                  </a:cubicBezTo>
                  <a:cubicBezTo>
                    <a:pt x="61" y="89"/>
                    <a:pt x="47" y="102"/>
                    <a:pt x="31"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26"/>
            <p:cNvSpPr>
              <a:spLocks noEditPoints="1"/>
            </p:cNvSpPr>
            <p:nvPr userDrawn="1"/>
          </p:nvSpPr>
          <p:spPr bwMode="auto">
            <a:xfrm>
              <a:off x="5616575" y="4449763"/>
              <a:ext cx="193675" cy="323850"/>
            </a:xfrm>
            <a:custGeom>
              <a:avLst/>
              <a:gdLst>
                <a:gd name="T0" fmla="*/ 30 w 61"/>
                <a:gd name="T1" fmla="*/ 11 h 102"/>
                <a:gd name="T2" fmla="*/ 51 w 61"/>
                <a:gd name="T3" fmla="*/ 31 h 102"/>
                <a:gd name="T4" fmla="*/ 51 w 61"/>
                <a:gd name="T5" fmla="*/ 72 h 102"/>
                <a:gd name="T6" fmla="*/ 30 w 61"/>
                <a:gd name="T7" fmla="*/ 92 h 102"/>
                <a:gd name="T8" fmla="*/ 10 w 61"/>
                <a:gd name="T9" fmla="*/ 72 h 102"/>
                <a:gd name="T10" fmla="*/ 10 w 61"/>
                <a:gd name="T11" fmla="*/ 31 h 102"/>
                <a:gd name="T12" fmla="*/ 30 w 61"/>
                <a:gd name="T13" fmla="*/ 11 h 102"/>
                <a:gd name="T14" fmla="*/ 30 w 61"/>
                <a:gd name="T15" fmla="*/ 0 h 102"/>
                <a:gd name="T16" fmla="*/ 0 w 61"/>
                <a:gd name="T17" fmla="*/ 31 h 102"/>
                <a:gd name="T18" fmla="*/ 0 w 61"/>
                <a:gd name="T19" fmla="*/ 72 h 102"/>
                <a:gd name="T20" fmla="*/ 30 w 61"/>
                <a:gd name="T21" fmla="*/ 102 h 102"/>
                <a:gd name="T22" fmla="*/ 61 w 61"/>
                <a:gd name="T23" fmla="*/ 72 h 102"/>
                <a:gd name="T24" fmla="*/ 61 w 61"/>
                <a:gd name="T25" fmla="*/ 31 h 102"/>
                <a:gd name="T26" fmla="*/ 30 w 61"/>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02">
                  <a:moveTo>
                    <a:pt x="30" y="11"/>
                  </a:moveTo>
                  <a:cubicBezTo>
                    <a:pt x="42" y="11"/>
                    <a:pt x="51" y="20"/>
                    <a:pt x="51" y="31"/>
                  </a:cubicBezTo>
                  <a:cubicBezTo>
                    <a:pt x="51" y="72"/>
                    <a:pt x="51" y="72"/>
                    <a:pt x="51" y="72"/>
                  </a:cubicBezTo>
                  <a:cubicBezTo>
                    <a:pt x="51" y="83"/>
                    <a:pt x="42" y="92"/>
                    <a:pt x="30" y="92"/>
                  </a:cubicBezTo>
                  <a:cubicBezTo>
                    <a:pt x="19" y="92"/>
                    <a:pt x="10" y="83"/>
                    <a:pt x="10" y="72"/>
                  </a:cubicBezTo>
                  <a:cubicBezTo>
                    <a:pt x="10" y="31"/>
                    <a:pt x="10" y="31"/>
                    <a:pt x="10" y="31"/>
                  </a:cubicBezTo>
                  <a:cubicBezTo>
                    <a:pt x="10" y="20"/>
                    <a:pt x="19" y="11"/>
                    <a:pt x="30" y="11"/>
                  </a:cubicBezTo>
                  <a:moveTo>
                    <a:pt x="30" y="0"/>
                  </a:moveTo>
                  <a:cubicBezTo>
                    <a:pt x="14" y="0"/>
                    <a:pt x="0" y="14"/>
                    <a:pt x="0" y="31"/>
                  </a:cubicBezTo>
                  <a:cubicBezTo>
                    <a:pt x="0" y="72"/>
                    <a:pt x="0" y="72"/>
                    <a:pt x="0" y="72"/>
                  </a:cubicBezTo>
                  <a:cubicBezTo>
                    <a:pt x="0" y="89"/>
                    <a:pt x="14" y="102"/>
                    <a:pt x="30" y="102"/>
                  </a:cubicBezTo>
                  <a:cubicBezTo>
                    <a:pt x="47" y="102"/>
                    <a:pt x="61" y="89"/>
                    <a:pt x="61" y="72"/>
                  </a:cubicBezTo>
                  <a:cubicBezTo>
                    <a:pt x="61" y="31"/>
                    <a:pt x="61" y="31"/>
                    <a:pt x="61" y="31"/>
                  </a:cubicBezTo>
                  <a:cubicBezTo>
                    <a:pt x="61" y="14"/>
                    <a:pt x="47"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27"/>
            <p:cNvSpPr>
              <a:spLocks/>
            </p:cNvSpPr>
            <p:nvPr userDrawn="1"/>
          </p:nvSpPr>
          <p:spPr bwMode="auto">
            <a:xfrm>
              <a:off x="7558088" y="4433888"/>
              <a:ext cx="320675" cy="811213"/>
            </a:xfrm>
            <a:custGeom>
              <a:avLst/>
              <a:gdLst>
                <a:gd name="T0" fmla="*/ 50 w 101"/>
                <a:gd name="T1" fmla="*/ 255 h 255"/>
                <a:gd name="T2" fmla="*/ 50 w 101"/>
                <a:gd name="T3" fmla="*/ 255 h 255"/>
                <a:gd name="T4" fmla="*/ 0 w 101"/>
                <a:gd name="T5" fmla="*/ 204 h 255"/>
                <a:gd name="T6" fmla="*/ 0 w 101"/>
                <a:gd name="T7" fmla="*/ 51 h 255"/>
                <a:gd name="T8" fmla="*/ 50 w 101"/>
                <a:gd name="T9" fmla="*/ 0 h 255"/>
                <a:gd name="T10" fmla="*/ 101 w 101"/>
                <a:gd name="T11" fmla="*/ 51 h 255"/>
                <a:gd name="T12" fmla="*/ 101 w 101"/>
                <a:gd name="T13" fmla="*/ 204 h 255"/>
                <a:gd name="T14" fmla="*/ 50 w 101"/>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255">
                  <a:moveTo>
                    <a:pt x="50" y="255"/>
                  </a:moveTo>
                  <a:cubicBezTo>
                    <a:pt x="50" y="255"/>
                    <a:pt x="50" y="255"/>
                    <a:pt x="50" y="255"/>
                  </a:cubicBezTo>
                  <a:cubicBezTo>
                    <a:pt x="22" y="255"/>
                    <a:pt x="0" y="232"/>
                    <a:pt x="0" y="204"/>
                  </a:cubicBezTo>
                  <a:cubicBezTo>
                    <a:pt x="0" y="51"/>
                    <a:pt x="0" y="51"/>
                    <a:pt x="0" y="51"/>
                  </a:cubicBezTo>
                  <a:cubicBezTo>
                    <a:pt x="0" y="23"/>
                    <a:pt x="22" y="0"/>
                    <a:pt x="50" y="0"/>
                  </a:cubicBezTo>
                  <a:cubicBezTo>
                    <a:pt x="79" y="0"/>
                    <a:pt x="101" y="23"/>
                    <a:pt x="101" y="51"/>
                  </a:cubicBezTo>
                  <a:cubicBezTo>
                    <a:pt x="101" y="204"/>
                    <a:pt x="101" y="204"/>
                    <a:pt x="101" y="204"/>
                  </a:cubicBezTo>
                  <a:cubicBezTo>
                    <a:pt x="101" y="232"/>
                    <a:pt x="79" y="255"/>
                    <a:pt x="50"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28"/>
            <p:cNvSpPr>
              <a:spLocks/>
            </p:cNvSpPr>
            <p:nvPr userDrawn="1"/>
          </p:nvSpPr>
          <p:spPr bwMode="auto">
            <a:xfrm>
              <a:off x="6423025" y="3348038"/>
              <a:ext cx="406400" cy="1814513"/>
            </a:xfrm>
            <a:custGeom>
              <a:avLst/>
              <a:gdLst>
                <a:gd name="T0" fmla="*/ 64 w 128"/>
                <a:gd name="T1" fmla="*/ 570 h 570"/>
                <a:gd name="T2" fmla="*/ 64 w 128"/>
                <a:gd name="T3" fmla="*/ 570 h 570"/>
                <a:gd name="T4" fmla="*/ 0 w 128"/>
                <a:gd name="T5" fmla="*/ 507 h 570"/>
                <a:gd name="T6" fmla="*/ 0 w 128"/>
                <a:gd name="T7" fmla="*/ 64 h 570"/>
                <a:gd name="T8" fmla="*/ 64 w 128"/>
                <a:gd name="T9" fmla="*/ 0 h 570"/>
                <a:gd name="T10" fmla="*/ 128 w 128"/>
                <a:gd name="T11" fmla="*/ 64 h 570"/>
                <a:gd name="T12" fmla="*/ 128 w 128"/>
                <a:gd name="T13" fmla="*/ 507 h 570"/>
                <a:gd name="T14" fmla="*/ 64 w 128"/>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570">
                  <a:moveTo>
                    <a:pt x="64" y="570"/>
                  </a:moveTo>
                  <a:cubicBezTo>
                    <a:pt x="64" y="570"/>
                    <a:pt x="64" y="570"/>
                    <a:pt x="64" y="570"/>
                  </a:cubicBezTo>
                  <a:cubicBezTo>
                    <a:pt x="29" y="570"/>
                    <a:pt x="0" y="542"/>
                    <a:pt x="0" y="507"/>
                  </a:cubicBezTo>
                  <a:cubicBezTo>
                    <a:pt x="0" y="64"/>
                    <a:pt x="0" y="64"/>
                    <a:pt x="0" y="64"/>
                  </a:cubicBezTo>
                  <a:cubicBezTo>
                    <a:pt x="0" y="29"/>
                    <a:pt x="29" y="0"/>
                    <a:pt x="64" y="0"/>
                  </a:cubicBezTo>
                  <a:cubicBezTo>
                    <a:pt x="99" y="0"/>
                    <a:pt x="128" y="29"/>
                    <a:pt x="128" y="64"/>
                  </a:cubicBezTo>
                  <a:cubicBezTo>
                    <a:pt x="128" y="507"/>
                    <a:pt x="128" y="507"/>
                    <a:pt x="128" y="507"/>
                  </a:cubicBezTo>
                  <a:cubicBezTo>
                    <a:pt x="128" y="542"/>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29"/>
            <p:cNvSpPr>
              <a:spLocks/>
            </p:cNvSpPr>
            <p:nvPr userDrawn="1"/>
          </p:nvSpPr>
          <p:spPr bwMode="auto">
            <a:xfrm>
              <a:off x="6992938" y="4060825"/>
              <a:ext cx="403225" cy="1816100"/>
            </a:xfrm>
            <a:custGeom>
              <a:avLst/>
              <a:gdLst>
                <a:gd name="T0" fmla="*/ 63 w 127"/>
                <a:gd name="T1" fmla="*/ 570 h 570"/>
                <a:gd name="T2" fmla="*/ 63 w 127"/>
                <a:gd name="T3" fmla="*/ 570 h 570"/>
                <a:gd name="T4" fmla="*/ 0 w 127"/>
                <a:gd name="T5" fmla="*/ 507 h 570"/>
                <a:gd name="T6" fmla="*/ 0 w 127"/>
                <a:gd name="T7" fmla="*/ 64 h 570"/>
                <a:gd name="T8" fmla="*/ 63 w 127"/>
                <a:gd name="T9" fmla="*/ 0 h 570"/>
                <a:gd name="T10" fmla="*/ 127 w 127"/>
                <a:gd name="T11" fmla="*/ 64 h 570"/>
                <a:gd name="T12" fmla="*/ 127 w 127"/>
                <a:gd name="T13" fmla="*/ 507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2"/>
                    <a:pt x="0" y="507"/>
                  </a:cubicBezTo>
                  <a:cubicBezTo>
                    <a:pt x="0" y="64"/>
                    <a:pt x="0" y="64"/>
                    <a:pt x="0" y="64"/>
                  </a:cubicBezTo>
                  <a:cubicBezTo>
                    <a:pt x="0" y="29"/>
                    <a:pt x="28" y="0"/>
                    <a:pt x="63" y="0"/>
                  </a:cubicBezTo>
                  <a:cubicBezTo>
                    <a:pt x="98" y="0"/>
                    <a:pt x="127" y="29"/>
                    <a:pt x="127" y="64"/>
                  </a:cubicBezTo>
                  <a:cubicBezTo>
                    <a:pt x="127" y="507"/>
                    <a:pt x="127" y="507"/>
                    <a:pt x="127" y="507"/>
                  </a:cubicBezTo>
                  <a:cubicBezTo>
                    <a:pt x="127" y="542"/>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30"/>
            <p:cNvSpPr>
              <a:spLocks/>
            </p:cNvSpPr>
            <p:nvPr userDrawn="1"/>
          </p:nvSpPr>
          <p:spPr bwMode="auto">
            <a:xfrm>
              <a:off x="5438775" y="4627563"/>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31"/>
            <p:cNvSpPr>
              <a:spLocks/>
            </p:cNvSpPr>
            <p:nvPr userDrawn="1"/>
          </p:nvSpPr>
          <p:spPr bwMode="auto">
            <a:xfrm>
              <a:off x="4872038" y="3981450"/>
              <a:ext cx="403225" cy="1814513"/>
            </a:xfrm>
            <a:custGeom>
              <a:avLst/>
              <a:gdLst>
                <a:gd name="T0" fmla="*/ 64 w 127"/>
                <a:gd name="T1" fmla="*/ 570 h 570"/>
                <a:gd name="T2" fmla="*/ 64 w 127"/>
                <a:gd name="T3" fmla="*/ 570 h 570"/>
                <a:gd name="T4" fmla="*/ 0 w 127"/>
                <a:gd name="T5" fmla="*/ 506 h 570"/>
                <a:gd name="T6" fmla="*/ 0 w 127"/>
                <a:gd name="T7" fmla="*/ 63 h 570"/>
                <a:gd name="T8" fmla="*/ 64 w 127"/>
                <a:gd name="T9" fmla="*/ 0 h 570"/>
                <a:gd name="T10" fmla="*/ 127 w 127"/>
                <a:gd name="T11" fmla="*/ 63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3"/>
                    <a:pt x="0" y="63"/>
                    <a:pt x="0" y="63"/>
                  </a:cubicBezTo>
                  <a:cubicBezTo>
                    <a:pt x="0" y="28"/>
                    <a:pt x="29" y="0"/>
                    <a:pt x="64" y="0"/>
                  </a:cubicBezTo>
                  <a:cubicBezTo>
                    <a:pt x="99" y="0"/>
                    <a:pt x="127" y="28"/>
                    <a:pt x="127" y="63"/>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32"/>
            <p:cNvSpPr>
              <a:spLocks/>
            </p:cNvSpPr>
            <p:nvPr userDrawn="1"/>
          </p:nvSpPr>
          <p:spPr bwMode="auto">
            <a:xfrm>
              <a:off x="0" y="4095750"/>
              <a:ext cx="152400" cy="809625"/>
            </a:xfrm>
            <a:custGeom>
              <a:avLst/>
              <a:gdLst>
                <a:gd name="T0" fmla="*/ 0 w 48"/>
                <a:gd name="T1" fmla="*/ 0 h 254"/>
                <a:gd name="T2" fmla="*/ 0 w 48"/>
                <a:gd name="T3" fmla="*/ 254 h 254"/>
                <a:gd name="T4" fmla="*/ 48 w 48"/>
                <a:gd name="T5" fmla="*/ 203 h 254"/>
                <a:gd name="T6" fmla="*/ 48 w 48"/>
                <a:gd name="T7" fmla="*/ 50 h 254"/>
                <a:gd name="T8" fmla="*/ 0 w 48"/>
                <a:gd name="T9" fmla="*/ 0 h 254"/>
              </a:gdLst>
              <a:ahLst/>
              <a:cxnLst>
                <a:cxn ang="0">
                  <a:pos x="T0" y="T1"/>
                </a:cxn>
                <a:cxn ang="0">
                  <a:pos x="T2" y="T3"/>
                </a:cxn>
                <a:cxn ang="0">
                  <a:pos x="T4" y="T5"/>
                </a:cxn>
                <a:cxn ang="0">
                  <a:pos x="T6" y="T7"/>
                </a:cxn>
                <a:cxn ang="0">
                  <a:pos x="T8" y="T9"/>
                </a:cxn>
              </a:cxnLst>
              <a:rect l="0" t="0" r="r" b="b"/>
              <a:pathLst>
                <a:path w="48" h="254">
                  <a:moveTo>
                    <a:pt x="0" y="0"/>
                  </a:moveTo>
                  <a:cubicBezTo>
                    <a:pt x="0" y="254"/>
                    <a:pt x="0" y="254"/>
                    <a:pt x="0" y="254"/>
                  </a:cubicBezTo>
                  <a:cubicBezTo>
                    <a:pt x="27" y="252"/>
                    <a:pt x="48" y="230"/>
                    <a:pt x="48" y="203"/>
                  </a:cubicBezTo>
                  <a:cubicBezTo>
                    <a:pt x="48" y="50"/>
                    <a:pt x="48" y="50"/>
                    <a:pt x="48" y="50"/>
                  </a:cubicBezTo>
                  <a:cubicBezTo>
                    <a:pt x="48" y="23"/>
                    <a:pt x="27"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33"/>
            <p:cNvSpPr>
              <a:spLocks/>
            </p:cNvSpPr>
            <p:nvPr userDrawn="1"/>
          </p:nvSpPr>
          <p:spPr bwMode="auto">
            <a:xfrm>
              <a:off x="12052300" y="4548188"/>
              <a:ext cx="152400" cy="809625"/>
            </a:xfrm>
            <a:custGeom>
              <a:avLst/>
              <a:gdLst>
                <a:gd name="T0" fmla="*/ 48 w 48"/>
                <a:gd name="T1" fmla="*/ 0 h 254"/>
                <a:gd name="T2" fmla="*/ 0 w 48"/>
                <a:gd name="T3" fmla="*/ 51 h 254"/>
                <a:gd name="T4" fmla="*/ 0 w 48"/>
                <a:gd name="T5" fmla="*/ 203 h 254"/>
                <a:gd name="T6" fmla="*/ 48 w 48"/>
                <a:gd name="T7" fmla="*/ 254 h 254"/>
                <a:gd name="T8" fmla="*/ 48 w 48"/>
                <a:gd name="T9" fmla="*/ 0 h 254"/>
              </a:gdLst>
              <a:ahLst/>
              <a:cxnLst>
                <a:cxn ang="0">
                  <a:pos x="T0" y="T1"/>
                </a:cxn>
                <a:cxn ang="0">
                  <a:pos x="T2" y="T3"/>
                </a:cxn>
                <a:cxn ang="0">
                  <a:pos x="T4" y="T5"/>
                </a:cxn>
                <a:cxn ang="0">
                  <a:pos x="T6" y="T7"/>
                </a:cxn>
                <a:cxn ang="0">
                  <a:pos x="T8" y="T9"/>
                </a:cxn>
              </a:cxnLst>
              <a:rect l="0" t="0" r="r" b="b"/>
              <a:pathLst>
                <a:path w="48" h="254">
                  <a:moveTo>
                    <a:pt x="48" y="0"/>
                  </a:moveTo>
                  <a:cubicBezTo>
                    <a:pt x="20" y="2"/>
                    <a:pt x="0" y="24"/>
                    <a:pt x="0" y="51"/>
                  </a:cubicBezTo>
                  <a:cubicBezTo>
                    <a:pt x="0" y="203"/>
                    <a:pt x="0" y="203"/>
                    <a:pt x="0" y="203"/>
                  </a:cubicBezTo>
                  <a:cubicBezTo>
                    <a:pt x="0" y="231"/>
                    <a:pt x="20" y="253"/>
                    <a:pt x="48" y="254"/>
                  </a:cubicBez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7" name="Logotype, static"/>
          <p:cNvGrpSpPr/>
          <p:nvPr userDrawn="1"/>
        </p:nvGrpSpPr>
        <p:grpSpPr>
          <a:xfrm>
            <a:off x="10689465" y="6389301"/>
            <a:ext cx="863687" cy="180102"/>
            <a:chOff x="9501453" y="6148765"/>
            <a:chExt cx="2047875" cy="427037"/>
          </a:xfrm>
          <a:solidFill>
            <a:schemeClr val="bg1"/>
          </a:solidFill>
        </p:grpSpPr>
        <p:sp>
          <p:nvSpPr>
            <p:cNvPr id="38"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45526323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bg1"/>
        </a:solidFill>
        <a:effectLst/>
      </p:bgPr>
    </p:bg>
    <p:spTree>
      <p:nvGrpSpPr>
        <p:cNvPr id="1" name=""/>
        <p:cNvGrpSpPr/>
        <p:nvPr/>
      </p:nvGrpSpPr>
      <p:grpSpPr>
        <a:xfrm>
          <a:off x="0" y="0"/>
          <a:ext cx="0" cy="0"/>
          <a:chOff x="0" y="0"/>
          <a:chExt cx="0" cy="0"/>
        </a:xfrm>
      </p:grpSpPr>
      <p:grpSp>
        <p:nvGrpSpPr>
          <p:cNvPr id="37" name="Pulse"/>
          <p:cNvGrpSpPr/>
          <p:nvPr userDrawn="1"/>
        </p:nvGrpSpPr>
        <p:grpSpPr>
          <a:xfrm>
            <a:off x="8751888" y="3030538"/>
            <a:ext cx="3446462" cy="3490913"/>
            <a:chOff x="8751888" y="3030538"/>
            <a:chExt cx="3446462" cy="3490913"/>
          </a:xfrm>
          <a:solidFill>
            <a:schemeClr val="accent1"/>
          </a:solidFill>
        </p:grpSpPr>
        <p:sp>
          <p:nvSpPr>
            <p:cNvPr id="38"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p:nvPr>
        </p:nvSpPr>
        <p:spPr>
          <a:xfrm>
            <a:off x="648000" y="1338264"/>
            <a:ext cx="7200000" cy="795474"/>
          </a:xfrm>
        </p:spPr>
        <p:txBody>
          <a:bodyPr/>
          <a:lstStyle>
            <a:lvl1pPr>
              <a:defRPr sz="29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06"/>
            <a:ext cx="7200000" cy="720000"/>
          </a:xfrm>
        </p:spPr>
        <p:txBody>
          <a:bodyPr/>
          <a:lstStyle>
            <a:lvl1pPr marL="0" indent="0" algn="l">
              <a:spcBef>
                <a:spcPts val="0"/>
              </a:spcBef>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6" name="Text Placeholder 5"/>
          <p:cNvSpPr>
            <a:spLocks noGrp="1"/>
          </p:cNvSpPr>
          <p:nvPr>
            <p:ph type="body" sz="quarter" idx="10" hasCustomPrompt="1"/>
          </p:nvPr>
        </p:nvSpPr>
        <p:spPr>
          <a:xfrm>
            <a:off x="648000" y="3096000"/>
            <a:ext cx="1800225" cy="1260000"/>
          </a:xfrm>
        </p:spPr>
        <p:txBody>
          <a:bodyPr>
            <a:noAutofit/>
          </a:bodyPr>
          <a:lstStyle>
            <a:lvl1pPr marL="0" indent="0">
              <a:spcBef>
                <a:spcPts val="0"/>
              </a:spcBef>
              <a:buNone/>
              <a:defRPr sz="900">
                <a:solidFill>
                  <a:schemeClr val="tx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en-GB" dirty="0" smtClean="0"/>
              <a:t>Disclaimer text</a:t>
            </a:r>
            <a:endParaRPr lang="en-GB" dirty="0"/>
          </a:p>
        </p:txBody>
      </p:sp>
      <p:sp>
        <p:nvSpPr>
          <p:cNvPr id="15" name="Text Placeholder 5"/>
          <p:cNvSpPr>
            <a:spLocks noGrp="1"/>
          </p:cNvSpPr>
          <p:nvPr>
            <p:ph type="body" sz="quarter" idx="11" hasCustomPrompt="1"/>
          </p:nvPr>
        </p:nvSpPr>
        <p:spPr>
          <a:xfrm>
            <a:off x="2713211" y="3096000"/>
            <a:ext cx="1800225" cy="1260000"/>
          </a:xfrm>
        </p:spPr>
        <p:txBody>
          <a:bodyPr>
            <a:noAutofit/>
          </a:bodyPr>
          <a:lstStyle>
            <a:lvl1pPr marL="0" indent="0">
              <a:spcBef>
                <a:spcPts val="0"/>
              </a:spcBef>
              <a:buNone/>
              <a:defRPr sz="900">
                <a:solidFill>
                  <a:schemeClr val="tx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en-GB" dirty="0" smtClean="0"/>
              <a:t>Disclaimer text</a:t>
            </a:r>
            <a:endParaRPr lang="en-GB" dirty="0"/>
          </a:p>
        </p:txBody>
      </p:sp>
      <p:grpSp>
        <p:nvGrpSpPr>
          <p:cNvPr id="30" name="Logotype"/>
          <p:cNvGrpSpPr/>
          <p:nvPr userDrawn="1"/>
        </p:nvGrpSpPr>
        <p:grpSpPr>
          <a:xfrm>
            <a:off x="640800" y="532800"/>
            <a:ext cx="1384039" cy="288609"/>
            <a:chOff x="9501453" y="6148765"/>
            <a:chExt cx="2047875" cy="427037"/>
          </a:xfrm>
          <a:solidFill>
            <a:schemeClr val="bg2"/>
          </a:solidFill>
        </p:grpSpPr>
        <p:sp>
          <p:nvSpPr>
            <p:cNvPr id="31"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40886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9200"/>
            <a:ext cx="7200000" cy="795600"/>
          </a:xfrm>
        </p:spPr>
        <p:txBody>
          <a:bodyPr/>
          <a:lstStyle>
            <a:lvl1pPr>
              <a:defRPr sz="29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06"/>
            <a:ext cx="7200000" cy="720000"/>
          </a:xfrm>
        </p:spPr>
        <p:txBody>
          <a:bodyPr/>
          <a:lstStyle>
            <a:lvl1pPr marL="0" indent="0" algn="l">
              <a:spcBef>
                <a:spcPts val="0"/>
              </a:spcBef>
              <a:buNone/>
              <a:defRPr b="1">
                <a:solidFill>
                  <a:srgbClr val="FFFFFF"/>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6" name="Text Placeholder 5"/>
          <p:cNvSpPr>
            <a:spLocks noGrp="1"/>
          </p:cNvSpPr>
          <p:nvPr>
            <p:ph type="body" sz="quarter" idx="10" hasCustomPrompt="1"/>
          </p:nvPr>
        </p:nvSpPr>
        <p:spPr>
          <a:xfrm>
            <a:off x="648000" y="3096000"/>
            <a:ext cx="1800225" cy="1260000"/>
          </a:xfrm>
        </p:spPr>
        <p:txBody>
          <a:bodyPr>
            <a:noAutofit/>
          </a:bodyPr>
          <a:lstStyle>
            <a:lvl1pPr marL="0" indent="0">
              <a:spcBef>
                <a:spcPts val="0"/>
              </a:spcBef>
              <a:buNone/>
              <a:defRPr sz="900">
                <a:solidFill>
                  <a:schemeClr val="bg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en-GB" dirty="0" smtClean="0"/>
              <a:t>Disclaimer text</a:t>
            </a:r>
            <a:endParaRPr lang="en-GB" dirty="0"/>
          </a:p>
        </p:txBody>
      </p:sp>
      <p:sp>
        <p:nvSpPr>
          <p:cNvPr id="15" name="Text Placeholder 5"/>
          <p:cNvSpPr>
            <a:spLocks noGrp="1"/>
          </p:cNvSpPr>
          <p:nvPr>
            <p:ph type="body" sz="quarter" idx="11" hasCustomPrompt="1"/>
          </p:nvPr>
        </p:nvSpPr>
        <p:spPr>
          <a:xfrm>
            <a:off x="2713211" y="3096000"/>
            <a:ext cx="1800225" cy="1260000"/>
          </a:xfrm>
        </p:spPr>
        <p:txBody>
          <a:bodyPr>
            <a:noAutofit/>
          </a:bodyPr>
          <a:lstStyle>
            <a:lvl1pPr marL="0" indent="0">
              <a:spcBef>
                <a:spcPts val="0"/>
              </a:spcBef>
              <a:buNone/>
              <a:defRPr sz="900">
                <a:solidFill>
                  <a:schemeClr val="bg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en-GB" dirty="0" smtClean="0"/>
              <a:t>Disclaimer text</a:t>
            </a:r>
            <a:endParaRPr lang="en-GB" dirty="0"/>
          </a:p>
        </p:txBody>
      </p:sp>
      <p:grpSp>
        <p:nvGrpSpPr>
          <p:cNvPr id="16" name="Pulse"/>
          <p:cNvGrpSpPr/>
          <p:nvPr userDrawn="1"/>
        </p:nvGrpSpPr>
        <p:grpSpPr>
          <a:xfrm>
            <a:off x="8751888" y="3030538"/>
            <a:ext cx="3446462" cy="3490913"/>
            <a:chOff x="8751888" y="3030538"/>
            <a:chExt cx="3446462" cy="3490913"/>
          </a:xfrm>
          <a:solidFill>
            <a:srgbClr val="0000FF"/>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8" name="Logotype"/>
          <p:cNvGrpSpPr/>
          <p:nvPr userDrawn="1"/>
        </p:nvGrpSpPr>
        <p:grpSpPr>
          <a:xfrm>
            <a:off x="641350" y="530890"/>
            <a:ext cx="1384039" cy="288609"/>
            <a:chOff x="9501453" y="6148765"/>
            <a:chExt cx="2047875" cy="427037"/>
          </a:xfrm>
          <a:solidFill>
            <a:schemeClr val="bg1"/>
          </a:solidFill>
        </p:grpSpPr>
        <p:sp>
          <p:nvSpPr>
            <p:cNvPr id="19"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19653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8263"/>
            <a:ext cx="7200000" cy="750221"/>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50"/>
            <a:ext cx="7200000" cy="360083"/>
          </a:xfrm>
        </p:spPr>
        <p:txBody>
          <a:bodyPr>
            <a:noAutofit/>
          </a:bodyPr>
          <a:lstStyle>
            <a:lvl1pPr marL="0" indent="0" algn="l">
              <a:buNone/>
              <a:defRPr b="1">
                <a:solidFill>
                  <a:srgbClr val="FFFFFF"/>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sp>
        <p:nvSpPr>
          <p:cNvPr id="8" name="AutoShape 3"/>
          <p:cNvSpPr>
            <a:spLocks noChangeAspect="1" noChangeArrowheads="1" noTextEdit="1"/>
          </p:cNvSpPr>
          <p:nvPr userDrawn="1"/>
        </p:nvSpPr>
        <p:spPr bwMode="auto">
          <a:xfrm>
            <a:off x="8326438" y="2854325"/>
            <a:ext cx="399573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17" name="Pulse"/>
          <p:cNvGrpSpPr/>
          <p:nvPr userDrawn="1"/>
        </p:nvGrpSpPr>
        <p:grpSpPr>
          <a:xfrm>
            <a:off x="8751888" y="3030538"/>
            <a:ext cx="3446462" cy="3490913"/>
            <a:chOff x="8751888" y="3030538"/>
            <a:chExt cx="3446462" cy="3490913"/>
          </a:xfrm>
          <a:solidFill>
            <a:srgbClr val="0000FF"/>
          </a:solidFill>
        </p:grpSpPr>
        <p:sp>
          <p:nvSpPr>
            <p:cNvPr id="10"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7" name="Logotype"/>
          <p:cNvGrpSpPr/>
          <p:nvPr userDrawn="1"/>
        </p:nvGrpSpPr>
        <p:grpSpPr>
          <a:xfrm>
            <a:off x="641350" y="530890"/>
            <a:ext cx="1384039" cy="288609"/>
            <a:chOff x="9501453" y="6148765"/>
            <a:chExt cx="2047875" cy="427037"/>
          </a:xfrm>
          <a:solidFill>
            <a:schemeClr val="bg1"/>
          </a:solidFill>
        </p:grpSpPr>
        <p:sp>
          <p:nvSpPr>
            <p:cNvPr id="28"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5030282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10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lvl1pPr>
              <a:defRPr>
                <a:solidFill>
                  <a:srgbClr val="8B8A8D"/>
                </a:solidFill>
              </a:defRPr>
            </a:lvl1pPr>
          </a:lstStyle>
          <a:p>
            <a:fld id="{D14BCCD3-0010-4FBA-B965-2126ADC31932}" type="slidenum">
              <a:rPr lang="en-GB" smtClean="0"/>
              <a:pPr/>
              <a:t>‹#›</a:t>
            </a:fld>
            <a:endParaRPr lang="en-GB" dirty="0"/>
          </a:p>
        </p:txBody>
      </p:sp>
      <p:sp>
        <p:nvSpPr>
          <p:cNvPr id="4" name="Title 3"/>
          <p:cNvSpPr>
            <a:spLocks noGrp="1"/>
          </p:cNvSpPr>
          <p:nvPr>
            <p:ph type="title"/>
          </p:nvPr>
        </p:nvSpPr>
        <p:spPr/>
        <p:txBody>
          <a:bodyPr/>
          <a:lstStyle/>
          <a:p>
            <a:r>
              <a:rPr lang="en-GB" dirty="0" smtClean="0"/>
              <a:t>Click to edit Master title style</a:t>
            </a:r>
            <a:endParaRPr lang="en-GB" dirty="0"/>
          </a:p>
        </p:txBody>
      </p:sp>
      <p:sp>
        <p:nvSpPr>
          <p:cNvPr id="5" name="Footer Placeholder 4"/>
          <p:cNvSpPr>
            <a:spLocks noGrp="1"/>
          </p:cNvSpPr>
          <p:nvPr>
            <p:ph type="ftr" sz="quarter" idx="13"/>
          </p:nvPr>
        </p:nvSpPr>
        <p:spPr/>
        <p:txBody>
          <a:bodyPr/>
          <a:lstStyle>
            <a:lvl1pPr>
              <a:defRPr>
                <a:solidFill>
                  <a:srgbClr val="8B8A8D"/>
                </a:solidFill>
              </a:defRPr>
            </a:lvl1pPr>
          </a:lstStyle>
          <a:p>
            <a:endParaRPr lang="en-GB" dirty="0"/>
          </a:p>
        </p:txBody>
      </p:sp>
    </p:spTree>
    <p:extLst>
      <p:ext uri="{BB962C8B-B14F-4D97-AF65-F5344CB8AC3E}">
        <p14:creationId xmlns:p14="http://schemas.microsoft.com/office/powerpoint/2010/main" val="4616106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Narrow">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126"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647999" y="1332000"/>
            <a:ext cx="7200000" cy="4428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D14BCCD3-0010-4FBA-B965-2126ADC31932}" type="slidenum">
              <a:rPr lang="en-GB" smtClean="0"/>
              <a:t>‹#›</a:t>
            </a:fld>
            <a:endParaRPr lang="en-GB" dirty="0"/>
          </a:p>
        </p:txBody>
      </p:sp>
      <p:sp>
        <p:nvSpPr>
          <p:cNvPr id="4" name="Footer Placeholder 3"/>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98959471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7200000" cy="720167"/>
          </a:xfrm>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648000" y="1332000"/>
            <a:ext cx="5364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6192000" y="1332000"/>
            <a:ext cx="5364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5" name="Footer Placeholder 4"/>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73492139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7200000" cy="720167"/>
          </a:xfrm>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6480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43596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6" name="Content Placeholder 3"/>
          <p:cNvSpPr>
            <a:spLocks noGrp="1"/>
          </p:cNvSpPr>
          <p:nvPr>
            <p:ph sz="half" idx="13"/>
          </p:nvPr>
        </p:nvSpPr>
        <p:spPr>
          <a:xfrm>
            <a:off x="80676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Footer Placeholder 4"/>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258239661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647999" y="1332000"/>
            <a:ext cx="7200000" cy="4428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D14BCCD3-0010-4FBA-B965-2126ADC31932}" type="slidenum">
              <a:rPr lang="en-GB" smtClean="0"/>
              <a:t>‹#›</a:t>
            </a:fld>
            <a:endParaRPr lang="en-GB" dirty="0"/>
          </a:p>
        </p:txBody>
      </p:sp>
      <p:sp>
        <p:nvSpPr>
          <p:cNvPr id="4" name="Footer Placeholder 3"/>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04410121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7200000" cy="720167"/>
          </a:xfrm>
        </p:spPr>
        <p:txBody>
          <a:bodyPr/>
          <a:lstStyle/>
          <a:p>
            <a:r>
              <a:rPr lang="en-GB" dirty="0" smtClean="0"/>
              <a:t>Click to edit Master title style</a:t>
            </a:r>
            <a:endParaRPr lang="en-GB" dirty="0"/>
          </a:p>
        </p:txBody>
      </p:sp>
      <p:sp>
        <p:nvSpPr>
          <p:cNvPr id="5" name="Slide Number Placeholder 4"/>
          <p:cNvSpPr>
            <a:spLocks noGrp="1"/>
          </p:cNvSpPr>
          <p:nvPr>
            <p:ph type="sldNum" sz="quarter" idx="12"/>
          </p:nvPr>
        </p:nvSpPr>
        <p:spPr/>
        <p:txBody>
          <a:bodyPr/>
          <a:lstStyle/>
          <a:p>
            <a:fld id="{D14BCCD3-0010-4FBA-B965-2126ADC31932}" type="slidenum">
              <a:rPr lang="en-GB" smtClean="0"/>
              <a:t>‹#›</a:t>
            </a:fld>
            <a:endParaRPr lang="en-GB" dirty="0"/>
          </a:p>
        </p:txBody>
      </p:sp>
      <p:sp>
        <p:nvSpPr>
          <p:cNvPr id="3" name="Footer Placeholder 2"/>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94490819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4BCCD3-0010-4FBA-B965-2126ADC31932}" type="slidenum">
              <a:rPr lang="en-GB" smtClean="0"/>
              <a:t>‹#›</a:t>
            </a:fld>
            <a:endParaRPr lang="en-GB" dirty="0"/>
          </a:p>
        </p:txBody>
      </p:sp>
      <p:sp>
        <p:nvSpPr>
          <p:cNvPr id="2" name="Footer Placeholder 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48556889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7200000"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192000" y="1332000"/>
            <a:ext cx="5364000" cy="44316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0" name="Picture Placeholder 9"/>
          <p:cNvSpPr>
            <a:spLocks noGrp="1"/>
          </p:cNvSpPr>
          <p:nvPr>
            <p:ph type="pic" sz="quarter" idx="14" hasCustomPrompt="1"/>
          </p:nvPr>
        </p:nvSpPr>
        <p:spPr>
          <a:xfrm>
            <a:off x="648000" y="1332000"/>
            <a:ext cx="5364000" cy="4428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6" name="Footer Placeholder 5"/>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38684042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8064000"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48000" y="1332000"/>
            <a:ext cx="5364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0" name="Picture Placeholder 9"/>
          <p:cNvSpPr>
            <a:spLocks noGrp="1"/>
          </p:cNvSpPr>
          <p:nvPr>
            <p:ph type="pic" sz="quarter" idx="14" hasCustomPrompt="1"/>
          </p:nvPr>
        </p:nvSpPr>
        <p:spPr>
          <a:xfrm>
            <a:off x="6192000" y="1332000"/>
            <a:ext cx="5364000" cy="4428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3" name="Footer Placeholder 2"/>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382772288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8064000"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480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0" name="Picture Placeholder 9"/>
          <p:cNvSpPr>
            <a:spLocks noGrp="1"/>
          </p:cNvSpPr>
          <p:nvPr>
            <p:ph type="pic" sz="quarter" idx="14" hasCustomPrompt="1"/>
          </p:nvPr>
        </p:nvSpPr>
        <p:spPr>
          <a:xfrm>
            <a:off x="8067600" y="1332000"/>
            <a:ext cx="3492000" cy="21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8" name="Content Placeholder 3"/>
          <p:cNvSpPr>
            <a:spLocks noGrp="1"/>
          </p:cNvSpPr>
          <p:nvPr>
            <p:ph sz="half" idx="15"/>
          </p:nvPr>
        </p:nvSpPr>
        <p:spPr>
          <a:xfrm>
            <a:off x="43596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Picture Placeholder 9"/>
          <p:cNvSpPr>
            <a:spLocks noGrp="1"/>
          </p:cNvSpPr>
          <p:nvPr>
            <p:ph type="pic" sz="quarter" idx="16" hasCustomPrompt="1"/>
          </p:nvPr>
        </p:nvSpPr>
        <p:spPr>
          <a:xfrm>
            <a:off x="8067600" y="3636000"/>
            <a:ext cx="3492000" cy="21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5" name="Footer Placeholder 4"/>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357037704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48000" y="1980000"/>
            <a:ext cx="10908000" cy="37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2" name="Title 1"/>
          <p:cNvSpPr>
            <a:spLocks noGrp="1"/>
          </p:cNvSpPr>
          <p:nvPr>
            <p:ph type="title"/>
          </p:nvPr>
        </p:nvSpPr>
        <p:spPr>
          <a:xfrm>
            <a:off x="2496600" y="397565"/>
            <a:ext cx="7200000" cy="943998"/>
          </a:xfrm>
        </p:spPr>
        <p:txBody>
          <a:bodyPr>
            <a:noAutofit/>
          </a:bodyPr>
          <a:lstStyle>
            <a:lvl1pPr algn="ctr">
              <a:defRPr sz="3000"/>
            </a:lvl1pPr>
          </a:lstStyle>
          <a:p>
            <a:r>
              <a:rPr lang="en-GB" dirty="0" smtClean="0"/>
              <a:t>Click to edit Master title style</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9" name="Text Placeholder 9"/>
          <p:cNvSpPr>
            <a:spLocks noGrp="1"/>
          </p:cNvSpPr>
          <p:nvPr>
            <p:ph type="body" sz="quarter" idx="13" hasCustomPrompt="1"/>
          </p:nvPr>
        </p:nvSpPr>
        <p:spPr>
          <a:xfrm>
            <a:off x="2496600" y="1485578"/>
            <a:ext cx="7200000" cy="360446"/>
          </a:xfrm>
        </p:spPr>
        <p:txBody>
          <a:bodyPr>
            <a:noAutofit/>
          </a:bodyPr>
          <a:lstStyle>
            <a:lvl1pPr marL="0" indent="0" algn="ctr">
              <a:buFontTx/>
              <a:buNone/>
              <a:defRPr b="1">
                <a:solidFill>
                  <a:srgbClr val="8B8A8D"/>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Click to add subtitle</a:t>
            </a:r>
            <a:endParaRPr lang="en-GB" dirty="0"/>
          </a:p>
        </p:txBody>
      </p:sp>
      <p:sp>
        <p:nvSpPr>
          <p:cNvPr id="4" name="Footer Placeholder 3"/>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53380794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2" name="Title 1"/>
          <p:cNvSpPr>
            <a:spLocks noGrp="1"/>
          </p:cNvSpPr>
          <p:nvPr>
            <p:ph type="title"/>
          </p:nvPr>
        </p:nvSpPr>
        <p:spPr>
          <a:xfrm>
            <a:off x="2496600" y="397565"/>
            <a:ext cx="7200000" cy="943998"/>
          </a:xfrm>
        </p:spPr>
        <p:txBody>
          <a:bodyPr>
            <a:noAutofit/>
          </a:bodyPr>
          <a:lstStyle>
            <a:lvl1pPr algn="ctr">
              <a:defRPr sz="3000"/>
            </a:lvl1pPr>
          </a:lstStyle>
          <a:p>
            <a:r>
              <a:rPr lang="en-GB" dirty="0" smtClean="0"/>
              <a:t>Click to edit Master title style</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9" name="Text Placeholder 9"/>
          <p:cNvSpPr>
            <a:spLocks noGrp="1"/>
          </p:cNvSpPr>
          <p:nvPr>
            <p:ph type="body" sz="quarter" idx="13" hasCustomPrompt="1"/>
          </p:nvPr>
        </p:nvSpPr>
        <p:spPr>
          <a:xfrm>
            <a:off x="2496600" y="1485578"/>
            <a:ext cx="7200000" cy="360446"/>
          </a:xfrm>
        </p:spPr>
        <p:txBody>
          <a:bodyPr>
            <a:noAutofit/>
          </a:bodyPr>
          <a:lstStyle>
            <a:lvl1pPr marL="0" indent="0" algn="ctr">
              <a:buFontTx/>
              <a:buNone/>
              <a:defRPr b="1">
                <a:solidFill>
                  <a:srgbClr val="8B8A8D"/>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Click to add subtitle</a:t>
            </a:r>
            <a:endParaRPr lang="en-GB" dirty="0"/>
          </a:p>
        </p:txBody>
      </p:sp>
      <p:sp>
        <p:nvSpPr>
          <p:cNvPr id="10" name="Picture Placeholder 9"/>
          <p:cNvSpPr>
            <a:spLocks noGrp="1"/>
          </p:cNvSpPr>
          <p:nvPr>
            <p:ph type="pic" sz="quarter" idx="14" hasCustomPrompt="1"/>
          </p:nvPr>
        </p:nvSpPr>
        <p:spPr>
          <a:xfrm>
            <a:off x="2407371" y="1989634"/>
            <a:ext cx="1746000" cy="19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8" name="Picture Placeholder 9"/>
          <p:cNvSpPr>
            <a:spLocks noGrp="1"/>
          </p:cNvSpPr>
          <p:nvPr>
            <p:ph type="pic" sz="quarter" idx="15" hasCustomPrompt="1"/>
          </p:nvPr>
        </p:nvSpPr>
        <p:spPr>
          <a:xfrm>
            <a:off x="4368800" y="1989634"/>
            <a:ext cx="3489325" cy="30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11" name="Picture Placeholder 9"/>
          <p:cNvSpPr>
            <a:spLocks noGrp="1"/>
          </p:cNvSpPr>
          <p:nvPr>
            <p:ph type="pic" sz="quarter" idx="16" hasCustomPrompt="1"/>
          </p:nvPr>
        </p:nvSpPr>
        <p:spPr>
          <a:xfrm>
            <a:off x="8064000" y="1989634"/>
            <a:ext cx="2556000" cy="19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12" name="Picture Placeholder 9"/>
          <p:cNvSpPr>
            <a:spLocks noGrp="1"/>
          </p:cNvSpPr>
          <p:nvPr>
            <p:ph type="pic" sz="quarter" idx="17" hasCustomPrompt="1"/>
          </p:nvPr>
        </p:nvSpPr>
        <p:spPr>
          <a:xfrm>
            <a:off x="8064000" y="4149874"/>
            <a:ext cx="1692000" cy="1332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4" name="Footer Placeholder 3"/>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237182283"/>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mage and Heading">
    <p:bg>
      <p:bgPr>
        <a:solidFill>
          <a:schemeClr val="bg1">
            <a:lumMod val="95000"/>
          </a:schemeClr>
        </a:solidFill>
        <a:effectLst/>
      </p:bgPr>
    </p:bg>
    <p:spTree>
      <p:nvGrpSpPr>
        <p:cNvPr id="1" name=""/>
        <p:cNvGrpSpPr/>
        <p:nvPr/>
      </p:nvGrpSpPr>
      <p:grpSpPr>
        <a:xfrm>
          <a:off x="0" y="0"/>
          <a:ext cx="0" cy="0"/>
          <a:chOff x="0" y="0"/>
          <a:chExt cx="0" cy="0"/>
        </a:xfrm>
      </p:grpSpPr>
      <p:sp>
        <p:nvSpPr>
          <p:cNvPr id="28" name="Picture Placeholder 5"/>
          <p:cNvSpPr>
            <a:spLocks noGrp="1"/>
          </p:cNvSpPr>
          <p:nvPr>
            <p:ph type="pic" sz="quarter" idx="15" hasCustomPrompt="1"/>
          </p:nvPr>
        </p:nvSpPr>
        <p:spPr>
          <a:xfrm>
            <a:off x="0" y="0"/>
            <a:ext cx="12195175" cy="6859588"/>
          </a:xfrm>
          <a:noFill/>
        </p:spPr>
        <p:txBody>
          <a:bodyPr anchor="ctr" anchorCtr="0"/>
          <a:lstStyle>
            <a:lvl1pPr marL="0" indent="0" algn="ctr">
              <a:buNone/>
              <a:defRPr baseline="0">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endParaRPr lang="en-GB" dirty="0"/>
          </a:p>
        </p:txBody>
      </p:sp>
      <p:sp>
        <p:nvSpPr>
          <p:cNvPr id="2" name="Title 1"/>
          <p:cNvSpPr>
            <a:spLocks noGrp="1"/>
          </p:cNvSpPr>
          <p:nvPr>
            <p:ph type="ctrTitle"/>
          </p:nvPr>
        </p:nvSpPr>
        <p:spPr>
          <a:xfrm>
            <a:off x="648000" y="333450"/>
            <a:ext cx="7200000" cy="1009078"/>
          </a:xfrm>
        </p:spPr>
        <p:txBody>
          <a:bodyPr>
            <a:noAutofit/>
          </a:bodyPr>
          <a:lstStyle>
            <a:lvl1pPr>
              <a:defRPr sz="30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1510482"/>
            <a:ext cx="7200000" cy="685243"/>
          </a:xfrm>
        </p:spPr>
        <p:txBody>
          <a:bodyPr>
            <a:noAutofit/>
          </a:bodyPr>
          <a:lstStyle>
            <a:lvl1pPr marL="0" indent="0" algn="l">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5" name="Platshållare för sidfot 4"/>
          <p:cNvSpPr>
            <a:spLocks noGrp="1"/>
          </p:cNvSpPr>
          <p:nvPr>
            <p:ph type="ftr" sz="quarter" idx="16"/>
          </p:nvPr>
        </p:nvSpPr>
        <p:spPr/>
        <p:txBody>
          <a:bodyPr/>
          <a:lstStyle>
            <a:lvl1pPr>
              <a:defRPr>
                <a:solidFill>
                  <a:srgbClr val="8B8A8D"/>
                </a:solidFill>
              </a:defRPr>
            </a:lvl1pPr>
          </a:lstStyle>
          <a:p>
            <a:endParaRPr lang="en-GB" dirty="0"/>
          </a:p>
        </p:txBody>
      </p:sp>
      <p:sp>
        <p:nvSpPr>
          <p:cNvPr id="6" name="Platshållare för bildnummer 5"/>
          <p:cNvSpPr>
            <a:spLocks noGrp="1"/>
          </p:cNvSpPr>
          <p:nvPr>
            <p:ph type="sldNum" sz="quarter" idx="17"/>
          </p:nvPr>
        </p:nvSpPr>
        <p:spPr/>
        <p:txBody>
          <a:bodyPr/>
          <a:lstStyle>
            <a:lvl1pPr>
              <a:defRPr>
                <a:solidFill>
                  <a:srgbClr val="8B8A8D"/>
                </a:solidFill>
              </a:defRPr>
            </a:lvl1pPr>
          </a:lstStyle>
          <a:p>
            <a:fld id="{D14BCCD3-0010-4FBA-B965-2126ADC31932}" type="slidenum">
              <a:rPr lang="en-GB" smtClean="0"/>
              <a:pPr/>
              <a:t>‹#›</a:t>
            </a:fld>
            <a:endParaRPr lang="en-GB" dirty="0"/>
          </a:p>
        </p:txBody>
      </p:sp>
      <p:cxnSp>
        <p:nvCxnSpPr>
          <p:cNvPr id="29" name="Line"/>
          <p:cNvCxnSpPr/>
          <p:nvPr userDrawn="1"/>
        </p:nvCxnSpPr>
        <p:spPr>
          <a:xfrm>
            <a:off x="648000" y="6318000"/>
            <a:ext cx="10893600" cy="0"/>
          </a:xfrm>
          <a:prstGeom prst="line">
            <a:avLst/>
          </a:prstGeom>
          <a:ln w="9525">
            <a:solidFill>
              <a:srgbClr val="8B8A8D"/>
            </a:solidFill>
          </a:ln>
        </p:spPr>
        <p:style>
          <a:lnRef idx="1">
            <a:schemeClr val="accent1"/>
          </a:lnRef>
          <a:fillRef idx="0">
            <a:schemeClr val="accent1"/>
          </a:fillRef>
          <a:effectRef idx="0">
            <a:schemeClr val="accent1"/>
          </a:effectRef>
          <a:fontRef idx="minor">
            <a:schemeClr val="tx1"/>
          </a:fontRef>
        </p:style>
      </p:cxnSp>
      <p:grpSp>
        <p:nvGrpSpPr>
          <p:cNvPr id="15" name="Logotype"/>
          <p:cNvGrpSpPr/>
          <p:nvPr userDrawn="1"/>
        </p:nvGrpSpPr>
        <p:grpSpPr>
          <a:xfrm>
            <a:off x="10689465" y="6389301"/>
            <a:ext cx="863687" cy="180102"/>
            <a:chOff x="9501453" y="6148765"/>
            <a:chExt cx="2047875" cy="427037"/>
          </a:xfrm>
        </p:grpSpPr>
        <p:sp>
          <p:nvSpPr>
            <p:cNvPr id="16"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5104868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9200"/>
            <a:ext cx="7200000" cy="748800"/>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50"/>
            <a:ext cx="7200000" cy="360083"/>
          </a:xfrm>
        </p:spPr>
        <p:txBody>
          <a:bodyPr>
            <a:noAutofit/>
          </a:bodyPr>
          <a:lstStyle>
            <a:lvl1pPr marL="0" indent="0" algn="l">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grpSp>
        <p:nvGrpSpPr>
          <p:cNvPr id="10" name="Pulse"/>
          <p:cNvGrpSpPr/>
          <p:nvPr userDrawn="1"/>
        </p:nvGrpSpPr>
        <p:grpSpPr>
          <a:xfrm>
            <a:off x="8751888" y="3030538"/>
            <a:ext cx="3446462" cy="3490913"/>
            <a:chOff x="8751888" y="3030538"/>
            <a:chExt cx="3446462" cy="3490913"/>
          </a:xfrm>
          <a:solidFill>
            <a:schemeClr val="accent1"/>
          </a:solidFill>
        </p:grpSpPr>
        <p:sp>
          <p:nvSpPr>
            <p:cNvPr id="11"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9" name="Logotype"/>
          <p:cNvGrpSpPr/>
          <p:nvPr userDrawn="1"/>
        </p:nvGrpSpPr>
        <p:grpSpPr>
          <a:xfrm>
            <a:off x="641350" y="530890"/>
            <a:ext cx="1384039" cy="288609"/>
            <a:chOff x="9501453" y="6148765"/>
            <a:chExt cx="2047875" cy="427037"/>
          </a:xfrm>
          <a:solidFill>
            <a:schemeClr val="bg2"/>
          </a:solidFill>
        </p:grpSpPr>
        <p:sp>
          <p:nvSpPr>
            <p:cNvPr id="20"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799383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ulse Patter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9200"/>
            <a:ext cx="7200000" cy="748800"/>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50"/>
            <a:ext cx="7200000" cy="360083"/>
          </a:xfrm>
        </p:spPr>
        <p:txBody>
          <a:bodyPr/>
          <a:lstStyle>
            <a:lvl1pPr marL="0" indent="0" algn="l">
              <a:buNone/>
              <a:defRPr b="1">
                <a:solidFill>
                  <a:srgbClr val="FFFFFF"/>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grpSp>
        <p:nvGrpSpPr>
          <p:cNvPr id="60" name="Pulse"/>
          <p:cNvGrpSpPr/>
          <p:nvPr userDrawn="1"/>
        </p:nvGrpSpPr>
        <p:grpSpPr>
          <a:xfrm>
            <a:off x="0" y="2990850"/>
            <a:ext cx="12204000" cy="3559175"/>
            <a:chOff x="0" y="2990850"/>
            <a:chExt cx="12204700" cy="3559175"/>
          </a:xfrm>
          <a:solidFill>
            <a:srgbClr val="0000FF"/>
          </a:solidFill>
        </p:grpSpPr>
        <p:sp>
          <p:nvSpPr>
            <p:cNvPr id="11" name="Freeform 5"/>
            <p:cNvSpPr>
              <a:spLocks/>
            </p:cNvSpPr>
            <p:nvPr userDrawn="1"/>
          </p:nvSpPr>
          <p:spPr bwMode="auto">
            <a:xfrm>
              <a:off x="182086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9" y="138"/>
                    <a:pt x="0" y="119"/>
                    <a:pt x="0" y="96"/>
                  </a:cubicBezTo>
                  <a:cubicBezTo>
                    <a:pt x="0" y="41"/>
                    <a:pt x="0" y="41"/>
                    <a:pt x="0" y="41"/>
                  </a:cubicBezTo>
                  <a:cubicBezTo>
                    <a:pt x="0" y="19"/>
                    <a:pt x="19" y="0"/>
                    <a:pt x="41" y="0"/>
                  </a:cubicBezTo>
                  <a:cubicBezTo>
                    <a:pt x="64" y="0"/>
                    <a:pt x="82" y="19"/>
                    <a:pt x="82" y="41"/>
                  </a:cubicBezTo>
                  <a:cubicBezTo>
                    <a:pt x="82" y="96"/>
                    <a:pt x="82" y="96"/>
                    <a:pt x="82" y="96"/>
                  </a:cubicBezTo>
                  <a:cubicBezTo>
                    <a:pt x="82" y="119"/>
                    <a:pt x="64"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
            <p:cNvSpPr>
              <a:spLocks/>
            </p:cNvSpPr>
            <p:nvPr userDrawn="1"/>
          </p:nvSpPr>
          <p:spPr bwMode="auto">
            <a:xfrm>
              <a:off x="1211263" y="4605338"/>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6" y="0"/>
                    <a:pt x="137" y="31"/>
                    <a:pt x="137" y="69"/>
                  </a:cubicBezTo>
                  <a:cubicBezTo>
                    <a:pt x="137" y="275"/>
                    <a:pt x="137" y="275"/>
                    <a:pt x="137" y="275"/>
                  </a:cubicBezTo>
                  <a:cubicBezTo>
                    <a:pt x="137" y="313"/>
                    <a:pt x="106"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p:cNvSpPr>
            <p:nvPr userDrawn="1"/>
          </p:nvSpPr>
          <p:spPr bwMode="auto">
            <a:xfrm>
              <a:off x="447675" y="4105275"/>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10529888" y="3994150"/>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7" y="31"/>
                    <a:pt x="137" y="69"/>
                  </a:cubicBezTo>
                  <a:cubicBezTo>
                    <a:pt x="137" y="275"/>
                    <a:pt x="137" y="275"/>
                    <a:pt x="137" y="275"/>
                  </a:cubicBezTo>
                  <a:cubicBezTo>
                    <a:pt x="137"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1009491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8" y="138"/>
                    <a:pt x="0" y="119"/>
                    <a:pt x="0" y="96"/>
                  </a:cubicBezTo>
                  <a:cubicBezTo>
                    <a:pt x="0" y="41"/>
                    <a:pt x="0" y="41"/>
                    <a:pt x="0" y="41"/>
                  </a:cubicBezTo>
                  <a:cubicBezTo>
                    <a:pt x="0" y="19"/>
                    <a:pt x="18" y="0"/>
                    <a:pt x="41" y="0"/>
                  </a:cubicBezTo>
                  <a:cubicBezTo>
                    <a:pt x="63" y="0"/>
                    <a:pt x="82" y="19"/>
                    <a:pt x="82" y="41"/>
                  </a:cubicBezTo>
                  <a:cubicBezTo>
                    <a:pt x="82" y="96"/>
                    <a:pt x="82" y="96"/>
                    <a:pt x="82" y="96"/>
                  </a:cubicBezTo>
                  <a:cubicBezTo>
                    <a:pt x="82" y="119"/>
                    <a:pt x="63"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11183938" y="3144838"/>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noEditPoints="1"/>
            </p:cNvSpPr>
            <p:nvPr userDrawn="1"/>
          </p:nvSpPr>
          <p:spPr bwMode="auto">
            <a:xfrm>
              <a:off x="7742238" y="4083050"/>
              <a:ext cx="434975" cy="1092200"/>
            </a:xfrm>
            <a:custGeom>
              <a:avLst/>
              <a:gdLst>
                <a:gd name="T0" fmla="*/ 69 w 137"/>
                <a:gd name="T1" fmla="*/ 13 h 343"/>
                <a:gd name="T2" fmla="*/ 124 w 137"/>
                <a:gd name="T3" fmla="*/ 68 h 343"/>
                <a:gd name="T4" fmla="*/ 124 w 137"/>
                <a:gd name="T5" fmla="*/ 274 h 343"/>
                <a:gd name="T6" fmla="*/ 69 w 137"/>
                <a:gd name="T7" fmla="*/ 329 h 343"/>
                <a:gd name="T8" fmla="*/ 14 w 137"/>
                <a:gd name="T9" fmla="*/ 274 h 343"/>
                <a:gd name="T10" fmla="*/ 14 w 137"/>
                <a:gd name="T11" fmla="*/ 68 h 343"/>
                <a:gd name="T12" fmla="*/ 69 w 137"/>
                <a:gd name="T13" fmla="*/ 13 h 343"/>
                <a:gd name="T14" fmla="*/ 69 w 137"/>
                <a:gd name="T15" fmla="*/ 0 h 343"/>
                <a:gd name="T16" fmla="*/ 69 w 137"/>
                <a:gd name="T17" fmla="*/ 0 h 343"/>
                <a:gd name="T18" fmla="*/ 0 w 137"/>
                <a:gd name="T19" fmla="*/ 68 h 343"/>
                <a:gd name="T20" fmla="*/ 0 w 137"/>
                <a:gd name="T21" fmla="*/ 274 h 343"/>
                <a:gd name="T22" fmla="*/ 69 w 137"/>
                <a:gd name="T23" fmla="*/ 343 h 343"/>
                <a:gd name="T24" fmla="*/ 137 w 137"/>
                <a:gd name="T25" fmla="*/ 274 h 343"/>
                <a:gd name="T26" fmla="*/ 137 w 137"/>
                <a:gd name="T27" fmla="*/ 68 h 343"/>
                <a:gd name="T28" fmla="*/ 69 w 137"/>
                <a:gd name="T2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69" y="0"/>
                    <a:pt x="69" y="0"/>
                    <a:pt x="69" y="0"/>
                  </a:cubicBezTo>
                  <a:cubicBezTo>
                    <a:pt x="31" y="0"/>
                    <a:pt x="0" y="30"/>
                    <a:pt x="0" y="68"/>
                  </a:cubicBezTo>
                  <a:cubicBezTo>
                    <a:pt x="0" y="274"/>
                    <a:pt x="0" y="274"/>
                    <a:pt x="0" y="274"/>
                  </a:cubicBezTo>
                  <a:cubicBezTo>
                    <a:pt x="0" y="312"/>
                    <a:pt x="31" y="343"/>
                    <a:pt x="69" y="343"/>
                  </a:cubicBezTo>
                  <a:cubicBezTo>
                    <a:pt x="107" y="343"/>
                    <a:pt x="137" y="312"/>
                    <a:pt x="137" y="274"/>
                  </a:cubicBezTo>
                  <a:cubicBezTo>
                    <a:pt x="137" y="68"/>
                    <a:pt x="137" y="68"/>
                    <a:pt x="137" y="68"/>
                  </a:cubicBezTo>
                  <a:cubicBezTo>
                    <a:pt x="137"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p:cNvSpPr>
            <p:nvPr userDrawn="1"/>
          </p:nvSpPr>
          <p:spPr bwMode="auto">
            <a:xfrm>
              <a:off x="9480550" y="4605338"/>
              <a:ext cx="439738" cy="1092200"/>
            </a:xfrm>
            <a:custGeom>
              <a:avLst/>
              <a:gdLst>
                <a:gd name="T0" fmla="*/ 69 w 138"/>
                <a:gd name="T1" fmla="*/ 343 h 343"/>
                <a:gd name="T2" fmla="*/ 69 w 138"/>
                <a:gd name="T3" fmla="*/ 343 h 343"/>
                <a:gd name="T4" fmla="*/ 0 w 138"/>
                <a:gd name="T5" fmla="*/ 275 h 343"/>
                <a:gd name="T6" fmla="*/ 0 w 138"/>
                <a:gd name="T7" fmla="*/ 69 h 343"/>
                <a:gd name="T8" fmla="*/ 69 w 138"/>
                <a:gd name="T9" fmla="*/ 0 h 343"/>
                <a:gd name="T10" fmla="*/ 138 w 138"/>
                <a:gd name="T11" fmla="*/ 69 h 343"/>
                <a:gd name="T12" fmla="*/ 138 w 138"/>
                <a:gd name="T13" fmla="*/ 275 h 343"/>
                <a:gd name="T14" fmla="*/ 69 w 138"/>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8" y="31"/>
                    <a:pt x="138" y="69"/>
                  </a:cubicBezTo>
                  <a:cubicBezTo>
                    <a:pt x="138" y="275"/>
                    <a:pt x="138" y="275"/>
                    <a:pt x="138" y="275"/>
                  </a:cubicBezTo>
                  <a:cubicBezTo>
                    <a:pt x="138"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13"/>
            <p:cNvSpPr>
              <a:spLocks noEditPoints="1"/>
            </p:cNvSpPr>
            <p:nvPr userDrawn="1"/>
          </p:nvSpPr>
          <p:spPr bwMode="auto">
            <a:xfrm>
              <a:off x="83978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8" y="0"/>
                    <a:pt x="0" y="39"/>
                    <a:pt x="0" y="86"/>
                  </a:cubicBezTo>
                  <a:cubicBezTo>
                    <a:pt x="0" y="683"/>
                    <a:pt x="0" y="683"/>
                    <a:pt x="0" y="683"/>
                  </a:cubicBezTo>
                  <a:cubicBezTo>
                    <a:pt x="0" y="730"/>
                    <a:pt x="38"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14"/>
            <p:cNvSpPr>
              <a:spLocks noEditPoints="1"/>
            </p:cNvSpPr>
            <p:nvPr userDrawn="1"/>
          </p:nvSpPr>
          <p:spPr bwMode="auto">
            <a:xfrm>
              <a:off x="1951038" y="4083050"/>
              <a:ext cx="439738" cy="1092200"/>
            </a:xfrm>
            <a:custGeom>
              <a:avLst/>
              <a:gdLst>
                <a:gd name="T0" fmla="*/ 69 w 138"/>
                <a:gd name="T1" fmla="*/ 13 h 343"/>
                <a:gd name="T2" fmla="*/ 124 w 138"/>
                <a:gd name="T3" fmla="*/ 68 h 343"/>
                <a:gd name="T4" fmla="*/ 124 w 138"/>
                <a:gd name="T5" fmla="*/ 274 h 343"/>
                <a:gd name="T6" fmla="*/ 69 w 138"/>
                <a:gd name="T7" fmla="*/ 329 h 343"/>
                <a:gd name="T8" fmla="*/ 14 w 138"/>
                <a:gd name="T9" fmla="*/ 274 h 343"/>
                <a:gd name="T10" fmla="*/ 14 w 138"/>
                <a:gd name="T11" fmla="*/ 68 h 343"/>
                <a:gd name="T12" fmla="*/ 69 w 138"/>
                <a:gd name="T13" fmla="*/ 13 h 343"/>
                <a:gd name="T14" fmla="*/ 69 w 138"/>
                <a:gd name="T15" fmla="*/ 0 h 343"/>
                <a:gd name="T16" fmla="*/ 0 w 138"/>
                <a:gd name="T17" fmla="*/ 68 h 343"/>
                <a:gd name="T18" fmla="*/ 0 w 138"/>
                <a:gd name="T19" fmla="*/ 274 h 343"/>
                <a:gd name="T20" fmla="*/ 69 w 138"/>
                <a:gd name="T21" fmla="*/ 343 h 343"/>
                <a:gd name="T22" fmla="*/ 138 w 138"/>
                <a:gd name="T23" fmla="*/ 274 h 343"/>
                <a:gd name="T24" fmla="*/ 138 w 138"/>
                <a:gd name="T25" fmla="*/ 68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31" y="0"/>
                    <a:pt x="0" y="30"/>
                    <a:pt x="0" y="68"/>
                  </a:cubicBezTo>
                  <a:cubicBezTo>
                    <a:pt x="0" y="274"/>
                    <a:pt x="0" y="274"/>
                    <a:pt x="0" y="274"/>
                  </a:cubicBezTo>
                  <a:cubicBezTo>
                    <a:pt x="0" y="312"/>
                    <a:pt x="31" y="343"/>
                    <a:pt x="69" y="343"/>
                  </a:cubicBezTo>
                  <a:cubicBezTo>
                    <a:pt x="107" y="343"/>
                    <a:pt x="138" y="312"/>
                    <a:pt x="138" y="274"/>
                  </a:cubicBezTo>
                  <a:cubicBezTo>
                    <a:pt x="138" y="68"/>
                    <a:pt x="138" y="68"/>
                    <a:pt x="138" y="68"/>
                  </a:cubicBezTo>
                  <a:cubicBezTo>
                    <a:pt x="138"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15"/>
            <p:cNvSpPr>
              <a:spLocks noEditPoints="1"/>
            </p:cNvSpPr>
            <p:nvPr userDrawn="1"/>
          </p:nvSpPr>
          <p:spPr bwMode="auto">
            <a:xfrm>
              <a:off x="26066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9" y="0"/>
                    <a:pt x="0" y="39"/>
                    <a:pt x="0" y="86"/>
                  </a:cubicBezTo>
                  <a:cubicBezTo>
                    <a:pt x="0" y="683"/>
                    <a:pt x="0" y="683"/>
                    <a:pt x="0" y="683"/>
                  </a:cubicBezTo>
                  <a:cubicBezTo>
                    <a:pt x="0" y="730"/>
                    <a:pt x="39"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16"/>
            <p:cNvSpPr>
              <a:spLocks/>
            </p:cNvSpPr>
            <p:nvPr userDrawn="1"/>
          </p:nvSpPr>
          <p:spPr bwMode="auto">
            <a:xfrm>
              <a:off x="8718550" y="4105275"/>
              <a:ext cx="546100"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17"/>
            <p:cNvSpPr>
              <a:spLocks noEditPoints="1"/>
            </p:cNvSpPr>
            <p:nvPr userDrawn="1"/>
          </p:nvSpPr>
          <p:spPr bwMode="auto">
            <a:xfrm>
              <a:off x="4465638" y="3841750"/>
              <a:ext cx="438150" cy="1092200"/>
            </a:xfrm>
            <a:custGeom>
              <a:avLst/>
              <a:gdLst>
                <a:gd name="T0" fmla="*/ 69 w 138"/>
                <a:gd name="T1" fmla="*/ 14 h 343"/>
                <a:gd name="T2" fmla="*/ 124 w 138"/>
                <a:gd name="T3" fmla="*/ 69 h 343"/>
                <a:gd name="T4" fmla="*/ 124 w 138"/>
                <a:gd name="T5" fmla="*/ 275 h 343"/>
                <a:gd name="T6" fmla="*/ 69 w 138"/>
                <a:gd name="T7" fmla="*/ 330 h 343"/>
                <a:gd name="T8" fmla="*/ 14 w 138"/>
                <a:gd name="T9" fmla="*/ 275 h 343"/>
                <a:gd name="T10" fmla="*/ 14 w 138"/>
                <a:gd name="T11" fmla="*/ 69 h 343"/>
                <a:gd name="T12" fmla="*/ 69 w 138"/>
                <a:gd name="T13" fmla="*/ 14 h 343"/>
                <a:gd name="T14" fmla="*/ 69 w 138"/>
                <a:gd name="T15" fmla="*/ 0 h 343"/>
                <a:gd name="T16" fmla="*/ 0 w 138"/>
                <a:gd name="T17" fmla="*/ 69 h 343"/>
                <a:gd name="T18" fmla="*/ 0 w 138"/>
                <a:gd name="T19" fmla="*/ 275 h 343"/>
                <a:gd name="T20" fmla="*/ 69 w 138"/>
                <a:gd name="T21" fmla="*/ 343 h 343"/>
                <a:gd name="T22" fmla="*/ 138 w 138"/>
                <a:gd name="T23" fmla="*/ 275 h 343"/>
                <a:gd name="T24" fmla="*/ 138 w 138"/>
                <a:gd name="T25" fmla="*/ 69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4"/>
                  </a:moveTo>
                  <a:cubicBezTo>
                    <a:pt x="99" y="14"/>
                    <a:pt x="124" y="39"/>
                    <a:pt x="124" y="69"/>
                  </a:cubicBezTo>
                  <a:cubicBezTo>
                    <a:pt x="124" y="275"/>
                    <a:pt x="124" y="275"/>
                    <a:pt x="124" y="275"/>
                  </a:cubicBezTo>
                  <a:cubicBezTo>
                    <a:pt x="124" y="305"/>
                    <a:pt x="99" y="330"/>
                    <a:pt x="69" y="330"/>
                  </a:cubicBezTo>
                  <a:cubicBezTo>
                    <a:pt x="39" y="330"/>
                    <a:pt x="14" y="305"/>
                    <a:pt x="14" y="275"/>
                  </a:cubicBezTo>
                  <a:cubicBezTo>
                    <a:pt x="14" y="69"/>
                    <a:pt x="14" y="69"/>
                    <a:pt x="14" y="69"/>
                  </a:cubicBezTo>
                  <a:cubicBezTo>
                    <a:pt x="14" y="39"/>
                    <a:pt x="39" y="14"/>
                    <a:pt x="69" y="14"/>
                  </a:cubicBezTo>
                  <a:moveTo>
                    <a:pt x="69" y="0"/>
                  </a:moveTo>
                  <a:cubicBezTo>
                    <a:pt x="31" y="0"/>
                    <a:pt x="0" y="31"/>
                    <a:pt x="0" y="69"/>
                  </a:cubicBezTo>
                  <a:cubicBezTo>
                    <a:pt x="0" y="275"/>
                    <a:pt x="0" y="275"/>
                    <a:pt x="0" y="275"/>
                  </a:cubicBezTo>
                  <a:cubicBezTo>
                    <a:pt x="0" y="313"/>
                    <a:pt x="31" y="343"/>
                    <a:pt x="69" y="343"/>
                  </a:cubicBezTo>
                  <a:cubicBezTo>
                    <a:pt x="107" y="343"/>
                    <a:pt x="138" y="313"/>
                    <a:pt x="138" y="275"/>
                  </a:cubicBezTo>
                  <a:cubicBezTo>
                    <a:pt x="138" y="69"/>
                    <a:pt x="138" y="69"/>
                    <a:pt x="138" y="69"/>
                  </a:cubicBezTo>
                  <a:cubicBezTo>
                    <a:pt x="138" y="31"/>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18"/>
            <p:cNvSpPr>
              <a:spLocks/>
            </p:cNvSpPr>
            <p:nvPr userDrawn="1"/>
          </p:nvSpPr>
          <p:spPr bwMode="auto">
            <a:xfrm>
              <a:off x="7259638" y="4475163"/>
              <a:ext cx="260350" cy="436563"/>
            </a:xfrm>
            <a:custGeom>
              <a:avLst/>
              <a:gdLst>
                <a:gd name="T0" fmla="*/ 41 w 82"/>
                <a:gd name="T1" fmla="*/ 137 h 137"/>
                <a:gd name="T2" fmla="*/ 41 w 82"/>
                <a:gd name="T3" fmla="*/ 137 h 137"/>
                <a:gd name="T4" fmla="*/ 0 w 82"/>
                <a:gd name="T5" fmla="*/ 96 h 137"/>
                <a:gd name="T6" fmla="*/ 0 w 82"/>
                <a:gd name="T7" fmla="*/ 41 h 137"/>
                <a:gd name="T8" fmla="*/ 41 w 82"/>
                <a:gd name="T9" fmla="*/ 0 h 137"/>
                <a:gd name="T10" fmla="*/ 82 w 82"/>
                <a:gd name="T11" fmla="*/ 41 h 137"/>
                <a:gd name="T12" fmla="*/ 82 w 82"/>
                <a:gd name="T13" fmla="*/ 96 h 137"/>
                <a:gd name="T14" fmla="*/ 41 w 82"/>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7">
                  <a:moveTo>
                    <a:pt x="41" y="137"/>
                  </a:moveTo>
                  <a:cubicBezTo>
                    <a:pt x="41" y="137"/>
                    <a:pt x="41" y="137"/>
                    <a:pt x="41" y="137"/>
                  </a:cubicBezTo>
                  <a:cubicBezTo>
                    <a:pt x="18" y="137"/>
                    <a:pt x="0" y="119"/>
                    <a:pt x="0" y="96"/>
                  </a:cubicBezTo>
                  <a:cubicBezTo>
                    <a:pt x="0" y="41"/>
                    <a:pt x="0" y="41"/>
                    <a:pt x="0" y="41"/>
                  </a:cubicBezTo>
                  <a:cubicBezTo>
                    <a:pt x="0" y="19"/>
                    <a:pt x="18" y="0"/>
                    <a:pt x="41" y="0"/>
                  </a:cubicBezTo>
                  <a:cubicBezTo>
                    <a:pt x="64" y="0"/>
                    <a:pt x="82" y="19"/>
                    <a:pt x="82" y="41"/>
                  </a:cubicBezTo>
                  <a:cubicBezTo>
                    <a:pt x="82" y="96"/>
                    <a:pt x="82" y="96"/>
                    <a:pt x="82" y="96"/>
                  </a:cubicBezTo>
                  <a:cubicBezTo>
                    <a:pt x="82" y="119"/>
                    <a:pt x="64" y="137"/>
                    <a:pt x="41"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19"/>
            <p:cNvSpPr>
              <a:spLocks noEditPoints="1"/>
            </p:cNvSpPr>
            <p:nvPr userDrawn="1"/>
          </p:nvSpPr>
          <p:spPr bwMode="auto">
            <a:xfrm>
              <a:off x="4030663" y="4475163"/>
              <a:ext cx="260350" cy="436563"/>
            </a:xfrm>
            <a:custGeom>
              <a:avLst/>
              <a:gdLst>
                <a:gd name="T0" fmla="*/ 41 w 82"/>
                <a:gd name="T1" fmla="*/ 14 h 137"/>
                <a:gd name="T2" fmla="*/ 69 w 82"/>
                <a:gd name="T3" fmla="*/ 41 h 137"/>
                <a:gd name="T4" fmla="*/ 69 w 82"/>
                <a:gd name="T5" fmla="*/ 96 h 137"/>
                <a:gd name="T6" fmla="*/ 41 w 82"/>
                <a:gd name="T7" fmla="*/ 124 h 137"/>
                <a:gd name="T8" fmla="*/ 14 w 82"/>
                <a:gd name="T9" fmla="*/ 96 h 137"/>
                <a:gd name="T10" fmla="*/ 14 w 82"/>
                <a:gd name="T11" fmla="*/ 41 h 137"/>
                <a:gd name="T12" fmla="*/ 41 w 82"/>
                <a:gd name="T13" fmla="*/ 14 h 137"/>
                <a:gd name="T14" fmla="*/ 41 w 82"/>
                <a:gd name="T15" fmla="*/ 0 h 137"/>
                <a:gd name="T16" fmla="*/ 0 w 82"/>
                <a:gd name="T17" fmla="*/ 41 h 137"/>
                <a:gd name="T18" fmla="*/ 0 w 82"/>
                <a:gd name="T19" fmla="*/ 96 h 137"/>
                <a:gd name="T20" fmla="*/ 41 w 82"/>
                <a:gd name="T21" fmla="*/ 137 h 137"/>
                <a:gd name="T22" fmla="*/ 82 w 82"/>
                <a:gd name="T23" fmla="*/ 96 h 137"/>
                <a:gd name="T24" fmla="*/ 82 w 82"/>
                <a:gd name="T25" fmla="*/ 41 h 137"/>
                <a:gd name="T26" fmla="*/ 41 w 82"/>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7">
                  <a:moveTo>
                    <a:pt x="41" y="14"/>
                  </a:moveTo>
                  <a:cubicBezTo>
                    <a:pt x="56" y="14"/>
                    <a:pt x="69" y="26"/>
                    <a:pt x="69" y="41"/>
                  </a:cubicBezTo>
                  <a:cubicBezTo>
                    <a:pt x="69" y="96"/>
                    <a:pt x="69" y="96"/>
                    <a:pt x="69" y="96"/>
                  </a:cubicBezTo>
                  <a:cubicBezTo>
                    <a:pt x="69" y="112"/>
                    <a:pt x="56" y="124"/>
                    <a:pt x="41" y="124"/>
                  </a:cubicBezTo>
                  <a:cubicBezTo>
                    <a:pt x="26" y="124"/>
                    <a:pt x="14" y="112"/>
                    <a:pt x="14" y="96"/>
                  </a:cubicBezTo>
                  <a:cubicBezTo>
                    <a:pt x="14" y="41"/>
                    <a:pt x="14" y="41"/>
                    <a:pt x="14" y="41"/>
                  </a:cubicBezTo>
                  <a:cubicBezTo>
                    <a:pt x="14" y="26"/>
                    <a:pt x="26" y="14"/>
                    <a:pt x="41" y="14"/>
                  </a:cubicBezTo>
                  <a:moveTo>
                    <a:pt x="41" y="0"/>
                  </a:moveTo>
                  <a:cubicBezTo>
                    <a:pt x="19" y="0"/>
                    <a:pt x="0" y="19"/>
                    <a:pt x="0" y="41"/>
                  </a:cubicBezTo>
                  <a:cubicBezTo>
                    <a:pt x="0" y="96"/>
                    <a:pt x="0" y="96"/>
                    <a:pt x="0" y="96"/>
                  </a:cubicBezTo>
                  <a:cubicBezTo>
                    <a:pt x="0" y="119"/>
                    <a:pt x="19" y="137"/>
                    <a:pt x="41" y="137"/>
                  </a:cubicBezTo>
                  <a:cubicBezTo>
                    <a:pt x="64" y="137"/>
                    <a:pt x="82" y="119"/>
                    <a:pt x="82" y="96"/>
                  </a:cubicBezTo>
                  <a:cubicBezTo>
                    <a:pt x="82" y="41"/>
                    <a:pt x="82" y="41"/>
                    <a:pt x="82" y="41"/>
                  </a:cubicBezTo>
                  <a:cubicBezTo>
                    <a:pt x="82" y="19"/>
                    <a:pt x="64"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20"/>
            <p:cNvSpPr>
              <a:spLocks/>
            </p:cNvSpPr>
            <p:nvPr userDrawn="1"/>
          </p:nvSpPr>
          <p:spPr bwMode="auto">
            <a:xfrm>
              <a:off x="6648450" y="4452938"/>
              <a:ext cx="436563" cy="1092200"/>
            </a:xfrm>
            <a:custGeom>
              <a:avLst/>
              <a:gdLst>
                <a:gd name="T0" fmla="*/ 68 w 137"/>
                <a:gd name="T1" fmla="*/ 343 h 343"/>
                <a:gd name="T2" fmla="*/ 68 w 137"/>
                <a:gd name="T3" fmla="*/ 343 h 343"/>
                <a:gd name="T4" fmla="*/ 0 w 137"/>
                <a:gd name="T5" fmla="*/ 275 h 343"/>
                <a:gd name="T6" fmla="*/ 0 w 137"/>
                <a:gd name="T7" fmla="*/ 69 h 343"/>
                <a:gd name="T8" fmla="*/ 68 w 137"/>
                <a:gd name="T9" fmla="*/ 0 h 343"/>
                <a:gd name="T10" fmla="*/ 137 w 137"/>
                <a:gd name="T11" fmla="*/ 69 h 343"/>
                <a:gd name="T12" fmla="*/ 137 w 137"/>
                <a:gd name="T13" fmla="*/ 275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3"/>
                    <a:pt x="0" y="275"/>
                  </a:cubicBezTo>
                  <a:cubicBezTo>
                    <a:pt x="0" y="69"/>
                    <a:pt x="0" y="69"/>
                    <a:pt x="0" y="69"/>
                  </a:cubicBezTo>
                  <a:cubicBezTo>
                    <a:pt x="0" y="31"/>
                    <a:pt x="30" y="0"/>
                    <a:pt x="68" y="0"/>
                  </a:cubicBezTo>
                  <a:cubicBezTo>
                    <a:pt x="106" y="0"/>
                    <a:pt x="137" y="31"/>
                    <a:pt x="137" y="69"/>
                  </a:cubicBezTo>
                  <a:cubicBezTo>
                    <a:pt x="137" y="275"/>
                    <a:pt x="137" y="275"/>
                    <a:pt x="137" y="275"/>
                  </a:cubicBezTo>
                  <a:cubicBezTo>
                    <a:pt x="137" y="313"/>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21"/>
            <p:cNvSpPr>
              <a:spLocks/>
            </p:cNvSpPr>
            <p:nvPr userDrawn="1"/>
          </p:nvSpPr>
          <p:spPr bwMode="auto">
            <a:xfrm>
              <a:off x="5119688" y="2990850"/>
              <a:ext cx="547688"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22"/>
            <p:cNvSpPr>
              <a:spLocks/>
            </p:cNvSpPr>
            <p:nvPr userDrawn="1"/>
          </p:nvSpPr>
          <p:spPr bwMode="auto">
            <a:xfrm>
              <a:off x="5886450" y="3952875"/>
              <a:ext cx="542925" cy="2444750"/>
            </a:xfrm>
            <a:custGeom>
              <a:avLst/>
              <a:gdLst>
                <a:gd name="T0" fmla="*/ 85 w 171"/>
                <a:gd name="T1" fmla="*/ 768 h 768"/>
                <a:gd name="T2" fmla="*/ 85 w 171"/>
                <a:gd name="T3" fmla="*/ 768 h 768"/>
                <a:gd name="T4" fmla="*/ 0 w 171"/>
                <a:gd name="T5" fmla="*/ 682 h 768"/>
                <a:gd name="T6" fmla="*/ 0 w 171"/>
                <a:gd name="T7" fmla="*/ 85 h 768"/>
                <a:gd name="T8" fmla="*/ 85 w 171"/>
                <a:gd name="T9" fmla="*/ 0 h 768"/>
                <a:gd name="T10" fmla="*/ 171 w 171"/>
                <a:gd name="T11" fmla="*/ 85 h 768"/>
                <a:gd name="T12" fmla="*/ 171 w 171"/>
                <a:gd name="T13" fmla="*/ 682 h 768"/>
                <a:gd name="T14" fmla="*/ 85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5" y="768"/>
                  </a:moveTo>
                  <a:cubicBezTo>
                    <a:pt x="85" y="768"/>
                    <a:pt x="85" y="768"/>
                    <a:pt x="85" y="768"/>
                  </a:cubicBezTo>
                  <a:cubicBezTo>
                    <a:pt x="38" y="768"/>
                    <a:pt x="0" y="730"/>
                    <a:pt x="0" y="682"/>
                  </a:cubicBezTo>
                  <a:cubicBezTo>
                    <a:pt x="0" y="85"/>
                    <a:pt x="0" y="85"/>
                    <a:pt x="0" y="85"/>
                  </a:cubicBezTo>
                  <a:cubicBezTo>
                    <a:pt x="0" y="38"/>
                    <a:pt x="38" y="0"/>
                    <a:pt x="85" y="0"/>
                  </a:cubicBezTo>
                  <a:cubicBezTo>
                    <a:pt x="133" y="0"/>
                    <a:pt x="171" y="38"/>
                    <a:pt x="171" y="85"/>
                  </a:cubicBezTo>
                  <a:cubicBezTo>
                    <a:pt x="171" y="682"/>
                    <a:pt x="171" y="682"/>
                    <a:pt x="171" y="682"/>
                  </a:cubicBezTo>
                  <a:cubicBezTo>
                    <a:pt x="171" y="730"/>
                    <a:pt x="133" y="768"/>
                    <a:pt x="85"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23"/>
            <p:cNvSpPr>
              <a:spLocks/>
            </p:cNvSpPr>
            <p:nvPr userDrawn="1"/>
          </p:nvSpPr>
          <p:spPr bwMode="auto">
            <a:xfrm>
              <a:off x="3790950" y="4716463"/>
              <a:ext cx="436563" cy="1092200"/>
            </a:xfrm>
            <a:custGeom>
              <a:avLst/>
              <a:gdLst>
                <a:gd name="T0" fmla="*/ 68 w 137"/>
                <a:gd name="T1" fmla="*/ 343 h 343"/>
                <a:gd name="T2" fmla="*/ 68 w 137"/>
                <a:gd name="T3" fmla="*/ 343 h 343"/>
                <a:gd name="T4" fmla="*/ 0 w 137"/>
                <a:gd name="T5" fmla="*/ 274 h 343"/>
                <a:gd name="T6" fmla="*/ 0 w 137"/>
                <a:gd name="T7" fmla="*/ 68 h 343"/>
                <a:gd name="T8" fmla="*/ 68 w 137"/>
                <a:gd name="T9" fmla="*/ 0 h 343"/>
                <a:gd name="T10" fmla="*/ 137 w 137"/>
                <a:gd name="T11" fmla="*/ 68 h 343"/>
                <a:gd name="T12" fmla="*/ 137 w 137"/>
                <a:gd name="T13" fmla="*/ 274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2"/>
                    <a:pt x="0" y="274"/>
                  </a:cubicBezTo>
                  <a:cubicBezTo>
                    <a:pt x="0" y="68"/>
                    <a:pt x="0" y="68"/>
                    <a:pt x="0" y="68"/>
                  </a:cubicBezTo>
                  <a:cubicBezTo>
                    <a:pt x="0" y="30"/>
                    <a:pt x="30" y="0"/>
                    <a:pt x="68" y="0"/>
                  </a:cubicBezTo>
                  <a:cubicBezTo>
                    <a:pt x="106" y="0"/>
                    <a:pt x="137" y="30"/>
                    <a:pt x="137" y="68"/>
                  </a:cubicBezTo>
                  <a:cubicBezTo>
                    <a:pt x="137" y="274"/>
                    <a:pt x="137" y="274"/>
                    <a:pt x="137" y="274"/>
                  </a:cubicBezTo>
                  <a:cubicBezTo>
                    <a:pt x="137" y="312"/>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24"/>
            <p:cNvSpPr>
              <a:spLocks/>
            </p:cNvSpPr>
            <p:nvPr userDrawn="1"/>
          </p:nvSpPr>
          <p:spPr bwMode="auto">
            <a:xfrm>
              <a:off x="3028950" y="3841750"/>
              <a:ext cx="542925" cy="2447925"/>
            </a:xfrm>
            <a:custGeom>
              <a:avLst/>
              <a:gdLst>
                <a:gd name="T0" fmla="*/ 85 w 171"/>
                <a:gd name="T1" fmla="*/ 769 h 769"/>
                <a:gd name="T2" fmla="*/ 85 w 171"/>
                <a:gd name="T3" fmla="*/ 769 h 769"/>
                <a:gd name="T4" fmla="*/ 0 w 171"/>
                <a:gd name="T5" fmla="*/ 683 h 769"/>
                <a:gd name="T6" fmla="*/ 0 w 171"/>
                <a:gd name="T7" fmla="*/ 86 h 769"/>
                <a:gd name="T8" fmla="*/ 85 w 171"/>
                <a:gd name="T9" fmla="*/ 0 h 769"/>
                <a:gd name="T10" fmla="*/ 171 w 171"/>
                <a:gd name="T11" fmla="*/ 86 h 769"/>
                <a:gd name="T12" fmla="*/ 171 w 171"/>
                <a:gd name="T13" fmla="*/ 683 h 769"/>
                <a:gd name="T14" fmla="*/ 85 w 171"/>
                <a:gd name="T15" fmla="*/ 769 h 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9">
                  <a:moveTo>
                    <a:pt x="85" y="769"/>
                  </a:moveTo>
                  <a:cubicBezTo>
                    <a:pt x="85" y="769"/>
                    <a:pt x="85" y="769"/>
                    <a:pt x="85" y="769"/>
                  </a:cubicBezTo>
                  <a:cubicBezTo>
                    <a:pt x="38" y="769"/>
                    <a:pt x="0" y="730"/>
                    <a:pt x="0" y="683"/>
                  </a:cubicBezTo>
                  <a:cubicBezTo>
                    <a:pt x="0" y="86"/>
                    <a:pt x="0" y="86"/>
                    <a:pt x="0" y="86"/>
                  </a:cubicBezTo>
                  <a:cubicBezTo>
                    <a:pt x="0" y="39"/>
                    <a:pt x="38" y="0"/>
                    <a:pt x="85" y="0"/>
                  </a:cubicBezTo>
                  <a:cubicBezTo>
                    <a:pt x="133" y="0"/>
                    <a:pt x="171" y="39"/>
                    <a:pt x="171" y="86"/>
                  </a:cubicBezTo>
                  <a:cubicBezTo>
                    <a:pt x="171" y="683"/>
                    <a:pt x="171" y="683"/>
                    <a:pt x="171" y="683"/>
                  </a:cubicBezTo>
                  <a:cubicBezTo>
                    <a:pt x="171" y="730"/>
                    <a:pt x="133" y="769"/>
                    <a:pt x="85" y="7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25"/>
            <p:cNvSpPr>
              <a:spLocks/>
            </p:cNvSpPr>
            <p:nvPr userDrawn="1"/>
          </p:nvSpPr>
          <p:spPr bwMode="auto">
            <a:xfrm>
              <a:off x="0" y="3148013"/>
              <a:ext cx="228600" cy="2438400"/>
            </a:xfrm>
            <a:custGeom>
              <a:avLst/>
              <a:gdLst>
                <a:gd name="T0" fmla="*/ 0 w 72"/>
                <a:gd name="T1" fmla="*/ 0 h 766"/>
                <a:gd name="T2" fmla="*/ 0 w 72"/>
                <a:gd name="T3" fmla="*/ 766 h 766"/>
                <a:gd name="T4" fmla="*/ 72 w 72"/>
                <a:gd name="T5" fmla="*/ 681 h 766"/>
                <a:gd name="T6" fmla="*/ 72 w 72"/>
                <a:gd name="T7" fmla="*/ 84 h 766"/>
                <a:gd name="T8" fmla="*/ 0 w 72"/>
                <a:gd name="T9" fmla="*/ 0 h 766"/>
              </a:gdLst>
              <a:ahLst/>
              <a:cxnLst>
                <a:cxn ang="0">
                  <a:pos x="T0" y="T1"/>
                </a:cxn>
                <a:cxn ang="0">
                  <a:pos x="T2" y="T3"/>
                </a:cxn>
                <a:cxn ang="0">
                  <a:pos x="T4" y="T5"/>
                </a:cxn>
                <a:cxn ang="0">
                  <a:pos x="T6" y="T7"/>
                </a:cxn>
                <a:cxn ang="0">
                  <a:pos x="T8" y="T9"/>
                </a:cxn>
              </a:cxnLst>
              <a:rect l="0" t="0" r="r" b="b"/>
              <a:pathLst>
                <a:path w="72" h="766">
                  <a:moveTo>
                    <a:pt x="0" y="0"/>
                  </a:moveTo>
                  <a:cubicBezTo>
                    <a:pt x="0" y="766"/>
                    <a:pt x="0" y="766"/>
                    <a:pt x="0" y="766"/>
                  </a:cubicBezTo>
                  <a:cubicBezTo>
                    <a:pt x="41" y="759"/>
                    <a:pt x="72" y="724"/>
                    <a:pt x="72" y="681"/>
                  </a:cubicBezTo>
                  <a:cubicBezTo>
                    <a:pt x="72" y="84"/>
                    <a:pt x="72" y="84"/>
                    <a:pt x="72" y="84"/>
                  </a:cubicBezTo>
                  <a:cubicBezTo>
                    <a:pt x="72" y="42"/>
                    <a:pt x="41" y="6"/>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26"/>
            <p:cNvSpPr>
              <a:spLocks/>
            </p:cNvSpPr>
            <p:nvPr userDrawn="1"/>
          </p:nvSpPr>
          <p:spPr bwMode="auto">
            <a:xfrm>
              <a:off x="11950700" y="4105275"/>
              <a:ext cx="254000" cy="2444750"/>
            </a:xfrm>
            <a:custGeom>
              <a:avLst/>
              <a:gdLst>
                <a:gd name="T0" fmla="*/ 80 w 80"/>
                <a:gd name="T1" fmla="*/ 0 h 768"/>
                <a:gd name="T2" fmla="*/ 0 w 80"/>
                <a:gd name="T3" fmla="*/ 85 h 768"/>
                <a:gd name="T4" fmla="*/ 0 w 80"/>
                <a:gd name="T5" fmla="*/ 682 h 768"/>
                <a:gd name="T6" fmla="*/ 80 w 80"/>
                <a:gd name="T7" fmla="*/ 768 h 768"/>
                <a:gd name="T8" fmla="*/ 80 w 80"/>
                <a:gd name="T9" fmla="*/ 0 h 768"/>
              </a:gdLst>
              <a:ahLst/>
              <a:cxnLst>
                <a:cxn ang="0">
                  <a:pos x="T0" y="T1"/>
                </a:cxn>
                <a:cxn ang="0">
                  <a:pos x="T2" y="T3"/>
                </a:cxn>
                <a:cxn ang="0">
                  <a:pos x="T4" y="T5"/>
                </a:cxn>
                <a:cxn ang="0">
                  <a:pos x="T6" y="T7"/>
                </a:cxn>
                <a:cxn ang="0">
                  <a:pos x="T8" y="T9"/>
                </a:cxn>
              </a:cxnLst>
              <a:rect l="0" t="0" r="r" b="b"/>
              <a:pathLst>
                <a:path w="80" h="768">
                  <a:moveTo>
                    <a:pt x="80" y="0"/>
                  </a:moveTo>
                  <a:cubicBezTo>
                    <a:pt x="36" y="2"/>
                    <a:pt x="0" y="39"/>
                    <a:pt x="0" y="85"/>
                  </a:cubicBezTo>
                  <a:cubicBezTo>
                    <a:pt x="0" y="682"/>
                    <a:pt x="0" y="682"/>
                    <a:pt x="0" y="682"/>
                  </a:cubicBezTo>
                  <a:cubicBezTo>
                    <a:pt x="0" y="728"/>
                    <a:pt x="36" y="766"/>
                    <a:pt x="80" y="768"/>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1" name="Logotype"/>
          <p:cNvGrpSpPr/>
          <p:nvPr userDrawn="1"/>
        </p:nvGrpSpPr>
        <p:grpSpPr>
          <a:xfrm>
            <a:off x="641350" y="530890"/>
            <a:ext cx="1384039" cy="288609"/>
            <a:chOff x="9501453" y="6148765"/>
            <a:chExt cx="2047875" cy="427037"/>
          </a:xfrm>
          <a:solidFill>
            <a:schemeClr val="bg1"/>
          </a:solidFill>
        </p:grpSpPr>
        <p:sp>
          <p:nvSpPr>
            <p:cNvPr id="32"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0073865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7200000" cy="720167"/>
          </a:xfrm>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648000" y="1332000"/>
            <a:ext cx="5364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6192000" y="1332000"/>
            <a:ext cx="5364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5" name="Footer Placeholder 4"/>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4664409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rgbClr val="FDECE4"/>
        </a:solidFill>
        <a:effectLst/>
      </p:bgPr>
    </p:bg>
    <p:spTree>
      <p:nvGrpSpPr>
        <p:cNvPr id="1" name=""/>
        <p:cNvGrpSpPr/>
        <p:nvPr/>
      </p:nvGrpSpPr>
      <p:grpSpPr>
        <a:xfrm>
          <a:off x="0" y="0"/>
          <a:ext cx="0" cy="0"/>
          <a:chOff x="0" y="0"/>
          <a:chExt cx="0" cy="0"/>
        </a:xfrm>
      </p:grpSpPr>
      <p:sp useBgFill="1">
        <p:nvSpPr>
          <p:cNvPr id="28" name="Picture Placeholder 5"/>
          <p:cNvSpPr>
            <a:spLocks noGrp="1"/>
          </p:cNvSpPr>
          <p:nvPr>
            <p:ph type="pic" sz="quarter" idx="15" hasCustomPrompt="1"/>
          </p:nvPr>
        </p:nvSpPr>
        <p:spPr>
          <a:xfrm>
            <a:off x="0" y="0"/>
            <a:ext cx="12195175" cy="6859588"/>
          </a:xfrm>
        </p:spPr>
        <p:txBody>
          <a:bodyPr anchor="ctr" anchorCtr="0"/>
          <a:lstStyle>
            <a:lvl1pPr marL="0" indent="0" algn="ctr">
              <a:buNone/>
              <a:defRPr baseline="0">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r>
              <a:rPr lang="sv-SE" dirty="0" smtClean="0"/>
              <a:t> or </a:t>
            </a:r>
            <a:r>
              <a:rPr lang="sv-SE" dirty="0" err="1" smtClean="0"/>
              <a:t>use</a:t>
            </a:r>
            <a:r>
              <a:rPr lang="sv-SE" dirty="0" smtClean="0"/>
              <a:t> as </a:t>
            </a:r>
            <a:r>
              <a:rPr lang="sv-SE" dirty="0" err="1" smtClean="0"/>
              <a:t>pink</a:t>
            </a:r>
            <a:r>
              <a:rPr lang="sv-SE" dirty="0" smtClean="0"/>
              <a:t> </a:t>
            </a:r>
            <a:r>
              <a:rPr lang="sv-SE" dirty="0" err="1" smtClean="0"/>
              <a:t>slide</a:t>
            </a:r>
            <a:endParaRPr lang="en-GB" dirty="0"/>
          </a:p>
        </p:txBody>
      </p:sp>
      <p:sp>
        <p:nvSpPr>
          <p:cNvPr id="2" name="Title 1"/>
          <p:cNvSpPr>
            <a:spLocks noGrp="1"/>
          </p:cNvSpPr>
          <p:nvPr>
            <p:ph type="ctrTitle"/>
          </p:nvPr>
        </p:nvSpPr>
        <p:spPr>
          <a:xfrm>
            <a:off x="648000" y="1339200"/>
            <a:ext cx="7200000" cy="748800"/>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50"/>
            <a:ext cx="7200000" cy="360083"/>
          </a:xfrm>
        </p:spPr>
        <p:txBody>
          <a:bodyPr>
            <a:noAutofit/>
          </a:bodyPr>
          <a:lstStyle>
            <a:lvl1pPr marL="0" indent="0" algn="l">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grpSp>
        <p:nvGrpSpPr>
          <p:cNvPr id="10" name="Pulse"/>
          <p:cNvGrpSpPr/>
          <p:nvPr userDrawn="1"/>
        </p:nvGrpSpPr>
        <p:grpSpPr>
          <a:xfrm>
            <a:off x="8751888" y="3030538"/>
            <a:ext cx="3446462" cy="3490913"/>
            <a:chOff x="8751888" y="3030538"/>
            <a:chExt cx="3446462" cy="3490913"/>
          </a:xfrm>
          <a:solidFill>
            <a:schemeClr val="accent1"/>
          </a:solidFill>
        </p:grpSpPr>
        <p:sp>
          <p:nvSpPr>
            <p:cNvPr id="11"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9" name="Logotype"/>
          <p:cNvGrpSpPr/>
          <p:nvPr userDrawn="1"/>
        </p:nvGrpSpPr>
        <p:grpSpPr>
          <a:xfrm>
            <a:off x="641350" y="530890"/>
            <a:ext cx="1384039" cy="288609"/>
            <a:chOff x="9501453" y="6148765"/>
            <a:chExt cx="2047875" cy="427037"/>
          </a:xfrm>
          <a:solidFill>
            <a:schemeClr val="bg2"/>
          </a:solidFill>
        </p:grpSpPr>
        <p:sp>
          <p:nvSpPr>
            <p:cNvPr id="20"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3077276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Blue">
    <p:bg>
      <p:bgPr>
        <a:solidFill>
          <a:schemeClr val="bg2"/>
        </a:solidFill>
        <a:effectLst/>
      </p:bgPr>
    </p:bg>
    <p:spTree>
      <p:nvGrpSpPr>
        <p:cNvPr id="1" name=""/>
        <p:cNvGrpSpPr/>
        <p:nvPr/>
      </p:nvGrpSpPr>
      <p:grpSpPr>
        <a:xfrm>
          <a:off x="0" y="0"/>
          <a:ext cx="0" cy="0"/>
          <a:chOff x="0" y="0"/>
          <a:chExt cx="0" cy="0"/>
        </a:xfrm>
      </p:grpSpPr>
      <p:sp>
        <p:nvSpPr>
          <p:cNvPr id="25" name="Rectangle 24"/>
          <p:cNvSpPr/>
          <p:nvPr userDrawn="1"/>
        </p:nvSpPr>
        <p:spPr>
          <a:xfrm>
            <a:off x="0" y="939600"/>
            <a:ext cx="12193200" cy="38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48000" y="4783756"/>
            <a:ext cx="7200000" cy="626850"/>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5436000"/>
            <a:ext cx="7200000" cy="360083"/>
          </a:xfrm>
        </p:spPr>
        <p:txBody>
          <a:bodyPr>
            <a:noAutofit/>
          </a:bodyPr>
          <a:lstStyle>
            <a:lvl1pPr marL="0" indent="0" algn="l">
              <a:buNone/>
              <a:defRPr b="1">
                <a:solidFill>
                  <a:schemeClr val="bg1"/>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5914122"/>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6166122"/>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sp>
        <p:nvSpPr>
          <p:cNvPr id="7" name="Picture Placeholder 6"/>
          <p:cNvSpPr>
            <a:spLocks noGrp="1"/>
          </p:cNvSpPr>
          <p:nvPr>
            <p:ph type="pic" sz="quarter" idx="15" hasCustomPrompt="1"/>
          </p:nvPr>
        </p:nvSpPr>
        <p:spPr>
          <a:xfrm>
            <a:off x="-1" y="939600"/>
            <a:ext cx="12204000" cy="3816350"/>
          </a:xfrm>
          <a:noFill/>
        </p:spPr>
        <p:txBody>
          <a:bodyPr anchor="ctr" anchorCtr="0"/>
          <a:lstStyle>
            <a:lvl1pPr marL="0" marR="0" indent="0" algn="ctr" defTabSz="1088776" rtl="0" eaLnBrk="1" fontAlgn="auto" latinLnBrk="0" hangingPunct="1">
              <a:lnSpc>
                <a:spcPct val="100000"/>
              </a:lnSpc>
              <a:spcBef>
                <a:spcPts val="1200"/>
              </a:spcBef>
              <a:spcAft>
                <a:spcPts val="0"/>
              </a:spcAft>
              <a:buClrTx/>
              <a:buSzTx/>
              <a:buFont typeface="Arial" pitchFamily="34" charset="0"/>
              <a:buNone/>
              <a:tabLst/>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endParaRPr lang="en-GB" dirty="0" smtClean="0"/>
          </a:p>
        </p:txBody>
      </p:sp>
      <p:grpSp>
        <p:nvGrpSpPr>
          <p:cNvPr id="16" name="Pulse"/>
          <p:cNvGrpSpPr/>
          <p:nvPr userDrawn="1"/>
        </p:nvGrpSpPr>
        <p:grpSpPr>
          <a:xfrm>
            <a:off x="8751888" y="3030538"/>
            <a:ext cx="3446462" cy="3490913"/>
            <a:chOff x="8751888" y="3030538"/>
            <a:chExt cx="3446462" cy="3490913"/>
          </a:xfrm>
          <a:solidFill>
            <a:srgbClr val="0000FF"/>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8" name="Logotype"/>
          <p:cNvGrpSpPr/>
          <p:nvPr userDrawn="1"/>
        </p:nvGrpSpPr>
        <p:grpSpPr>
          <a:xfrm>
            <a:off x="5371674" y="298072"/>
            <a:ext cx="1384039" cy="288609"/>
            <a:chOff x="9501453" y="6148765"/>
            <a:chExt cx="2047875" cy="427037"/>
          </a:xfrm>
          <a:solidFill>
            <a:schemeClr val="bg1"/>
          </a:solidFill>
        </p:grpSpPr>
        <p:sp>
          <p:nvSpPr>
            <p:cNvPr id="29"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577444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ink">
    <p:bg>
      <p:bgPr>
        <a:solidFill>
          <a:srgbClr val="FDECE4"/>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3200" cy="6859588"/>
          </a:xfrm>
          <a:prstGeom prst="rect">
            <a:avLst/>
          </a:prstGeom>
          <a:solidFill>
            <a:srgbClr val="FD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userDrawn="1"/>
        </p:nvSpPr>
        <p:spPr>
          <a:xfrm>
            <a:off x="0" y="939600"/>
            <a:ext cx="12193200" cy="38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Picture Placeholder 6"/>
          <p:cNvSpPr>
            <a:spLocks noGrp="1"/>
          </p:cNvSpPr>
          <p:nvPr>
            <p:ph type="pic" sz="quarter" idx="15" hasCustomPrompt="1"/>
          </p:nvPr>
        </p:nvSpPr>
        <p:spPr>
          <a:xfrm>
            <a:off x="-1" y="940414"/>
            <a:ext cx="12204000" cy="3816350"/>
          </a:xfrm>
          <a:noFill/>
        </p:spPr>
        <p:txBody>
          <a:bodyPr anchor="ctr" anchorCtr="0"/>
          <a:lstStyle>
            <a:lvl1pPr marL="0" indent="0" algn="ctr">
              <a:buNone/>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endParaRPr lang="en-GB" dirty="0"/>
          </a:p>
        </p:txBody>
      </p:sp>
      <p:sp>
        <p:nvSpPr>
          <p:cNvPr id="2" name="Title 1"/>
          <p:cNvSpPr>
            <a:spLocks noGrp="1"/>
          </p:cNvSpPr>
          <p:nvPr>
            <p:ph type="ctrTitle"/>
          </p:nvPr>
        </p:nvSpPr>
        <p:spPr>
          <a:xfrm>
            <a:off x="648000" y="4775994"/>
            <a:ext cx="7200000" cy="634612"/>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5436000"/>
            <a:ext cx="7200000" cy="360083"/>
          </a:xfrm>
        </p:spPr>
        <p:txBody>
          <a:bodyPr>
            <a:noAutofit/>
          </a:bodyPr>
          <a:lstStyle>
            <a:lvl1pPr marL="0" indent="0" algn="l">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0" y="5914122"/>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0" y="6166122"/>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en-GB" dirty="0" smtClean="0"/>
              <a:t>Date</a:t>
            </a:r>
            <a:endParaRPr lang="en-GB" dirty="0"/>
          </a:p>
        </p:txBody>
      </p:sp>
      <p:grpSp>
        <p:nvGrpSpPr>
          <p:cNvPr id="16" name="Pulse"/>
          <p:cNvGrpSpPr/>
          <p:nvPr userDrawn="1"/>
        </p:nvGrpSpPr>
        <p:grpSpPr>
          <a:xfrm>
            <a:off x="8751888" y="3030538"/>
            <a:ext cx="3446462" cy="3490913"/>
            <a:chOff x="8751888" y="3030538"/>
            <a:chExt cx="3446462" cy="3490913"/>
          </a:xfrm>
          <a:solidFill>
            <a:schemeClr val="accent1"/>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3" name="Logotype"/>
          <p:cNvGrpSpPr/>
          <p:nvPr userDrawn="1"/>
        </p:nvGrpSpPr>
        <p:grpSpPr>
          <a:xfrm>
            <a:off x="5371674" y="298072"/>
            <a:ext cx="1384039" cy="288609"/>
            <a:chOff x="9501453" y="6148765"/>
            <a:chExt cx="2047875" cy="427037"/>
          </a:xfrm>
          <a:solidFill>
            <a:schemeClr val="bg2"/>
          </a:solidFill>
        </p:grpSpPr>
        <p:sp>
          <p:nvSpPr>
            <p:cNvPr id="34"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68684308"/>
      </p:ext>
    </p:extLst>
  </p:cSld>
  <p:clrMapOvr>
    <a:overrideClrMapping bg1="lt1" tx1="dk1" bg2="lt2" tx2="dk2" accent1="accent1" accent2="accent2" accent3="accent3" accent4="accent4" accent5="accent5" accent6="accent6" hlink="hlink" folHlink="folHlink"/>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hapter 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018" y="1089026"/>
            <a:ext cx="8402188" cy="999458"/>
          </a:xfrm>
        </p:spPr>
        <p:txBody>
          <a:bodyPr anchor="b" anchorCtr="0">
            <a:noAutofit/>
          </a:bodyPr>
          <a:lstStyle>
            <a:lvl1pPr algn="ctr">
              <a:defRPr sz="2900" b="1" cap="none" baseline="0">
                <a:solidFill>
                  <a:schemeClr val="bg2"/>
                </a:solidFill>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1872018" y="2160500"/>
            <a:ext cx="8402188" cy="720167"/>
          </a:xfrm>
        </p:spPr>
        <p:txBody>
          <a:bodyPr anchor="t" anchorCtr="0">
            <a:noAutofit/>
          </a:bodyPr>
          <a:lstStyle>
            <a:lvl1pPr marL="0" indent="0" algn="ctr">
              <a:buNone/>
              <a:defRPr sz="1900" b="1">
                <a:solidFill>
                  <a:schemeClr val="accent2"/>
                </a:solidFill>
              </a:defRPr>
            </a:lvl1pPr>
            <a:lvl2pPr marL="544388" indent="0">
              <a:buNone/>
              <a:defRPr sz="2100">
                <a:solidFill>
                  <a:schemeClr val="tx1">
                    <a:tint val="75000"/>
                  </a:schemeClr>
                </a:solidFill>
              </a:defRPr>
            </a:lvl2pPr>
            <a:lvl3pPr marL="1088776" indent="0">
              <a:buNone/>
              <a:defRPr sz="1900">
                <a:solidFill>
                  <a:schemeClr val="tx1">
                    <a:tint val="75000"/>
                  </a:schemeClr>
                </a:solidFill>
              </a:defRPr>
            </a:lvl3pPr>
            <a:lvl4pPr marL="1633164" indent="0">
              <a:buNone/>
              <a:defRPr sz="1700">
                <a:solidFill>
                  <a:schemeClr val="tx1">
                    <a:tint val="75000"/>
                  </a:schemeClr>
                </a:solidFill>
              </a:defRPr>
            </a:lvl4pPr>
            <a:lvl5pPr marL="2177552" indent="0">
              <a:buNone/>
              <a:defRPr sz="1700">
                <a:solidFill>
                  <a:schemeClr val="tx1">
                    <a:tint val="75000"/>
                  </a:schemeClr>
                </a:solidFill>
              </a:defRPr>
            </a:lvl5pPr>
            <a:lvl6pPr marL="2721940" indent="0">
              <a:buNone/>
              <a:defRPr sz="1700">
                <a:solidFill>
                  <a:schemeClr val="tx1">
                    <a:tint val="75000"/>
                  </a:schemeClr>
                </a:solidFill>
              </a:defRPr>
            </a:lvl6pPr>
            <a:lvl7pPr marL="3266328" indent="0">
              <a:buNone/>
              <a:defRPr sz="1700">
                <a:solidFill>
                  <a:schemeClr val="tx1">
                    <a:tint val="75000"/>
                  </a:schemeClr>
                </a:solidFill>
              </a:defRPr>
            </a:lvl7pPr>
            <a:lvl8pPr marL="3810716" indent="0">
              <a:buNone/>
              <a:defRPr sz="1700">
                <a:solidFill>
                  <a:schemeClr val="tx1">
                    <a:tint val="75000"/>
                  </a:schemeClr>
                </a:solidFill>
              </a:defRPr>
            </a:lvl8pPr>
            <a:lvl9pPr marL="4355104" indent="0">
              <a:buNone/>
              <a:defRPr sz="1700">
                <a:solidFill>
                  <a:schemeClr val="tx1">
                    <a:tint val="75000"/>
                  </a:schemeClr>
                </a:solidFill>
              </a:defRPr>
            </a:lvl9pPr>
          </a:lstStyle>
          <a:p>
            <a:pPr lvl="0"/>
            <a:r>
              <a:rPr lang="en-GB" dirty="0" smtClean="0"/>
              <a:t>Click to edit Master text styles</a:t>
            </a:r>
          </a:p>
        </p:txBody>
      </p:sp>
      <p:grpSp>
        <p:nvGrpSpPr>
          <p:cNvPr id="11" name="Pulse"/>
          <p:cNvGrpSpPr/>
          <p:nvPr userDrawn="1"/>
        </p:nvGrpSpPr>
        <p:grpSpPr>
          <a:xfrm>
            <a:off x="8751888" y="3030538"/>
            <a:ext cx="3446462" cy="3490913"/>
            <a:chOff x="8751888" y="3030538"/>
            <a:chExt cx="3446462" cy="3490913"/>
          </a:xfrm>
          <a:solidFill>
            <a:schemeClr val="accent1"/>
          </a:solidFill>
        </p:grpSpPr>
        <p:sp>
          <p:nvSpPr>
            <p:cNvPr id="12"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68242650"/>
      </p:ext>
    </p:extLst>
  </p:cSld>
  <p:clrMapOvr>
    <a:masterClrMapping/>
  </p:clrMapOvr>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hapter Divider Pulse Pattern">
    <p:bg>
      <p:bgPr>
        <a:solidFill>
          <a:srgbClr val="FDECE4"/>
        </a:solidFill>
        <a:effectLst/>
      </p:bgPr>
    </p:bg>
    <p:spTree>
      <p:nvGrpSpPr>
        <p:cNvPr id="1" name=""/>
        <p:cNvGrpSpPr/>
        <p:nvPr/>
      </p:nvGrpSpPr>
      <p:grpSpPr>
        <a:xfrm>
          <a:off x="0" y="0"/>
          <a:ext cx="0" cy="0"/>
          <a:chOff x="0" y="0"/>
          <a:chExt cx="0" cy="0"/>
        </a:xfrm>
      </p:grpSpPr>
      <p:sp useBgFill="1">
        <p:nvSpPr>
          <p:cNvPr id="53" name="Picture Placeholder 5"/>
          <p:cNvSpPr>
            <a:spLocks noGrp="1"/>
          </p:cNvSpPr>
          <p:nvPr>
            <p:ph type="pic" sz="quarter" idx="15" hasCustomPrompt="1"/>
          </p:nvPr>
        </p:nvSpPr>
        <p:spPr>
          <a:xfrm>
            <a:off x="0" y="0"/>
            <a:ext cx="12195175" cy="6859588"/>
          </a:xfrm>
        </p:spPr>
        <p:txBody>
          <a:bodyPr anchor="ctr" anchorCtr="0"/>
          <a:lstStyle>
            <a:lvl1pPr marL="0" marR="0" indent="0" algn="ctr" defTabSz="1088776" rtl="0" eaLnBrk="1" fontAlgn="auto" latinLnBrk="0" hangingPunct="1">
              <a:lnSpc>
                <a:spcPct val="100000"/>
              </a:lnSpc>
              <a:spcBef>
                <a:spcPts val="1200"/>
              </a:spcBef>
              <a:spcAft>
                <a:spcPts val="0"/>
              </a:spcAft>
              <a:buClrTx/>
              <a:buSzTx/>
              <a:buFont typeface="Arial" pitchFamily="34" charset="0"/>
              <a:buNone/>
              <a:tabLst/>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r>
              <a:rPr lang="sv-SE" dirty="0" smtClean="0"/>
              <a:t> or </a:t>
            </a:r>
            <a:r>
              <a:rPr lang="sv-SE" dirty="0" err="1" smtClean="0"/>
              <a:t>use</a:t>
            </a:r>
            <a:r>
              <a:rPr lang="sv-SE" dirty="0" smtClean="0"/>
              <a:t> as </a:t>
            </a:r>
            <a:r>
              <a:rPr lang="sv-SE" dirty="0" err="1" smtClean="0"/>
              <a:t>pink</a:t>
            </a:r>
            <a:r>
              <a:rPr lang="sv-SE" dirty="0" smtClean="0"/>
              <a:t> </a:t>
            </a:r>
            <a:r>
              <a:rPr lang="sv-SE" dirty="0" err="1" smtClean="0"/>
              <a:t>slide</a:t>
            </a:r>
            <a:endParaRPr lang="en-GB" dirty="0" smtClean="0"/>
          </a:p>
        </p:txBody>
      </p:sp>
      <p:sp>
        <p:nvSpPr>
          <p:cNvPr id="2" name="Title 1"/>
          <p:cNvSpPr>
            <a:spLocks noGrp="1"/>
          </p:cNvSpPr>
          <p:nvPr>
            <p:ph type="title"/>
          </p:nvPr>
        </p:nvSpPr>
        <p:spPr>
          <a:xfrm>
            <a:off x="1872018" y="1090800"/>
            <a:ext cx="8402188" cy="1000800"/>
          </a:xfrm>
        </p:spPr>
        <p:txBody>
          <a:bodyPr anchor="b" anchorCtr="0">
            <a:noAutofit/>
          </a:bodyPr>
          <a:lstStyle>
            <a:lvl1pPr algn="ctr">
              <a:defRPr sz="2900" b="1" cap="none" baseline="0">
                <a:solidFill>
                  <a:schemeClr val="bg2"/>
                </a:solidFill>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1872018" y="2160500"/>
            <a:ext cx="8402188" cy="720167"/>
          </a:xfrm>
        </p:spPr>
        <p:txBody>
          <a:bodyPr anchor="t" anchorCtr="0">
            <a:noAutofit/>
          </a:bodyPr>
          <a:lstStyle>
            <a:lvl1pPr marL="0" indent="0" algn="ctr">
              <a:buNone/>
              <a:defRPr sz="1900" b="1">
                <a:solidFill>
                  <a:schemeClr val="tx2"/>
                </a:solidFill>
              </a:defRPr>
            </a:lvl1pPr>
            <a:lvl2pPr marL="544388" indent="0">
              <a:buNone/>
              <a:defRPr sz="2100">
                <a:solidFill>
                  <a:schemeClr val="tx1">
                    <a:tint val="75000"/>
                  </a:schemeClr>
                </a:solidFill>
              </a:defRPr>
            </a:lvl2pPr>
            <a:lvl3pPr marL="1088776" indent="0">
              <a:buNone/>
              <a:defRPr sz="1900">
                <a:solidFill>
                  <a:schemeClr val="tx1">
                    <a:tint val="75000"/>
                  </a:schemeClr>
                </a:solidFill>
              </a:defRPr>
            </a:lvl3pPr>
            <a:lvl4pPr marL="1633164" indent="0">
              <a:buNone/>
              <a:defRPr sz="1700">
                <a:solidFill>
                  <a:schemeClr val="tx1">
                    <a:tint val="75000"/>
                  </a:schemeClr>
                </a:solidFill>
              </a:defRPr>
            </a:lvl4pPr>
            <a:lvl5pPr marL="2177552" indent="0">
              <a:buNone/>
              <a:defRPr sz="1700">
                <a:solidFill>
                  <a:schemeClr val="tx1">
                    <a:tint val="75000"/>
                  </a:schemeClr>
                </a:solidFill>
              </a:defRPr>
            </a:lvl5pPr>
            <a:lvl6pPr marL="2721940" indent="0">
              <a:buNone/>
              <a:defRPr sz="1700">
                <a:solidFill>
                  <a:schemeClr val="tx1">
                    <a:tint val="75000"/>
                  </a:schemeClr>
                </a:solidFill>
              </a:defRPr>
            </a:lvl6pPr>
            <a:lvl7pPr marL="3266328" indent="0">
              <a:buNone/>
              <a:defRPr sz="1700">
                <a:solidFill>
                  <a:schemeClr val="tx1">
                    <a:tint val="75000"/>
                  </a:schemeClr>
                </a:solidFill>
              </a:defRPr>
            </a:lvl7pPr>
            <a:lvl8pPr marL="3810716" indent="0">
              <a:buNone/>
              <a:defRPr sz="1700">
                <a:solidFill>
                  <a:schemeClr val="tx1">
                    <a:tint val="75000"/>
                  </a:schemeClr>
                </a:solidFill>
              </a:defRPr>
            </a:lvl8pPr>
            <a:lvl9pPr marL="4355104" indent="0">
              <a:buNone/>
              <a:defRPr sz="1700">
                <a:solidFill>
                  <a:schemeClr val="tx1">
                    <a:tint val="75000"/>
                  </a:schemeClr>
                </a:solidFill>
              </a:defRPr>
            </a:lvl9pPr>
          </a:lstStyle>
          <a:p>
            <a:pPr lvl="0"/>
            <a:r>
              <a:rPr lang="en-GB" dirty="0" smtClean="0"/>
              <a:t>Click to edit Master text styles</a:t>
            </a:r>
          </a:p>
        </p:txBody>
      </p:sp>
      <p:grpSp>
        <p:nvGrpSpPr>
          <p:cNvPr id="28" name="Pulse"/>
          <p:cNvGrpSpPr/>
          <p:nvPr userDrawn="1"/>
        </p:nvGrpSpPr>
        <p:grpSpPr>
          <a:xfrm>
            <a:off x="0" y="2990850"/>
            <a:ext cx="12204000" cy="3559175"/>
            <a:chOff x="0" y="2990850"/>
            <a:chExt cx="12204700" cy="3559175"/>
          </a:xfrm>
          <a:solidFill>
            <a:srgbClr val="0000A0"/>
          </a:solidFill>
        </p:grpSpPr>
        <p:sp>
          <p:nvSpPr>
            <p:cNvPr id="29" name="Freeform 5"/>
            <p:cNvSpPr>
              <a:spLocks/>
            </p:cNvSpPr>
            <p:nvPr userDrawn="1"/>
          </p:nvSpPr>
          <p:spPr bwMode="auto">
            <a:xfrm>
              <a:off x="182086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9" y="138"/>
                    <a:pt x="0" y="119"/>
                    <a:pt x="0" y="96"/>
                  </a:cubicBezTo>
                  <a:cubicBezTo>
                    <a:pt x="0" y="41"/>
                    <a:pt x="0" y="41"/>
                    <a:pt x="0" y="41"/>
                  </a:cubicBezTo>
                  <a:cubicBezTo>
                    <a:pt x="0" y="19"/>
                    <a:pt x="19" y="0"/>
                    <a:pt x="41" y="0"/>
                  </a:cubicBezTo>
                  <a:cubicBezTo>
                    <a:pt x="64" y="0"/>
                    <a:pt x="82" y="19"/>
                    <a:pt x="82" y="41"/>
                  </a:cubicBezTo>
                  <a:cubicBezTo>
                    <a:pt x="82" y="96"/>
                    <a:pt x="82" y="96"/>
                    <a:pt x="82" y="96"/>
                  </a:cubicBezTo>
                  <a:cubicBezTo>
                    <a:pt x="82" y="119"/>
                    <a:pt x="64"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6"/>
            <p:cNvSpPr>
              <a:spLocks/>
            </p:cNvSpPr>
            <p:nvPr userDrawn="1"/>
          </p:nvSpPr>
          <p:spPr bwMode="auto">
            <a:xfrm>
              <a:off x="1211263" y="4605338"/>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6" y="0"/>
                    <a:pt x="137" y="31"/>
                    <a:pt x="137" y="69"/>
                  </a:cubicBezTo>
                  <a:cubicBezTo>
                    <a:pt x="137" y="275"/>
                    <a:pt x="137" y="275"/>
                    <a:pt x="137" y="275"/>
                  </a:cubicBezTo>
                  <a:cubicBezTo>
                    <a:pt x="137" y="313"/>
                    <a:pt x="106"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7"/>
            <p:cNvSpPr>
              <a:spLocks/>
            </p:cNvSpPr>
            <p:nvPr userDrawn="1"/>
          </p:nvSpPr>
          <p:spPr bwMode="auto">
            <a:xfrm>
              <a:off x="447675" y="4105275"/>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8"/>
            <p:cNvSpPr>
              <a:spLocks/>
            </p:cNvSpPr>
            <p:nvPr userDrawn="1"/>
          </p:nvSpPr>
          <p:spPr bwMode="auto">
            <a:xfrm>
              <a:off x="10529888" y="3994150"/>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7" y="31"/>
                    <a:pt x="137" y="69"/>
                  </a:cubicBezTo>
                  <a:cubicBezTo>
                    <a:pt x="137" y="275"/>
                    <a:pt x="137" y="275"/>
                    <a:pt x="137" y="275"/>
                  </a:cubicBezTo>
                  <a:cubicBezTo>
                    <a:pt x="137"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9"/>
            <p:cNvSpPr>
              <a:spLocks/>
            </p:cNvSpPr>
            <p:nvPr userDrawn="1"/>
          </p:nvSpPr>
          <p:spPr bwMode="auto">
            <a:xfrm>
              <a:off x="1009491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8" y="138"/>
                    <a:pt x="0" y="119"/>
                    <a:pt x="0" y="96"/>
                  </a:cubicBezTo>
                  <a:cubicBezTo>
                    <a:pt x="0" y="41"/>
                    <a:pt x="0" y="41"/>
                    <a:pt x="0" y="41"/>
                  </a:cubicBezTo>
                  <a:cubicBezTo>
                    <a:pt x="0" y="19"/>
                    <a:pt x="18" y="0"/>
                    <a:pt x="41" y="0"/>
                  </a:cubicBezTo>
                  <a:cubicBezTo>
                    <a:pt x="63" y="0"/>
                    <a:pt x="82" y="19"/>
                    <a:pt x="82" y="41"/>
                  </a:cubicBezTo>
                  <a:cubicBezTo>
                    <a:pt x="82" y="96"/>
                    <a:pt x="82" y="96"/>
                    <a:pt x="82" y="96"/>
                  </a:cubicBezTo>
                  <a:cubicBezTo>
                    <a:pt x="82" y="119"/>
                    <a:pt x="63"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10"/>
            <p:cNvSpPr>
              <a:spLocks/>
            </p:cNvSpPr>
            <p:nvPr userDrawn="1"/>
          </p:nvSpPr>
          <p:spPr bwMode="auto">
            <a:xfrm>
              <a:off x="11183938" y="3144838"/>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11"/>
            <p:cNvSpPr>
              <a:spLocks noEditPoints="1"/>
            </p:cNvSpPr>
            <p:nvPr userDrawn="1"/>
          </p:nvSpPr>
          <p:spPr bwMode="auto">
            <a:xfrm>
              <a:off x="7742238" y="4083050"/>
              <a:ext cx="434975" cy="1092200"/>
            </a:xfrm>
            <a:custGeom>
              <a:avLst/>
              <a:gdLst>
                <a:gd name="T0" fmla="*/ 69 w 137"/>
                <a:gd name="T1" fmla="*/ 13 h 343"/>
                <a:gd name="T2" fmla="*/ 124 w 137"/>
                <a:gd name="T3" fmla="*/ 68 h 343"/>
                <a:gd name="T4" fmla="*/ 124 w 137"/>
                <a:gd name="T5" fmla="*/ 274 h 343"/>
                <a:gd name="T6" fmla="*/ 69 w 137"/>
                <a:gd name="T7" fmla="*/ 329 h 343"/>
                <a:gd name="T8" fmla="*/ 14 w 137"/>
                <a:gd name="T9" fmla="*/ 274 h 343"/>
                <a:gd name="T10" fmla="*/ 14 w 137"/>
                <a:gd name="T11" fmla="*/ 68 h 343"/>
                <a:gd name="T12" fmla="*/ 69 w 137"/>
                <a:gd name="T13" fmla="*/ 13 h 343"/>
                <a:gd name="T14" fmla="*/ 69 w 137"/>
                <a:gd name="T15" fmla="*/ 0 h 343"/>
                <a:gd name="T16" fmla="*/ 69 w 137"/>
                <a:gd name="T17" fmla="*/ 0 h 343"/>
                <a:gd name="T18" fmla="*/ 0 w 137"/>
                <a:gd name="T19" fmla="*/ 68 h 343"/>
                <a:gd name="T20" fmla="*/ 0 w 137"/>
                <a:gd name="T21" fmla="*/ 274 h 343"/>
                <a:gd name="T22" fmla="*/ 69 w 137"/>
                <a:gd name="T23" fmla="*/ 343 h 343"/>
                <a:gd name="T24" fmla="*/ 137 w 137"/>
                <a:gd name="T25" fmla="*/ 274 h 343"/>
                <a:gd name="T26" fmla="*/ 137 w 137"/>
                <a:gd name="T27" fmla="*/ 68 h 343"/>
                <a:gd name="T28" fmla="*/ 69 w 137"/>
                <a:gd name="T2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69" y="0"/>
                    <a:pt x="69" y="0"/>
                    <a:pt x="69" y="0"/>
                  </a:cubicBezTo>
                  <a:cubicBezTo>
                    <a:pt x="31" y="0"/>
                    <a:pt x="0" y="30"/>
                    <a:pt x="0" y="68"/>
                  </a:cubicBezTo>
                  <a:cubicBezTo>
                    <a:pt x="0" y="274"/>
                    <a:pt x="0" y="274"/>
                    <a:pt x="0" y="274"/>
                  </a:cubicBezTo>
                  <a:cubicBezTo>
                    <a:pt x="0" y="312"/>
                    <a:pt x="31" y="343"/>
                    <a:pt x="69" y="343"/>
                  </a:cubicBezTo>
                  <a:cubicBezTo>
                    <a:pt x="107" y="343"/>
                    <a:pt x="137" y="312"/>
                    <a:pt x="137" y="274"/>
                  </a:cubicBezTo>
                  <a:cubicBezTo>
                    <a:pt x="137" y="68"/>
                    <a:pt x="137" y="68"/>
                    <a:pt x="137" y="68"/>
                  </a:cubicBezTo>
                  <a:cubicBezTo>
                    <a:pt x="137"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12"/>
            <p:cNvSpPr>
              <a:spLocks/>
            </p:cNvSpPr>
            <p:nvPr userDrawn="1"/>
          </p:nvSpPr>
          <p:spPr bwMode="auto">
            <a:xfrm>
              <a:off x="9480550" y="4605338"/>
              <a:ext cx="439738" cy="1092200"/>
            </a:xfrm>
            <a:custGeom>
              <a:avLst/>
              <a:gdLst>
                <a:gd name="T0" fmla="*/ 69 w 138"/>
                <a:gd name="T1" fmla="*/ 343 h 343"/>
                <a:gd name="T2" fmla="*/ 69 w 138"/>
                <a:gd name="T3" fmla="*/ 343 h 343"/>
                <a:gd name="T4" fmla="*/ 0 w 138"/>
                <a:gd name="T5" fmla="*/ 275 h 343"/>
                <a:gd name="T6" fmla="*/ 0 w 138"/>
                <a:gd name="T7" fmla="*/ 69 h 343"/>
                <a:gd name="T8" fmla="*/ 69 w 138"/>
                <a:gd name="T9" fmla="*/ 0 h 343"/>
                <a:gd name="T10" fmla="*/ 138 w 138"/>
                <a:gd name="T11" fmla="*/ 69 h 343"/>
                <a:gd name="T12" fmla="*/ 138 w 138"/>
                <a:gd name="T13" fmla="*/ 275 h 343"/>
                <a:gd name="T14" fmla="*/ 69 w 138"/>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8" y="31"/>
                    <a:pt x="138" y="69"/>
                  </a:cubicBezTo>
                  <a:cubicBezTo>
                    <a:pt x="138" y="275"/>
                    <a:pt x="138" y="275"/>
                    <a:pt x="138" y="275"/>
                  </a:cubicBezTo>
                  <a:cubicBezTo>
                    <a:pt x="138"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13"/>
            <p:cNvSpPr>
              <a:spLocks noEditPoints="1"/>
            </p:cNvSpPr>
            <p:nvPr userDrawn="1"/>
          </p:nvSpPr>
          <p:spPr bwMode="auto">
            <a:xfrm>
              <a:off x="83978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8" y="0"/>
                    <a:pt x="0" y="39"/>
                    <a:pt x="0" y="86"/>
                  </a:cubicBezTo>
                  <a:cubicBezTo>
                    <a:pt x="0" y="683"/>
                    <a:pt x="0" y="683"/>
                    <a:pt x="0" y="683"/>
                  </a:cubicBezTo>
                  <a:cubicBezTo>
                    <a:pt x="0" y="730"/>
                    <a:pt x="38"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14"/>
            <p:cNvSpPr>
              <a:spLocks noEditPoints="1"/>
            </p:cNvSpPr>
            <p:nvPr userDrawn="1"/>
          </p:nvSpPr>
          <p:spPr bwMode="auto">
            <a:xfrm>
              <a:off x="1951038" y="4083050"/>
              <a:ext cx="439738" cy="1092200"/>
            </a:xfrm>
            <a:custGeom>
              <a:avLst/>
              <a:gdLst>
                <a:gd name="T0" fmla="*/ 69 w 138"/>
                <a:gd name="T1" fmla="*/ 13 h 343"/>
                <a:gd name="T2" fmla="*/ 124 w 138"/>
                <a:gd name="T3" fmla="*/ 68 h 343"/>
                <a:gd name="T4" fmla="*/ 124 w 138"/>
                <a:gd name="T5" fmla="*/ 274 h 343"/>
                <a:gd name="T6" fmla="*/ 69 w 138"/>
                <a:gd name="T7" fmla="*/ 329 h 343"/>
                <a:gd name="T8" fmla="*/ 14 w 138"/>
                <a:gd name="T9" fmla="*/ 274 h 343"/>
                <a:gd name="T10" fmla="*/ 14 w 138"/>
                <a:gd name="T11" fmla="*/ 68 h 343"/>
                <a:gd name="T12" fmla="*/ 69 w 138"/>
                <a:gd name="T13" fmla="*/ 13 h 343"/>
                <a:gd name="T14" fmla="*/ 69 w 138"/>
                <a:gd name="T15" fmla="*/ 0 h 343"/>
                <a:gd name="T16" fmla="*/ 0 w 138"/>
                <a:gd name="T17" fmla="*/ 68 h 343"/>
                <a:gd name="T18" fmla="*/ 0 w 138"/>
                <a:gd name="T19" fmla="*/ 274 h 343"/>
                <a:gd name="T20" fmla="*/ 69 w 138"/>
                <a:gd name="T21" fmla="*/ 343 h 343"/>
                <a:gd name="T22" fmla="*/ 138 w 138"/>
                <a:gd name="T23" fmla="*/ 274 h 343"/>
                <a:gd name="T24" fmla="*/ 138 w 138"/>
                <a:gd name="T25" fmla="*/ 68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31" y="0"/>
                    <a:pt x="0" y="30"/>
                    <a:pt x="0" y="68"/>
                  </a:cubicBezTo>
                  <a:cubicBezTo>
                    <a:pt x="0" y="274"/>
                    <a:pt x="0" y="274"/>
                    <a:pt x="0" y="274"/>
                  </a:cubicBezTo>
                  <a:cubicBezTo>
                    <a:pt x="0" y="312"/>
                    <a:pt x="31" y="343"/>
                    <a:pt x="69" y="343"/>
                  </a:cubicBezTo>
                  <a:cubicBezTo>
                    <a:pt x="107" y="343"/>
                    <a:pt x="138" y="312"/>
                    <a:pt x="138" y="274"/>
                  </a:cubicBezTo>
                  <a:cubicBezTo>
                    <a:pt x="138" y="68"/>
                    <a:pt x="138" y="68"/>
                    <a:pt x="138" y="68"/>
                  </a:cubicBezTo>
                  <a:cubicBezTo>
                    <a:pt x="138"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15"/>
            <p:cNvSpPr>
              <a:spLocks noEditPoints="1"/>
            </p:cNvSpPr>
            <p:nvPr userDrawn="1"/>
          </p:nvSpPr>
          <p:spPr bwMode="auto">
            <a:xfrm>
              <a:off x="26066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9" y="0"/>
                    <a:pt x="0" y="39"/>
                    <a:pt x="0" y="86"/>
                  </a:cubicBezTo>
                  <a:cubicBezTo>
                    <a:pt x="0" y="683"/>
                    <a:pt x="0" y="683"/>
                    <a:pt x="0" y="683"/>
                  </a:cubicBezTo>
                  <a:cubicBezTo>
                    <a:pt x="0" y="730"/>
                    <a:pt x="39"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16"/>
            <p:cNvSpPr>
              <a:spLocks/>
            </p:cNvSpPr>
            <p:nvPr userDrawn="1"/>
          </p:nvSpPr>
          <p:spPr bwMode="auto">
            <a:xfrm>
              <a:off x="8718550" y="4105275"/>
              <a:ext cx="546100"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17"/>
            <p:cNvSpPr>
              <a:spLocks noEditPoints="1"/>
            </p:cNvSpPr>
            <p:nvPr userDrawn="1"/>
          </p:nvSpPr>
          <p:spPr bwMode="auto">
            <a:xfrm>
              <a:off x="4465638" y="3841750"/>
              <a:ext cx="438150" cy="1092200"/>
            </a:xfrm>
            <a:custGeom>
              <a:avLst/>
              <a:gdLst>
                <a:gd name="T0" fmla="*/ 69 w 138"/>
                <a:gd name="T1" fmla="*/ 14 h 343"/>
                <a:gd name="T2" fmla="*/ 124 w 138"/>
                <a:gd name="T3" fmla="*/ 69 h 343"/>
                <a:gd name="T4" fmla="*/ 124 w 138"/>
                <a:gd name="T5" fmla="*/ 275 h 343"/>
                <a:gd name="T6" fmla="*/ 69 w 138"/>
                <a:gd name="T7" fmla="*/ 330 h 343"/>
                <a:gd name="T8" fmla="*/ 14 w 138"/>
                <a:gd name="T9" fmla="*/ 275 h 343"/>
                <a:gd name="T10" fmla="*/ 14 w 138"/>
                <a:gd name="T11" fmla="*/ 69 h 343"/>
                <a:gd name="T12" fmla="*/ 69 w 138"/>
                <a:gd name="T13" fmla="*/ 14 h 343"/>
                <a:gd name="T14" fmla="*/ 69 w 138"/>
                <a:gd name="T15" fmla="*/ 0 h 343"/>
                <a:gd name="T16" fmla="*/ 0 w 138"/>
                <a:gd name="T17" fmla="*/ 69 h 343"/>
                <a:gd name="T18" fmla="*/ 0 w 138"/>
                <a:gd name="T19" fmla="*/ 275 h 343"/>
                <a:gd name="T20" fmla="*/ 69 w 138"/>
                <a:gd name="T21" fmla="*/ 343 h 343"/>
                <a:gd name="T22" fmla="*/ 138 w 138"/>
                <a:gd name="T23" fmla="*/ 275 h 343"/>
                <a:gd name="T24" fmla="*/ 138 w 138"/>
                <a:gd name="T25" fmla="*/ 69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4"/>
                  </a:moveTo>
                  <a:cubicBezTo>
                    <a:pt x="99" y="14"/>
                    <a:pt x="124" y="39"/>
                    <a:pt x="124" y="69"/>
                  </a:cubicBezTo>
                  <a:cubicBezTo>
                    <a:pt x="124" y="275"/>
                    <a:pt x="124" y="275"/>
                    <a:pt x="124" y="275"/>
                  </a:cubicBezTo>
                  <a:cubicBezTo>
                    <a:pt x="124" y="305"/>
                    <a:pt x="99" y="330"/>
                    <a:pt x="69" y="330"/>
                  </a:cubicBezTo>
                  <a:cubicBezTo>
                    <a:pt x="39" y="330"/>
                    <a:pt x="14" y="305"/>
                    <a:pt x="14" y="275"/>
                  </a:cubicBezTo>
                  <a:cubicBezTo>
                    <a:pt x="14" y="69"/>
                    <a:pt x="14" y="69"/>
                    <a:pt x="14" y="69"/>
                  </a:cubicBezTo>
                  <a:cubicBezTo>
                    <a:pt x="14" y="39"/>
                    <a:pt x="39" y="14"/>
                    <a:pt x="69" y="14"/>
                  </a:cubicBezTo>
                  <a:moveTo>
                    <a:pt x="69" y="0"/>
                  </a:moveTo>
                  <a:cubicBezTo>
                    <a:pt x="31" y="0"/>
                    <a:pt x="0" y="31"/>
                    <a:pt x="0" y="69"/>
                  </a:cubicBezTo>
                  <a:cubicBezTo>
                    <a:pt x="0" y="275"/>
                    <a:pt x="0" y="275"/>
                    <a:pt x="0" y="275"/>
                  </a:cubicBezTo>
                  <a:cubicBezTo>
                    <a:pt x="0" y="313"/>
                    <a:pt x="31" y="343"/>
                    <a:pt x="69" y="343"/>
                  </a:cubicBezTo>
                  <a:cubicBezTo>
                    <a:pt x="107" y="343"/>
                    <a:pt x="138" y="313"/>
                    <a:pt x="138" y="275"/>
                  </a:cubicBezTo>
                  <a:cubicBezTo>
                    <a:pt x="138" y="69"/>
                    <a:pt x="138" y="69"/>
                    <a:pt x="138" y="69"/>
                  </a:cubicBezTo>
                  <a:cubicBezTo>
                    <a:pt x="138" y="31"/>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18"/>
            <p:cNvSpPr>
              <a:spLocks/>
            </p:cNvSpPr>
            <p:nvPr userDrawn="1"/>
          </p:nvSpPr>
          <p:spPr bwMode="auto">
            <a:xfrm>
              <a:off x="7259638" y="4475163"/>
              <a:ext cx="260350" cy="436563"/>
            </a:xfrm>
            <a:custGeom>
              <a:avLst/>
              <a:gdLst>
                <a:gd name="T0" fmla="*/ 41 w 82"/>
                <a:gd name="T1" fmla="*/ 137 h 137"/>
                <a:gd name="T2" fmla="*/ 41 w 82"/>
                <a:gd name="T3" fmla="*/ 137 h 137"/>
                <a:gd name="T4" fmla="*/ 0 w 82"/>
                <a:gd name="T5" fmla="*/ 96 h 137"/>
                <a:gd name="T6" fmla="*/ 0 w 82"/>
                <a:gd name="T7" fmla="*/ 41 h 137"/>
                <a:gd name="T8" fmla="*/ 41 w 82"/>
                <a:gd name="T9" fmla="*/ 0 h 137"/>
                <a:gd name="T10" fmla="*/ 82 w 82"/>
                <a:gd name="T11" fmla="*/ 41 h 137"/>
                <a:gd name="T12" fmla="*/ 82 w 82"/>
                <a:gd name="T13" fmla="*/ 96 h 137"/>
                <a:gd name="T14" fmla="*/ 41 w 82"/>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7">
                  <a:moveTo>
                    <a:pt x="41" y="137"/>
                  </a:moveTo>
                  <a:cubicBezTo>
                    <a:pt x="41" y="137"/>
                    <a:pt x="41" y="137"/>
                    <a:pt x="41" y="137"/>
                  </a:cubicBezTo>
                  <a:cubicBezTo>
                    <a:pt x="18" y="137"/>
                    <a:pt x="0" y="119"/>
                    <a:pt x="0" y="96"/>
                  </a:cubicBezTo>
                  <a:cubicBezTo>
                    <a:pt x="0" y="41"/>
                    <a:pt x="0" y="41"/>
                    <a:pt x="0" y="41"/>
                  </a:cubicBezTo>
                  <a:cubicBezTo>
                    <a:pt x="0" y="19"/>
                    <a:pt x="18" y="0"/>
                    <a:pt x="41" y="0"/>
                  </a:cubicBezTo>
                  <a:cubicBezTo>
                    <a:pt x="64" y="0"/>
                    <a:pt x="82" y="19"/>
                    <a:pt x="82" y="41"/>
                  </a:cubicBezTo>
                  <a:cubicBezTo>
                    <a:pt x="82" y="96"/>
                    <a:pt x="82" y="96"/>
                    <a:pt x="82" y="96"/>
                  </a:cubicBezTo>
                  <a:cubicBezTo>
                    <a:pt x="82" y="119"/>
                    <a:pt x="64" y="137"/>
                    <a:pt x="41"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19"/>
            <p:cNvSpPr>
              <a:spLocks noEditPoints="1"/>
            </p:cNvSpPr>
            <p:nvPr userDrawn="1"/>
          </p:nvSpPr>
          <p:spPr bwMode="auto">
            <a:xfrm>
              <a:off x="4030663" y="4475163"/>
              <a:ext cx="260350" cy="436563"/>
            </a:xfrm>
            <a:custGeom>
              <a:avLst/>
              <a:gdLst>
                <a:gd name="T0" fmla="*/ 41 w 82"/>
                <a:gd name="T1" fmla="*/ 14 h 137"/>
                <a:gd name="T2" fmla="*/ 69 w 82"/>
                <a:gd name="T3" fmla="*/ 41 h 137"/>
                <a:gd name="T4" fmla="*/ 69 w 82"/>
                <a:gd name="T5" fmla="*/ 96 h 137"/>
                <a:gd name="T6" fmla="*/ 41 w 82"/>
                <a:gd name="T7" fmla="*/ 124 h 137"/>
                <a:gd name="T8" fmla="*/ 14 w 82"/>
                <a:gd name="T9" fmla="*/ 96 h 137"/>
                <a:gd name="T10" fmla="*/ 14 w 82"/>
                <a:gd name="T11" fmla="*/ 41 h 137"/>
                <a:gd name="T12" fmla="*/ 41 w 82"/>
                <a:gd name="T13" fmla="*/ 14 h 137"/>
                <a:gd name="T14" fmla="*/ 41 w 82"/>
                <a:gd name="T15" fmla="*/ 0 h 137"/>
                <a:gd name="T16" fmla="*/ 0 w 82"/>
                <a:gd name="T17" fmla="*/ 41 h 137"/>
                <a:gd name="T18" fmla="*/ 0 w 82"/>
                <a:gd name="T19" fmla="*/ 96 h 137"/>
                <a:gd name="T20" fmla="*/ 41 w 82"/>
                <a:gd name="T21" fmla="*/ 137 h 137"/>
                <a:gd name="T22" fmla="*/ 82 w 82"/>
                <a:gd name="T23" fmla="*/ 96 h 137"/>
                <a:gd name="T24" fmla="*/ 82 w 82"/>
                <a:gd name="T25" fmla="*/ 41 h 137"/>
                <a:gd name="T26" fmla="*/ 41 w 82"/>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7">
                  <a:moveTo>
                    <a:pt x="41" y="14"/>
                  </a:moveTo>
                  <a:cubicBezTo>
                    <a:pt x="56" y="14"/>
                    <a:pt x="69" y="26"/>
                    <a:pt x="69" y="41"/>
                  </a:cubicBezTo>
                  <a:cubicBezTo>
                    <a:pt x="69" y="96"/>
                    <a:pt x="69" y="96"/>
                    <a:pt x="69" y="96"/>
                  </a:cubicBezTo>
                  <a:cubicBezTo>
                    <a:pt x="69" y="112"/>
                    <a:pt x="56" y="124"/>
                    <a:pt x="41" y="124"/>
                  </a:cubicBezTo>
                  <a:cubicBezTo>
                    <a:pt x="26" y="124"/>
                    <a:pt x="14" y="112"/>
                    <a:pt x="14" y="96"/>
                  </a:cubicBezTo>
                  <a:cubicBezTo>
                    <a:pt x="14" y="41"/>
                    <a:pt x="14" y="41"/>
                    <a:pt x="14" y="41"/>
                  </a:cubicBezTo>
                  <a:cubicBezTo>
                    <a:pt x="14" y="26"/>
                    <a:pt x="26" y="14"/>
                    <a:pt x="41" y="14"/>
                  </a:cubicBezTo>
                  <a:moveTo>
                    <a:pt x="41" y="0"/>
                  </a:moveTo>
                  <a:cubicBezTo>
                    <a:pt x="19" y="0"/>
                    <a:pt x="0" y="19"/>
                    <a:pt x="0" y="41"/>
                  </a:cubicBezTo>
                  <a:cubicBezTo>
                    <a:pt x="0" y="96"/>
                    <a:pt x="0" y="96"/>
                    <a:pt x="0" y="96"/>
                  </a:cubicBezTo>
                  <a:cubicBezTo>
                    <a:pt x="0" y="119"/>
                    <a:pt x="19" y="137"/>
                    <a:pt x="41" y="137"/>
                  </a:cubicBezTo>
                  <a:cubicBezTo>
                    <a:pt x="64" y="137"/>
                    <a:pt x="82" y="119"/>
                    <a:pt x="82" y="96"/>
                  </a:cubicBezTo>
                  <a:cubicBezTo>
                    <a:pt x="82" y="41"/>
                    <a:pt x="82" y="41"/>
                    <a:pt x="82" y="41"/>
                  </a:cubicBezTo>
                  <a:cubicBezTo>
                    <a:pt x="82" y="19"/>
                    <a:pt x="64"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20"/>
            <p:cNvSpPr>
              <a:spLocks/>
            </p:cNvSpPr>
            <p:nvPr userDrawn="1"/>
          </p:nvSpPr>
          <p:spPr bwMode="auto">
            <a:xfrm>
              <a:off x="6648450" y="4452938"/>
              <a:ext cx="436563" cy="1092200"/>
            </a:xfrm>
            <a:custGeom>
              <a:avLst/>
              <a:gdLst>
                <a:gd name="T0" fmla="*/ 68 w 137"/>
                <a:gd name="T1" fmla="*/ 343 h 343"/>
                <a:gd name="T2" fmla="*/ 68 w 137"/>
                <a:gd name="T3" fmla="*/ 343 h 343"/>
                <a:gd name="T4" fmla="*/ 0 w 137"/>
                <a:gd name="T5" fmla="*/ 275 h 343"/>
                <a:gd name="T6" fmla="*/ 0 w 137"/>
                <a:gd name="T7" fmla="*/ 69 h 343"/>
                <a:gd name="T8" fmla="*/ 68 w 137"/>
                <a:gd name="T9" fmla="*/ 0 h 343"/>
                <a:gd name="T10" fmla="*/ 137 w 137"/>
                <a:gd name="T11" fmla="*/ 69 h 343"/>
                <a:gd name="T12" fmla="*/ 137 w 137"/>
                <a:gd name="T13" fmla="*/ 275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3"/>
                    <a:pt x="0" y="275"/>
                  </a:cubicBezTo>
                  <a:cubicBezTo>
                    <a:pt x="0" y="69"/>
                    <a:pt x="0" y="69"/>
                    <a:pt x="0" y="69"/>
                  </a:cubicBezTo>
                  <a:cubicBezTo>
                    <a:pt x="0" y="31"/>
                    <a:pt x="30" y="0"/>
                    <a:pt x="68" y="0"/>
                  </a:cubicBezTo>
                  <a:cubicBezTo>
                    <a:pt x="106" y="0"/>
                    <a:pt x="137" y="31"/>
                    <a:pt x="137" y="69"/>
                  </a:cubicBezTo>
                  <a:cubicBezTo>
                    <a:pt x="137" y="275"/>
                    <a:pt x="137" y="275"/>
                    <a:pt x="137" y="275"/>
                  </a:cubicBezTo>
                  <a:cubicBezTo>
                    <a:pt x="137" y="313"/>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21"/>
            <p:cNvSpPr>
              <a:spLocks/>
            </p:cNvSpPr>
            <p:nvPr userDrawn="1"/>
          </p:nvSpPr>
          <p:spPr bwMode="auto">
            <a:xfrm>
              <a:off x="5119688" y="2990850"/>
              <a:ext cx="547688"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22"/>
            <p:cNvSpPr>
              <a:spLocks/>
            </p:cNvSpPr>
            <p:nvPr userDrawn="1"/>
          </p:nvSpPr>
          <p:spPr bwMode="auto">
            <a:xfrm>
              <a:off x="5886450" y="3952875"/>
              <a:ext cx="542925" cy="2444750"/>
            </a:xfrm>
            <a:custGeom>
              <a:avLst/>
              <a:gdLst>
                <a:gd name="T0" fmla="*/ 85 w 171"/>
                <a:gd name="T1" fmla="*/ 768 h 768"/>
                <a:gd name="T2" fmla="*/ 85 w 171"/>
                <a:gd name="T3" fmla="*/ 768 h 768"/>
                <a:gd name="T4" fmla="*/ 0 w 171"/>
                <a:gd name="T5" fmla="*/ 682 h 768"/>
                <a:gd name="T6" fmla="*/ 0 w 171"/>
                <a:gd name="T7" fmla="*/ 85 h 768"/>
                <a:gd name="T8" fmla="*/ 85 w 171"/>
                <a:gd name="T9" fmla="*/ 0 h 768"/>
                <a:gd name="T10" fmla="*/ 171 w 171"/>
                <a:gd name="T11" fmla="*/ 85 h 768"/>
                <a:gd name="T12" fmla="*/ 171 w 171"/>
                <a:gd name="T13" fmla="*/ 682 h 768"/>
                <a:gd name="T14" fmla="*/ 85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5" y="768"/>
                  </a:moveTo>
                  <a:cubicBezTo>
                    <a:pt x="85" y="768"/>
                    <a:pt x="85" y="768"/>
                    <a:pt x="85" y="768"/>
                  </a:cubicBezTo>
                  <a:cubicBezTo>
                    <a:pt x="38" y="768"/>
                    <a:pt x="0" y="730"/>
                    <a:pt x="0" y="682"/>
                  </a:cubicBezTo>
                  <a:cubicBezTo>
                    <a:pt x="0" y="85"/>
                    <a:pt x="0" y="85"/>
                    <a:pt x="0" y="85"/>
                  </a:cubicBezTo>
                  <a:cubicBezTo>
                    <a:pt x="0" y="38"/>
                    <a:pt x="38" y="0"/>
                    <a:pt x="85" y="0"/>
                  </a:cubicBezTo>
                  <a:cubicBezTo>
                    <a:pt x="133" y="0"/>
                    <a:pt x="171" y="38"/>
                    <a:pt x="171" y="85"/>
                  </a:cubicBezTo>
                  <a:cubicBezTo>
                    <a:pt x="171" y="682"/>
                    <a:pt x="171" y="682"/>
                    <a:pt x="171" y="682"/>
                  </a:cubicBezTo>
                  <a:cubicBezTo>
                    <a:pt x="171" y="730"/>
                    <a:pt x="133" y="768"/>
                    <a:pt x="85"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23"/>
            <p:cNvSpPr>
              <a:spLocks/>
            </p:cNvSpPr>
            <p:nvPr userDrawn="1"/>
          </p:nvSpPr>
          <p:spPr bwMode="auto">
            <a:xfrm>
              <a:off x="3790950" y="4716463"/>
              <a:ext cx="436563" cy="1092200"/>
            </a:xfrm>
            <a:custGeom>
              <a:avLst/>
              <a:gdLst>
                <a:gd name="T0" fmla="*/ 68 w 137"/>
                <a:gd name="T1" fmla="*/ 343 h 343"/>
                <a:gd name="T2" fmla="*/ 68 w 137"/>
                <a:gd name="T3" fmla="*/ 343 h 343"/>
                <a:gd name="T4" fmla="*/ 0 w 137"/>
                <a:gd name="T5" fmla="*/ 274 h 343"/>
                <a:gd name="T6" fmla="*/ 0 w 137"/>
                <a:gd name="T7" fmla="*/ 68 h 343"/>
                <a:gd name="T8" fmla="*/ 68 w 137"/>
                <a:gd name="T9" fmla="*/ 0 h 343"/>
                <a:gd name="T10" fmla="*/ 137 w 137"/>
                <a:gd name="T11" fmla="*/ 68 h 343"/>
                <a:gd name="T12" fmla="*/ 137 w 137"/>
                <a:gd name="T13" fmla="*/ 274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2"/>
                    <a:pt x="0" y="274"/>
                  </a:cubicBezTo>
                  <a:cubicBezTo>
                    <a:pt x="0" y="68"/>
                    <a:pt x="0" y="68"/>
                    <a:pt x="0" y="68"/>
                  </a:cubicBezTo>
                  <a:cubicBezTo>
                    <a:pt x="0" y="30"/>
                    <a:pt x="30" y="0"/>
                    <a:pt x="68" y="0"/>
                  </a:cubicBezTo>
                  <a:cubicBezTo>
                    <a:pt x="106" y="0"/>
                    <a:pt x="137" y="30"/>
                    <a:pt x="137" y="68"/>
                  </a:cubicBezTo>
                  <a:cubicBezTo>
                    <a:pt x="137" y="274"/>
                    <a:pt x="137" y="274"/>
                    <a:pt x="137" y="274"/>
                  </a:cubicBezTo>
                  <a:cubicBezTo>
                    <a:pt x="137" y="312"/>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24"/>
            <p:cNvSpPr>
              <a:spLocks/>
            </p:cNvSpPr>
            <p:nvPr userDrawn="1"/>
          </p:nvSpPr>
          <p:spPr bwMode="auto">
            <a:xfrm>
              <a:off x="3028950" y="3841750"/>
              <a:ext cx="542925" cy="2447925"/>
            </a:xfrm>
            <a:custGeom>
              <a:avLst/>
              <a:gdLst>
                <a:gd name="T0" fmla="*/ 85 w 171"/>
                <a:gd name="T1" fmla="*/ 769 h 769"/>
                <a:gd name="T2" fmla="*/ 85 w 171"/>
                <a:gd name="T3" fmla="*/ 769 h 769"/>
                <a:gd name="T4" fmla="*/ 0 w 171"/>
                <a:gd name="T5" fmla="*/ 683 h 769"/>
                <a:gd name="T6" fmla="*/ 0 w 171"/>
                <a:gd name="T7" fmla="*/ 86 h 769"/>
                <a:gd name="T8" fmla="*/ 85 w 171"/>
                <a:gd name="T9" fmla="*/ 0 h 769"/>
                <a:gd name="T10" fmla="*/ 171 w 171"/>
                <a:gd name="T11" fmla="*/ 86 h 769"/>
                <a:gd name="T12" fmla="*/ 171 w 171"/>
                <a:gd name="T13" fmla="*/ 683 h 769"/>
                <a:gd name="T14" fmla="*/ 85 w 171"/>
                <a:gd name="T15" fmla="*/ 769 h 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9">
                  <a:moveTo>
                    <a:pt x="85" y="769"/>
                  </a:moveTo>
                  <a:cubicBezTo>
                    <a:pt x="85" y="769"/>
                    <a:pt x="85" y="769"/>
                    <a:pt x="85" y="769"/>
                  </a:cubicBezTo>
                  <a:cubicBezTo>
                    <a:pt x="38" y="769"/>
                    <a:pt x="0" y="730"/>
                    <a:pt x="0" y="683"/>
                  </a:cubicBezTo>
                  <a:cubicBezTo>
                    <a:pt x="0" y="86"/>
                    <a:pt x="0" y="86"/>
                    <a:pt x="0" y="86"/>
                  </a:cubicBezTo>
                  <a:cubicBezTo>
                    <a:pt x="0" y="39"/>
                    <a:pt x="38" y="0"/>
                    <a:pt x="85" y="0"/>
                  </a:cubicBezTo>
                  <a:cubicBezTo>
                    <a:pt x="133" y="0"/>
                    <a:pt x="171" y="39"/>
                    <a:pt x="171" y="86"/>
                  </a:cubicBezTo>
                  <a:cubicBezTo>
                    <a:pt x="171" y="683"/>
                    <a:pt x="171" y="683"/>
                    <a:pt x="171" y="683"/>
                  </a:cubicBezTo>
                  <a:cubicBezTo>
                    <a:pt x="171" y="730"/>
                    <a:pt x="133" y="769"/>
                    <a:pt x="85" y="7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25"/>
            <p:cNvSpPr>
              <a:spLocks/>
            </p:cNvSpPr>
            <p:nvPr userDrawn="1"/>
          </p:nvSpPr>
          <p:spPr bwMode="auto">
            <a:xfrm>
              <a:off x="0" y="3148013"/>
              <a:ext cx="228600" cy="2438400"/>
            </a:xfrm>
            <a:custGeom>
              <a:avLst/>
              <a:gdLst>
                <a:gd name="T0" fmla="*/ 0 w 72"/>
                <a:gd name="T1" fmla="*/ 0 h 766"/>
                <a:gd name="T2" fmla="*/ 0 w 72"/>
                <a:gd name="T3" fmla="*/ 766 h 766"/>
                <a:gd name="T4" fmla="*/ 72 w 72"/>
                <a:gd name="T5" fmla="*/ 681 h 766"/>
                <a:gd name="T6" fmla="*/ 72 w 72"/>
                <a:gd name="T7" fmla="*/ 84 h 766"/>
                <a:gd name="T8" fmla="*/ 0 w 72"/>
                <a:gd name="T9" fmla="*/ 0 h 766"/>
              </a:gdLst>
              <a:ahLst/>
              <a:cxnLst>
                <a:cxn ang="0">
                  <a:pos x="T0" y="T1"/>
                </a:cxn>
                <a:cxn ang="0">
                  <a:pos x="T2" y="T3"/>
                </a:cxn>
                <a:cxn ang="0">
                  <a:pos x="T4" y="T5"/>
                </a:cxn>
                <a:cxn ang="0">
                  <a:pos x="T6" y="T7"/>
                </a:cxn>
                <a:cxn ang="0">
                  <a:pos x="T8" y="T9"/>
                </a:cxn>
              </a:cxnLst>
              <a:rect l="0" t="0" r="r" b="b"/>
              <a:pathLst>
                <a:path w="72" h="766">
                  <a:moveTo>
                    <a:pt x="0" y="0"/>
                  </a:moveTo>
                  <a:cubicBezTo>
                    <a:pt x="0" y="766"/>
                    <a:pt x="0" y="766"/>
                    <a:pt x="0" y="766"/>
                  </a:cubicBezTo>
                  <a:cubicBezTo>
                    <a:pt x="41" y="759"/>
                    <a:pt x="72" y="724"/>
                    <a:pt x="72" y="681"/>
                  </a:cubicBezTo>
                  <a:cubicBezTo>
                    <a:pt x="72" y="84"/>
                    <a:pt x="72" y="84"/>
                    <a:pt x="72" y="84"/>
                  </a:cubicBezTo>
                  <a:cubicBezTo>
                    <a:pt x="72" y="42"/>
                    <a:pt x="41" y="6"/>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Freeform 26"/>
            <p:cNvSpPr>
              <a:spLocks/>
            </p:cNvSpPr>
            <p:nvPr userDrawn="1"/>
          </p:nvSpPr>
          <p:spPr bwMode="auto">
            <a:xfrm>
              <a:off x="11950700" y="4105275"/>
              <a:ext cx="254000" cy="2444750"/>
            </a:xfrm>
            <a:custGeom>
              <a:avLst/>
              <a:gdLst>
                <a:gd name="T0" fmla="*/ 80 w 80"/>
                <a:gd name="T1" fmla="*/ 0 h 768"/>
                <a:gd name="T2" fmla="*/ 0 w 80"/>
                <a:gd name="T3" fmla="*/ 85 h 768"/>
                <a:gd name="T4" fmla="*/ 0 w 80"/>
                <a:gd name="T5" fmla="*/ 682 h 768"/>
                <a:gd name="T6" fmla="*/ 80 w 80"/>
                <a:gd name="T7" fmla="*/ 768 h 768"/>
                <a:gd name="T8" fmla="*/ 80 w 80"/>
                <a:gd name="T9" fmla="*/ 0 h 768"/>
              </a:gdLst>
              <a:ahLst/>
              <a:cxnLst>
                <a:cxn ang="0">
                  <a:pos x="T0" y="T1"/>
                </a:cxn>
                <a:cxn ang="0">
                  <a:pos x="T2" y="T3"/>
                </a:cxn>
                <a:cxn ang="0">
                  <a:pos x="T4" y="T5"/>
                </a:cxn>
                <a:cxn ang="0">
                  <a:pos x="T6" y="T7"/>
                </a:cxn>
                <a:cxn ang="0">
                  <a:pos x="T8" y="T9"/>
                </a:cxn>
              </a:cxnLst>
              <a:rect l="0" t="0" r="r" b="b"/>
              <a:pathLst>
                <a:path w="80" h="768">
                  <a:moveTo>
                    <a:pt x="80" y="0"/>
                  </a:moveTo>
                  <a:cubicBezTo>
                    <a:pt x="36" y="2"/>
                    <a:pt x="0" y="39"/>
                    <a:pt x="0" y="85"/>
                  </a:cubicBezTo>
                  <a:cubicBezTo>
                    <a:pt x="0" y="682"/>
                    <a:pt x="0" y="682"/>
                    <a:pt x="0" y="682"/>
                  </a:cubicBezTo>
                  <a:cubicBezTo>
                    <a:pt x="0" y="728"/>
                    <a:pt x="36" y="766"/>
                    <a:pt x="80" y="768"/>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244219215"/>
      </p:ext>
    </p:extLst>
  </p:cSld>
  <p:clrMapOvr>
    <a:masterClrMapping/>
  </p:clrMapOvr>
  <p:timing>
    <p:tnLst>
      <p:par>
        <p:cTn id="1" dur="indefinite" restart="never" nodeType="tmRoot"/>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089025"/>
            <a:ext cx="6864086" cy="2268744"/>
          </a:xfrm>
        </p:spPr>
        <p:txBody>
          <a:bodyPr>
            <a:noAutofit/>
          </a:bodyPr>
          <a:lstStyle>
            <a:lvl1pPr algn="ctr">
              <a:defRPr sz="3000">
                <a:solidFill>
                  <a:srgbClr val="0000A0"/>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rgbClr val="8B8A8D"/>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41203" y="3573521"/>
            <a:ext cx="6864086" cy="540000"/>
          </a:xfrm>
        </p:spPr>
        <p:txBody>
          <a:bodyPr>
            <a:noAutofit/>
          </a:bodyPr>
          <a:lstStyle>
            <a:lvl1pPr marL="0" indent="0" algn="ctr">
              <a:buFontTx/>
              <a:buNone/>
              <a:defRPr b="1">
                <a:solidFill>
                  <a:srgbClr val="8B8A8D"/>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Name</a:t>
            </a:r>
            <a:endParaRPr lang="en-GB" dirty="0"/>
          </a:p>
        </p:txBody>
      </p:sp>
      <p:sp>
        <p:nvSpPr>
          <p:cNvPr id="3" name="Footer Placeholder 2"/>
          <p:cNvSpPr>
            <a:spLocks noGrp="1"/>
          </p:cNvSpPr>
          <p:nvPr>
            <p:ph type="ftr" sz="quarter" idx="14"/>
          </p:nvPr>
        </p:nvSpPr>
        <p:spPr/>
        <p:txBody>
          <a:bodyPr/>
          <a:lstStyle>
            <a:lvl1pPr>
              <a:defRPr>
                <a:solidFill>
                  <a:srgbClr val="8B8A8D"/>
                </a:solidFill>
              </a:defRPr>
            </a:lvl1pPr>
          </a:lstStyle>
          <a:p>
            <a:endParaRPr lang="en-GB" dirty="0"/>
          </a:p>
        </p:txBody>
      </p:sp>
    </p:spTree>
    <p:extLst>
      <p:ext uri="{BB962C8B-B14F-4D97-AF65-F5344CB8AC3E}">
        <p14:creationId xmlns:p14="http://schemas.microsoft.com/office/powerpoint/2010/main" val="84346061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090800"/>
            <a:ext cx="6864086" cy="2268000"/>
          </a:xfrm>
        </p:spPr>
        <p:txBody>
          <a:bodyPr>
            <a:noAutofit/>
          </a:bodyPr>
          <a:lstStyle>
            <a:lvl1pPr algn="ctr">
              <a:defRPr sz="3000">
                <a:solidFill>
                  <a:srgbClr val="FBD9CA"/>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41203" y="3573521"/>
            <a:ext cx="6864086" cy="540000"/>
          </a:xfrm>
        </p:spPr>
        <p:txBody>
          <a:bodyPr>
            <a:noAutofit/>
          </a:bodyPr>
          <a:lstStyle>
            <a:lvl1pPr marL="0" indent="0" algn="ctr">
              <a:buFontTx/>
              <a:buNone/>
              <a:defRPr b="1">
                <a:solidFill>
                  <a:schemeClr val="bg1"/>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Name</a:t>
            </a:r>
            <a:endParaRPr lang="en-GB" dirty="0"/>
          </a:p>
        </p:txBody>
      </p:sp>
      <p:cxnSp>
        <p:nvCxnSpPr>
          <p:cNvPr id="8" name="Straight Connector 7"/>
          <p:cNvCxnSpPr/>
          <p:nvPr userDrawn="1"/>
        </p:nvCxnSpPr>
        <p:spPr>
          <a:xfrm>
            <a:off x="648000" y="6318000"/>
            <a:ext cx="108936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Logotype, static"/>
          <p:cNvGrpSpPr/>
          <p:nvPr userDrawn="1"/>
        </p:nvGrpSpPr>
        <p:grpSpPr>
          <a:xfrm>
            <a:off x="10689465" y="6389301"/>
            <a:ext cx="863687" cy="180102"/>
            <a:chOff x="9501453" y="6148765"/>
            <a:chExt cx="2047875" cy="427037"/>
          </a:xfrm>
          <a:solidFill>
            <a:schemeClr val="bg1"/>
          </a:solidFill>
        </p:grpSpPr>
        <p:sp>
          <p:nvSpPr>
            <p:cNvPr id="24"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5479177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Pulse Patter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66246"/>
            <a:ext cx="6864086" cy="2327243"/>
          </a:xfrm>
        </p:spPr>
        <p:txBody>
          <a:bodyPr>
            <a:noAutofit/>
          </a:bodyPr>
          <a:lstStyle>
            <a:lvl1pPr algn="ctr">
              <a:defRPr sz="3000">
                <a:solidFill>
                  <a:srgbClr val="FBD9CA"/>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41203" y="2709241"/>
            <a:ext cx="6864086" cy="540000"/>
          </a:xfrm>
        </p:spPr>
        <p:txBody>
          <a:bodyPr>
            <a:noAutofit/>
          </a:bodyPr>
          <a:lstStyle>
            <a:lvl1pPr marL="0" indent="0" algn="ctr">
              <a:buFontTx/>
              <a:buNone/>
              <a:defRPr b="1">
                <a:solidFill>
                  <a:schemeClr val="bg1"/>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en-GB" dirty="0" smtClean="0"/>
              <a:t>Name</a:t>
            </a:r>
            <a:endParaRPr lang="en-GB" dirty="0"/>
          </a:p>
        </p:txBody>
      </p:sp>
      <p:cxnSp>
        <p:nvCxnSpPr>
          <p:cNvPr id="8" name="Straight Connector 7"/>
          <p:cNvCxnSpPr/>
          <p:nvPr userDrawn="1"/>
        </p:nvCxnSpPr>
        <p:spPr>
          <a:xfrm>
            <a:off x="648000" y="6318000"/>
            <a:ext cx="108936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Pulse"/>
          <p:cNvGrpSpPr/>
          <p:nvPr userDrawn="1"/>
        </p:nvGrpSpPr>
        <p:grpSpPr>
          <a:xfrm>
            <a:off x="0" y="3348038"/>
            <a:ext cx="12204700" cy="2643187"/>
            <a:chOff x="0" y="3348038"/>
            <a:chExt cx="12204700" cy="2643187"/>
          </a:xfrm>
          <a:solidFill>
            <a:srgbClr val="0000FF"/>
          </a:solidFill>
        </p:grpSpPr>
        <p:sp>
          <p:nvSpPr>
            <p:cNvPr id="45" name="Freeform 5"/>
            <p:cNvSpPr>
              <a:spLocks/>
            </p:cNvSpPr>
            <p:nvPr userDrawn="1"/>
          </p:nvSpPr>
          <p:spPr bwMode="auto">
            <a:xfrm>
              <a:off x="1906588" y="4092575"/>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6"/>
            <p:cNvSpPr>
              <a:spLocks/>
            </p:cNvSpPr>
            <p:nvPr userDrawn="1"/>
          </p:nvSpPr>
          <p:spPr bwMode="auto">
            <a:xfrm>
              <a:off x="3979863" y="4564063"/>
              <a:ext cx="193675" cy="325438"/>
            </a:xfrm>
            <a:custGeom>
              <a:avLst/>
              <a:gdLst>
                <a:gd name="T0" fmla="*/ 30 w 61"/>
                <a:gd name="T1" fmla="*/ 102 h 102"/>
                <a:gd name="T2" fmla="*/ 30 w 61"/>
                <a:gd name="T3" fmla="*/ 102 h 102"/>
                <a:gd name="T4" fmla="*/ 0 w 61"/>
                <a:gd name="T5" fmla="*/ 71 h 102"/>
                <a:gd name="T6" fmla="*/ 0 w 61"/>
                <a:gd name="T7" fmla="*/ 30 h 102"/>
                <a:gd name="T8" fmla="*/ 30 w 61"/>
                <a:gd name="T9" fmla="*/ 0 h 102"/>
                <a:gd name="T10" fmla="*/ 61 w 61"/>
                <a:gd name="T11" fmla="*/ 30 h 102"/>
                <a:gd name="T12" fmla="*/ 61 w 61"/>
                <a:gd name="T13" fmla="*/ 71 h 102"/>
                <a:gd name="T14" fmla="*/ 30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0" y="102"/>
                  </a:moveTo>
                  <a:cubicBezTo>
                    <a:pt x="30" y="102"/>
                    <a:pt x="30" y="102"/>
                    <a:pt x="30" y="102"/>
                  </a:cubicBezTo>
                  <a:cubicBezTo>
                    <a:pt x="13" y="102"/>
                    <a:pt x="0" y="88"/>
                    <a:pt x="0" y="71"/>
                  </a:cubicBezTo>
                  <a:cubicBezTo>
                    <a:pt x="0" y="30"/>
                    <a:pt x="0" y="30"/>
                    <a:pt x="0" y="30"/>
                  </a:cubicBezTo>
                  <a:cubicBezTo>
                    <a:pt x="0" y="14"/>
                    <a:pt x="13" y="0"/>
                    <a:pt x="30" y="0"/>
                  </a:cubicBezTo>
                  <a:cubicBezTo>
                    <a:pt x="47" y="0"/>
                    <a:pt x="61" y="14"/>
                    <a:pt x="61" y="30"/>
                  </a:cubicBezTo>
                  <a:cubicBezTo>
                    <a:pt x="61" y="71"/>
                    <a:pt x="61" y="71"/>
                    <a:pt x="61" y="71"/>
                  </a:cubicBezTo>
                  <a:cubicBezTo>
                    <a:pt x="61" y="88"/>
                    <a:pt x="47" y="102"/>
                    <a:pt x="3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7"/>
            <p:cNvSpPr>
              <a:spLocks/>
            </p:cNvSpPr>
            <p:nvPr userDrawn="1"/>
          </p:nvSpPr>
          <p:spPr bwMode="auto">
            <a:xfrm>
              <a:off x="1585913" y="4564063"/>
              <a:ext cx="193675" cy="325438"/>
            </a:xfrm>
            <a:custGeom>
              <a:avLst/>
              <a:gdLst>
                <a:gd name="T0" fmla="*/ 30 w 61"/>
                <a:gd name="T1" fmla="*/ 102 h 102"/>
                <a:gd name="T2" fmla="*/ 30 w 61"/>
                <a:gd name="T3" fmla="*/ 102 h 102"/>
                <a:gd name="T4" fmla="*/ 0 w 61"/>
                <a:gd name="T5" fmla="*/ 71 h 102"/>
                <a:gd name="T6" fmla="*/ 0 w 61"/>
                <a:gd name="T7" fmla="*/ 30 h 102"/>
                <a:gd name="T8" fmla="*/ 30 w 61"/>
                <a:gd name="T9" fmla="*/ 0 h 102"/>
                <a:gd name="T10" fmla="*/ 61 w 61"/>
                <a:gd name="T11" fmla="*/ 30 h 102"/>
                <a:gd name="T12" fmla="*/ 61 w 61"/>
                <a:gd name="T13" fmla="*/ 71 h 102"/>
                <a:gd name="T14" fmla="*/ 30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0" y="102"/>
                  </a:moveTo>
                  <a:cubicBezTo>
                    <a:pt x="30" y="102"/>
                    <a:pt x="30" y="102"/>
                    <a:pt x="30" y="102"/>
                  </a:cubicBezTo>
                  <a:cubicBezTo>
                    <a:pt x="13" y="102"/>
                    <a:pt x="0" y="88"/>
                    <a:pt x="0" y="71"/>
                  </a:cubicBezTo>
                  <a:cubicBezTo>
                    <a:pt x="0" y="30"/>
                    <a:pt x="0" y="30"/>
                    <a:pt x="0" y="30"/>
                  </a:cubicBezTo>
                  <a:cubicBezTo>
                    <a:pt x="0" y="14"/>
                    <a:pt x="13" y="0"/>
                    <a:pt x="30" y="0"/>
                  </a:cubicBezTo>
                  <a:cubicBezTo>
                    <a:pt x="47" y="0"/>
                    <a:pt x="61" y="14"/>
                    <a:pt x="61" y="30"/>
                  </a:cubicBezTo>
                  <a:cubicBezTo>
                    <a:pt x="61" y="71"/>
                    <a:pt x="61" y="71"/>
                    <a:pt x="61" y="71"/>
                  </a:cubicBezTo>
                  <a:cubicBezTo>
                    <a:pt x="61" y="88"/>
                    <a:pt x="47" y="102"/>
                    <a:pt x="3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8"/>
            <p:cNvSpPr>
              <a:spLocks/>
            </p:cNvSpPr>
            <p:nvPr userDrawn="1"/>
          </p:nvSpPr>
          <p:spPr bwMode="auto">
            <a:xfrm>
              <a:off x="3524250" y="4548188"/>
              <a:ext cx="325438" cy="809625"/>
            </a:xfrm>
            <a:custGeom>
              <a:avLst/>
              <a:gdLst>
                <a:gd name="T0" fmla="*/ 51 w 102"/>
                <a:gd name="T1" fmla="*/ 254 h 254"/>
                <a:gd name="T2" fmla="*/ 51 w 102"/>
                <a:gd name="T3" fmla="*/ 254 h 254"/>
                <a:gd name="T4" fmla="*/ 0 w 102"/>
                <a:gd name="T5" fmla="*/ 203 h 254"/>
                <a:gd name="T6" fmla="*/ 0 w 102"/>
                <a:gd name="T7" fmla="*/ 51 h 254"/>
                <a:gd name="T8" fmla="*/ 51 w 102"/>
                <a:gd name="T9" fmla="*/ 0 h 254"/>
                <a:gd name="T10" fmla="*/ 102 w 102"/>
                <a:gd name="T11" fmla="*/ 51 h 254"/>
                <a:gd name="T12" fmla="*/ 102 w 102"/>
                <a:gd name="T13" fmla="*/ 203 h 254"/>
                <a:gd name="T14" fmla="*/ 51 w 102"/>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4">
                  <a:moveTo>
                    <a:pt x="51" y="254"/>
                  </a:moveTo>
                  <a:cubicBezTo>
                    <a:pt x="51" y="254"/>
                    <a:pt x="51" y="254"/>
                    <a:pt x="51" y="254"/>
                  </a:cubicBezTo>
                  <a:cubicBezTo>
                    <a:pt x="23" y="254"/>
                    <a:pt x="0" y="232"/>
                    <a:pt x="0" y="203"/>
                  </a:cubicBezTo>
                  <a:cubicBezTo>
                    <a:pt x="0" y="51"/>
                    <a:pt x="0" y="51"/>
                    <a:pt x="0" y="51"/>
                  </a:cubicBezTo>
                  <a:cubicBezTo>
                    <a:pt x="0" y="23"/>
                    <a:pt x="23" y="0"/>
                    <a:pt x="51" y="0"/>
                  </a:cubicBezTo>
                  <a:cubicBezTo>
                    <a:pt x="79" y="0"/>
                    <a:pt x="102" y="23"/>
                    <a:pt x="102" y="51"/>
                  </a:cubicBezTo>
                  <a:cubicBezTo>
                    <a:pt x="102" y="203"/>
                    <a:pt x="102" y="203"/>
                    <a:pt x="102" y="203"/>
                  </a:cubicBezTo>
                  <a:cubicBezTo>
                    <a:pt x="102" y="232"/>
                    <a:pt x="79" y="254"/>
                    <a:pt x="51" y="2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9"/>
            <p:cNvSpPr>
              <a:spLocks/>
            </p:cNvSpPr>
            <p:nvPr userDrawn="1"/>
          </p:nvSpPr>
          <p:spPr bwMode="auto">
            <a:xfrm>
              <a:off x="2393950" y="3462338"/>
              <a:ext cx="403225" cy="1814513"/>
            </a:xfrm>
            <a:custGeom>
              <a:avLst/>
              <a:gdLst>
                <a:gd name="T0" fmla="*/ 64 w 127"/>
                <a:gd name="T1" fmla="*/ 570 h 570"/>
                <a:gd name="T2" fmla="*/ 64 w 127"/>
                <a:gd name="T3" fmla="*/ 570 h 570"/>
                <a:gd name="T4" fmla="*/ 0 w 127"/>
                <a:gd name="T5" fmla="*/ 506 h 570"/>
                <a:gd name="T6" fmla="*/ 0 w 127"/>
                <a:gd name="T7" fmla="*/ 64 h 570"/>
                <a:gd name="T8" fmla="*/ 64 w 127"/>
                <a:gd name="T9" fmla="*/ 0 h 570"/>
                <a:gd name="T10" fmla="*/ 127 w 127"/>
                <a:gd name="T11" fmla="*/ 64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4"/>
                    <a:pt x="0" y="64"/>
                    <a:pt x="0" y="64"/>
                  </a:cubicBezTo>
                  <a:cubicBezTo>
                    <a:pt x="0" y="29"/>
                    <a:pt x="29" y="0"/>
                    <a:pt x="64" y="0"/>
                  </a:cubicBezTo>
                  <a:cubicBezTo>
                    <a:pt x="99" y="0"/>
                    <a:pt x="127" y="29"/>
                    <a:pt x="127" y="64"/>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10"/>
            <p:cNvSpPr>
              <a:spLocks/>
            </p:cNvSpPr>
            <p:nvPr userDrawn="1"/>
          </p:nvSpPr>
          <p:spPr bwMode="auto">
            <a:xfrm>
              <a:off x="311150" y="3462338"/>
              <a:ext cx="406400" cy="1814513"/>
            </a:xfrm>
            <a:custGeom>
              <a:avLst/>
              <a:gdLst>
                <a:gd name="T0" fmla="*/ 64 w 128"/>
                <a:gd name="T1" fmla="*/ 570 h 570"/>
                <a:gd name="T2" fmla="*/ 64 w 128"/>
                <a:gd name="T3" fmla="*/ 570 h 570"/>
                <a:gd name="T4" fmla="*/ 0 w 128"/>
                <a:gd name="T5" fmla="*/ 506 h 570"/>
                <a:gd name="T6" fmla="*/ 0 w 128"/>
                <a:gd name="T7" fmla="*/ 64 h 570"/>
                <a:gd name="T8" fmla="*/ 64 w 128"/>
                <a:gd name="T9" fmla="*/ 0 h 570"/>
                <a:gd name="T10" fmla="*/ 128 w 128"/>
                <a:gd name="T11" fmla="*/ 64 h 570"/>
                <a:gd name="T12" fmla="*/ 128 w 128"/>
                <a:gd name="T13" fmla="*/ 506 h 570"/>
                <a:gd name="T14" fmla="*/ 64 w 128"/>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570">
                  <a:moveTo>
                    <a:pt x="64" y="570"/>
                  </a:moveTo>
                  <a:cubicBezTo>
                    <a:pt x="64" y="570"/>
                    <a:pt x="64" y="570"/>
                    <a:pt x="64" y="570"/>
                  </a:cubicBezTo>
                  <a:cubicBezTo>
                    <a:pt x="29" y="570"/>
                    <a:pt x="0" y="541"/>
                    <a:pt x="0" y="506"/>
                  </a:cubicBezTo>
                  <a:cubicBezTo>
                    <a:pt x="0" y="64"/>
                    <a:pt x="0" y="64"/>
                    <a:pt x="0" y="64"/>
                  </a:cubicBezTo>
                  <a:cubicBezTo>
                    <a:pt x="0" y="29"/>
                    <a:pt x="29" y="0"/>
                    <a:pt x="64" y="0"/>
                  </a:cubicBezTo>
                  <a:cubicBezTo>
                    <a:pt x="99" y="0"/>
                    <a:pt x="128" y="29"/>
                    <a:pt x="128" y="64"/>
                  </a:cubicBezTo>
                  <a:cubicBezTo>
                    <a:pt x="128" y="506"/>
                    <a:pt x="128" y="506"/>
                    <a:pt x="128" y="506"/>
                  </a:cubicBezTo>
                  <a:cubicBezTo>
                    <a:pt x="128"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11"/>
            <p:cNvSpPr>
              <a:spLocks/>
            </p:cNvSpPr>
            <p:nvPr userDrawn="1"/>
          </p:nvSpPr>
          <p:spPr bwMode="auto">
            <a:xfrm>
              <a:off x="2959100" y="4175125"/>
              <a:ext cx="403225" cy="1816100"/>
            </a:xfrm>
            <a:custGeom>
              <a:avLst/>
              <a:gdLst>
                <a:gd name="T0" fmla="*/ 64 w 127"/>
                <a:gd name="T1" fmla="*/ 570 h 570"/>
                <a:gd name="T2" fmla="*/ 64 w 127"/>
                <a:gd name="T3" fmla="*/ 570 h 570"/>
                <a:gd name="T4" fmla="*/ 0 w 127"/>
                <a:gd name="T5" fmla="*/ 506 h 570"/>
                <a:gd name="T6" fmla="*/ 0 w 127"/>
                <a:gd name="T7" fmla="*/ 64 h 570"/>
                <a:gd name="T8" fmla="*/ 64 w 127"/>
                <a:gd name="T9" fmla="*/ 0 h 570"/>
                <a:gd name="T10" fmla="*/ 127 w 127"/>
                <a:gd name="T11" fmla="*/ 64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4"/>
                    <a:pt x="0" y="64"/>
                    <a:pt x="0" y="64"/>
                  </a:cubicBezTo>
                  <a:cubicBezTo>
                    <a:pt x="0" y="28"/>
                    <a:pt x="29" y="0"/>
                    <a:pt x="64" y="0"/>
                  </a:cubicBezTo>
                  <a:cubicBezTo>
                    <a:pt x="99" y="0"/>
                    <a:pt x="127" y="28"/>
                    <a:pt x="127" y="64"/>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12"/>
            <p:cNvSpPr>
              <a:spLocks noEditPoints="1"/>
            </p:cNvSpPr>
            <p:nvPr userDrawn="1"/>
          </p:nvSpPr>
          <p:spPr bwMode="auto">
            <a:xfrm>
              <a:off x="1131888" y="4548188"/>
              <a:ext cx="323850"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4" y="10"/>
                    <a:pt x="92" y="28"/>
                    <a:pt x="92" y="51"/>
                  </a:cubicBezTo>
                  <a:cubicBezTo>
                    <a:pt x="92" y="203"/>
                    <a:pt x="92" y="203"/>
                    <a:pt x="92" y="203"/>
                  </a:cubicBezTo>
                  <a:cubicBezTo>
                    <a:pt x="92" y="226"/>
                    <a:pt x="74" y="244"/>
                    <a:pt x="51" y="244"/>
                  </a:cubicBezTo>
                  <a:cubicBezTo>
                    <a:pt x="29" y="244"/>
                    <a:pt x="10" y="226"/>
                    <a:pt x="10" y="203"/>
                  </a:cubicBezTo>
                  <a:cubicBezTo>
                    <a:pt x="10" y="51"/>
                    <a:pt x="10" y="51"/>
                    <a:pt x="10" y="51"/>
                  </a:cubicBezTo>
                  <a:cubicBezTo>
                    <a:pt x="10" y="28"/>
                    <a:pt x="29" y="10"/>
                    <a:pt x="51" y="10"/>
                  </a:cubicBezTo>
                  <a:moveTo>
                    <a:pt x="51" y="0"/>
                  </a:moveTo>
                  <a:cubicBezTo>
                    <a:pt x="23" y="0"/>
                    <a:pt x="0" y="23"/>
                    <a:pt x="0" y="51"/>
                  </a:cubicBezTo>
                  <a:cubicBezTo>
                    <a:pt x="0" y="203"/>
                    <a:pt x="0" y="203"/>
                    <a:pt x="0" y="203"/>
                  </a:cubicBezTo>
                  <a:cubicBezTo>
                    <a:pt x="0" y="232"/>
                    <a:pt x="23" y="254"/>
                    <a:pt x="51" y="254"/>
                  </a:cubicBezTo>
                  <a:cubicBezTo>
                    <a:pt x="79" y="254"/>
                    <a:pt x="102" y="232"/>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13"/>
            <p:cNvSpPr>
              <a:spLocks noEditPoints="1"/>
            </p:cNvSpPr>
            <p:nvPr userDrawn="1"/>
          </p:nvSpPr>
          <p:spPr bwMode="auto">
            <a:xfrm>
              <a:off x="565150" y="4175125"/>
              <a:ext cx="404813" cy="1816100"/>
            </a:xfrm>
            <a:custGeom>
              <a:avLst/>
              <a:gdLst>
                <a:gd name="T0" fmla="*/ 64 w 127"/>
                <a:gd name="T1" fmla="*/ 10 h 570"/>
                <a:gd name="T2" fmla="*/ 117 w 127"/>
                <a:gd name="T3" fmla="*/ 64 h 570"/>
                <a:gd name="T4" fmla="*/ 117 w 127"/>
                <a:gd name="T5" fmla="*/ 506 h 570"/>
                <a:gd name="T6" fmla="*/ 64 w 127"/>
                <a:gd name="T7" fmla="*/ 560 h 570"/>
                <a:gd name="T8" fmla="*/ 10 w 127"/>
                <a:gd name="T9" fmla="*/ 506 h 570"/>
                <a:gd name="T10" fmla="*/ 10 w 127"/>
                <a:gd name="T11" fmla="*/ 64 h 570"/>
                <a:gd name="T12" fmla="*/ 64 w 127"/>
                <a:gd name="T13" fmla="*/ 10 h 570"/>
                <a:gd name="T14" fmla="*/ 64 w 127"/>
                <a:gd name="T15" fmla="*/ 0 h 570"/>
                <a:gd name="T16" fmla="*/ 0 w 127"/>
                <a:gd name="T17" fmla="*/ 64 h 570"/>
                <a:gd name="T18" fmla="*/ 0 w 127"/>
                <a:gd name="T19" fmla="*/ 506 h 570"/>
                <a:gd name="T20" fmla="*/ 64 w 127"/>
                <a:gd name="T21" fmla="*/ 570 h 570"/>
                <a:gd name="T22" fmla="*/ 127 w 127"/>
                <a:gd name="T23" fmla="*/ 506 h 570"/>
                <a:gd name="T24" fmla="*/ 127 w 127"/>
                <a:gd name="T25" fmla="*/ 64 h 570"/>
                <a:gd name="T26" fmla="*/ 64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4" y="10"/>
                  </a:moveTo>
                  <a:cubicBezTo>
                    <a:pt x="93" y="10"/>
                    <a:pt x="117" y="34"/>
                    <a:pt x="117" y="64"/>
                  </a:cubicBezTo>
                  <a:cubicBezTo>
                    <a:pt x="117" y="506"/>
                    <a:pt x="117" y="506"/>
                    <a:pt x="117" y="506"/>
                  </a:cubicBezTo>
                  <a:cubicBezTo>
                    <a:pt x="117" y="536"/>
                    <a:pt x="93" y="560"/>
                    <a:pt x="64" y="560"/>
                  </a:cubicBezTo>
                  <a:cubicBezTo>
                    <a:pt x="34" y="560"/>
                    <a:pt x="10" y="536"/>
                    <a:pt x="10" y="506"/>
                  </a:cubicBezTo>
                  <a:cubicBezTo>
                    <a:pt x="10" y="64"/>
                    <a:pt x="10" y="64"/>
                    <a:pt x="10" y="64"/>
                  </a:cubicBezTo>
                  <a:cubicBezTo>
                    <a:pt x="10" y="34"/>
                    <a:pt x="34" y="10"/>
                    <a:pt x="64" y="10"/>
                  </a:cubicBezTo>
                  <a:moveTo>
                    <a:pt x="64" y="0"/>
                  </a:moveTo>
                  <a:cubicBezTo>
                    <a:pt x="29" y="0"/>
                    <a:pt x="0" y="28"/>
                    <a:pt x="0" y="64"/>
                  </a:cubicBezTo>
                  <a:cubicBezTo>
                    <a:pt x="0" y="506"/>
                    <a:pt x="0" y="506"/>
                    <a:pt x="0" y="506"/>
                  </a:cubicBezTo>
                  <a:cubicBezTo>
                    <a:pt x="0" y="541"/>
                    <a:pt x="29" y="570"/>
                    <a:pt x="64" y="570"/>
                  </a:cubicBezTo>
                  <a:cubicBezTo>
                    <a:pt x="99" y="570"/>
                    <a:pt x="127" y="541"/>
                    <a:pt x="127" y="506"/>
                  </a:cubicBezTo>
                  <a:cubicBezTo>
                    <a:pt x="127" y="64"/>
                    <a:pt x="127" y="64"/>
                    <a:pt x="127" y="64"/>
                  </a:cubicBezTo>
                  <a:cubicBezTo>
                    <a:pt x="127" y="28"/>
                    <a:pt x="99"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14"/>
            <p:cNvSpPr>
              <a:spLocks/>
            </p:cNvSpPr>
            <p:nvPr userDrawn="1"/>
          </p:nvSpPr>
          <p:spPr bwMode="auto">
            <a:xfrm>
              <a:off x="10434638" y="4092575"/>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15"/>
            <p:cNvSpPr>
              <a:spLocks/>
            </p:cNvSpPr>
            <p:nvPr userDrawn="1"/>
          </p:nvSpPr>
          <p:spPr bwMode="auto">
            <a:xfrm>
              <a:off x="10110788" y="4564063"/>
              <a:ext cx="193675" cy="325438"/>
            </a:xfrm>
            <a:custGeom>
              <a:avLst/>
              <a:gdLst>
                <a:gd name="T0" fmla="*/ 31 w 61"/>
                <a:gd name="T1" fmla="*/ 102 h 102"/>
                <a:gd name="T2" fmla="*/ 31 w 61"/>
                <a:gd name="T3" fmla="*/ 102 h 102"/>
                <a:gd name="T4" fmla="*/ 0 w 61"/>
                <a:gd name="T5" fmla="*/ 71 h 102"/>
                <a:gd name="T6" fmla="*/ 0 w 61"/>
                <a:gd name="T7" fmla="*/ 30 h 102"/>
                <a:gd name="T8" fmla="*/ 31 w 61"/>
                <a:gd name="T9" fmla="*/ 0 h 102"/>
                <a:gd name="T10" fmla="*/ 61 w 61"/>
                <a:gd name="T11" fmla="*/ 30 h 102"/>
                <a:gd name="T12" fmla="*/ 61 w 61"/>
                <a:gd name="T13" fmla="*/ 71 h 102"/>
                <a:gd name="T14" fmla="*/ 31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1" y="102"/>
                  </a:moveTo>
                  <a:cubicBezTo>
                    <a:pt x="31" y="102"/>
                    <a:pt x="31" y="102"/>
                    <a:pt x="31" y="102"/>
                  </a:cubicBezTo>
                  <a:cubicBezTo>
                    <a:pt x="14" y="102"/>
                    <a:pt x="0" y="88"/>
                    <a:pt x="0" y="71"/>
                  </a:cubicBezTo>
                  <a:cubicBezTo>
                    <a:pt x="0" y="30"/>
                    <a:pt x="0" y="30"/>
                    <a:pt x="0" y="30"/>
                  </a:cubicBezTo>
                  <a:cubicBezTo>
                    <a:pt x="0" y="14"/>
                    <a:pt x="14" y="0"/>
                    <a:pt x="31" y="0"/>
                  </a:cubicBezTo>
                  <a:cubicBezTo>
                    <a:pt x="48" y="0"/>
                    <a:pt x="61" y="14"/>
                    <a:pt x="61" y="30"/>
                  </a:cubicBezTo>
                  <a:cubicBezTo>
                    <a:pt x="61" y="71"/>
                    <a:pt x="61" y="71"/>
                    <a:pt x="61" y="71"/>
                  </a:cubicBezTo>
                  <a:cubicBezTo>
                    <a:pt x="61" y="88"/>
                    <a:pt x="48" y="102"/>
                    <a:pt x="31"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16"/>
            <p:cNvSpPr>
              <a:spLocks/>
            </p:cNvSpPr>
            <p:nvPr userDrawn="1"/>
          </p:nvSpPr>
          <p:spPr bwMode="auto">
            <a:xfrm>
              <a:off x="10920413" y="3462338"/>
              <a:ext cx="403225" cy="1814513"/>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9"/>
                    <a:pt x="28" y="0"/>
                    <a:pt x="63" y="0"/>
                  </a:cubicBezTo>
                  <a:cubicBezTo>
                    <a:pt x="98" y="0"/>
                    <a:pt x="127" y="29"/>
                    <a:pt x="127" y="64"/>
                  </a:cubicBezTo>
                  <a:cubicBezTo>
                    <a:pt x="127" y="506"/>
                    <a:pt x="127" y="506"/>
                    <a:pt x="127" y="506"/>
                  </a:cubicBezTo>
                  <a:cubicBezTo>
                    <a:pt x="127" y="541"/>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17"/>
            <p:cNvSpPr>
              <a:spLocks/>
            </p:cNvSpPr>
            <p:nvPr userDrawn="1"/>
          </p:nvSpPr>
          <p:spPr bwMode="auto">
            <a:xfrm>
              <a:off x="11487150" y="4175125"/>
              <a:ext cx="403225" cy="1816100"/>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8"/>
                    <a:pt x="28" y="0"/>
                    <a:pt x="63" y="0"/>
                  </a:cubicBezTo>
                  <a:cubicBezTo>
                    <a:pt x="99" y="0"/>
                    <a:pt x="127" y="28"/>
                    <a:pt x="127" y="64"/>
                  </a:cubicBezTo>
                  <a:cubicBezTo>
                    <a:pt x="127" y="506"/>
                    <a:pt x="127" y="506"/>
                    <a:pt x="127" y="506"/>
                  </a:cubicBezTo>
                  <a:cubicBezTo>
                    <a:pt x="127" y="541"/>
                    <a:pt x="99"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18"/>
            <p:cNvSpPr>
              <a:spLocks noEditPoints="1"/>
            </p:cNvSpPr>
            <p:nvPr userDrawn="1"/>
          </p:nvSpPr>
          <p:spPr bwMode="auto">
            <a:xfrm>
              <a:off x="8367713" y="4159250"/>
              <a:ext cx="325438"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51 w 102"/>
                <a:gd name="T17" fmla="*/ 0 h 254"/>
                <a:gd name="T18" fmla="*/ 0 w 102"/>
                <a:gd name="T19" fmla="*/ 51 h 254"/>
                <a:gd name="T20" fmla="*/ 0 w 102"/>
                <a:gd name="T21" fmla="*/ 203 h 254"/>
                <a:gd name="T22" fmla="*/ 51 w 102"/>
                <a:gd name="T23" fmla="*/ 254 h 254"/>
                <a:gd name="T24" fmla="*/ 102 w 102"/>
                <a:gd name="T25" fmla="*/ 203 h 254"/>
                <a:gd name="T26" fmla="*/ 102 w 102"/>
                <a:gd name="T27" fmla="*/ 51 h 254"/>
                <a:gd name="T28" fmla="*/ 51 w 102"/>
                <a:gd name="T2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254">
                  <a:moveTo>
                    <a:pt x="51" y="10"/>
                  </a:moveTo>
                  <a:cubicBezTo>
                    <a:pt x="73" y="10"/>
                    <a:pt x="92" y="28"/>
                    <a:pt x="92" y="51"/>
                  </a:cubicBezTo>
                  <a:cubicBezTo>
                    <a:pt x="92" y="203"/>
                    <a:pt x="92" y="203"/>
                    <a:pt x="92" y="203"/>
                  </a:cubicBezTo>
                  <a:cubicBezTo>
                    <a:pt x="92" y="226"/>
                    <a:pt x="73" y="244"/>
                    <a:pt x="51" y="244"/>
                  </a:cubicBezTo>
                  <a:cubicBezTo>
                    <a:pt x="28" y="244"/>
                    <a:pt x="10" y="226"/>
                    <a:pt x="10" y="203"/>
                  </a:cubicBezTo>
                  <a:cubicBezTo>
                    <a:pt x="10" y="51"/>
                    <a:pt x="10" y="51"/>
                    <a:pt x="10" y="51"/>
                  </a:cubicBezTo>
                  <a:cubicBezTo>
                    <a:pt x="10" y="28"/>
                    <a:pt x="28" y="10"/>
                    <a:pt x="51" y="10"/>
                  </a:cubicBezTo>
                  <a:moveTo>
                    <a:pt x="51" y="0"/>
                  </a:moveTo>
                  <a:cubicBezTo>
                    <a:pt x="51" y="0"/>
                    <a:pt x="51" y="0"/>
                    <a:pt x="51" y="0"/>
                  </a:cubicBez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19"/>
            <p:cNvSpPr>
              <a:spLocks/>
            </p:cNvSpPr>
            <p:nvPr userDrawn="1"/>
          </p:nvSpPr>
          <p:spPr bwMode="auto">
            <a:xfrm>
              <a:off x="9658350" y="4548188"/>
              <a:ext cx="322263" cy="809625"/>
            </a:xfrm>
            <a:custGeom>
              <a:avLst/>
              <a:gdLst>
                <a:gd name="T0" fmla="*/ 51 w 101"/>
                <a:gd name="T1" fmla="*/ 254 h 254"/>
                <a:gd name="T2" fmla="*/ 51 w 101"/>
                <a:gd name="T3" fmla="*/ 254 h 254"/>
                <a:gd name="T4" fmla="*/ 0 w 101"/>
                <a:gd name="T5" fmla="*/ 203 h 254"/>
                <a:gd name="T6" fmla="*/ 0 w 101"/>
                <a:gd name="T7" fmla="*/ 51 h 254"/>
                <a:gd name="T8" fmla="*/ 51 w 101"/>
                <a:gd name="T9" fmla="*/ 0 h 254"/>
                <a:gd name="T10" fmla="*/ 101 w 101"/>
                <a:gd name="T11" fmla="*/ 51 h 254"/>
                <a:gd name="T12" fmla="*/ 101 w 101"/>
                <a:gd name="T13" fmla="*/ 203 h 254"/>
                <a:gd name="T14" fmla="*/ 51 w 101"/>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254">
                  <a:moveTo>
                    <a:pt x="51" y="254"/>
                  </a:moveTo>
                  <a:cubicBezTo>
                    <a:pt x="51" y="254"/>
                    <a:pt x="51" y="254"/>
                    <a:pt x="51" y="254"/>
                  </a:cubicBezTo>
                  <a:cubicBezTo>
                    <a:pt x="22" y="254"/>
                    <a:pt x="0" y="232"/>
                    <a:pt x="0" y="203"/>
                  </a:cubicBezTo>
                  <a:cubicBezTo>
                    <a:pt x="0" y="51"/>
                    <a:pt x="0" y="51"/>
                    <a:pt x="0" y="51"/>
                  </a:cubicBezTo>
                  <a:cubicBezTo>
                    <a:pt x="0" y="23"/>
                    <a:pt x="22" y="0"/>
                    <a:pt x="51" y="0"/>
                  </a:cubicBezTo>
                  <a:cubicBezTo>
                    <a:pt x="79" y="0"/>
                    <a:pt x="101" y="23"/>
                    <a:pt x="101" y="51"/>
                  </a:cubicBezTo>
                  <a:cubicBezTo>
                    <a:pt x="101" y="203"/>
                    <a:pt x="101" y="203"/>
                    <a:pt x="101" y="203"/>
                  </a:cubicBezTo>
                  <a:cubicBezTo>
                    <a:pt x="101" y="232"/>
                    <a:pt x="79" y="254"/>
                    <a:pt x="51" y="2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20"/>
            <p:cNvSpPr>
              <a:spLocks noEditPoints="1"/>
            </p:cNvSpPr>
            <p:nvPr userDrawn="1"/>
          </p:nvSpPr>
          <p:spPr bwMode="auto">
            <a:xfrm>
              <a:off x="8855075" y="3525838"/>
              <a:ext cx="403225" cy="1816100"/>
            </a:xfrm>
            <a:custGeom>
              <a:avLst/>
              <a:gdLst>
                <a:gd name="T0" fmla="*/ 63 w 127"/>
                <a:gd name="T1" fmla="*/ 11 h 570"/>
                <a:gd name="T2" fmla="*/ 117 w 127"/>
                <a:gd name="T3" fmla="*/ 64 h 570"/>
                <a:gd name="T4" fmla="*/ 117 w 127"/>
                <a:gd name="T5" fmla="*/ 507 h 570"/>
                <a:gd name="T6" fmla="*/ 63 w 127"/>
                <a:gd name="T7" fmla="*/ 560 h 570"/>
                <a:gd name="T8" fmla="*/ 10 w 127"/>
                <a:gd name="T9" fmla="*/ 507 h 570"/>
                <a:gd name="T10" fmla="*/ 10 w 127"/>
                <a:gd name="T11" fmla="*/ 64 h 570"/>
                <a:gd name="T12" fmla="*/ 63 w 127"/>
                <a:gd name="T13" fmla="*/ 11 h 570"/>
                <a:gd name="T14" fmla="*/ 63 w 127"/>
                <a:gd name="T15" fmla="*/ 0 h 570"/>
                <a:gd name="T16" fmla="*/ 0 w 127"/>
                <a:gd name="T17" fmla="*/ 64 h 570"/>
                <a:gd name="T18" fmla="*/ 0 w 127"/>
                <a:gd name="T19" fmla="*/ 507 h 570"/>
                <a:gd name="T20" fmla="*/ 63 w 127"/>
                <a:gd name="T21" fmla="*/ 570 h 570"/>
                <a:gd name="T22" fmla="*/ 127 w 127"/>
                <a:gd name="T23" fmla="*/ 507 h 570"/>
                <a:gd name="T24" fmla="*/ 127 w 127"/>
                <a:gd name="T25" fmla="*/ 64 h 570"/>
                <a:gd name="T26" fmla="*/ 63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3" y="11"/>
                  </a:moveTo>
                  <a:cubicBezTo>
                    <a:pt x="93" y="11"/>
                    <a:pt x="117" y="35"/>
                    <a:pt x="117" y="64"/>
                  </a:cubicBezTo>
                  <a:cubicBezTo>
                    <a:pt x="117" y="507"/>
                    <a:pt x="117" y="507"/>
                    <a:pt x="117" y="507"/>
                  </a:cubicBezTo>
                  <a:cubicBezTo>
                    <a:pt x="117" y="536"/>
                    <a:pt x="93" y="560"/>
                    <a:pt x="63" y="560"/>
                  </a:cubicBezTo>
                  <a:cubicBezTo>
                    <a:pt x="34" y="560"/>
                    <a:pt x="10" y="536"/>
                    <a:pt x="10" y="507"/>
                  </a:cubicBezTo>
                  <a:cubicBezTo>
                    <a:pt x="10" y="64"/>
                    <a:pt x="10" y="64"/>
                    <a:pt x="10" y="64"/>
                  </a:cubicBezTo>
                  <a:cubicBezTo>
                    <a:pt x="10" y="35"/>
                    <a:pt x="34" y="11"/>
                    <a:pt x="63" y="11"/>
                  </a:cubicBezTo>
                  <a:moveTo>
                    <a:pt x="63" y="0"/>
                  </a:moveTo>
                  <a:cubicBezTo>
                    <a:pt x="28" y="0"/>
                    <a:pt x="0" y="29"/>
                    <a:pt x="0" y="64"/>
                  </a:cubicBezTo>
                  <a:cubicBezTo>
                    <a:pt x="0" y="507"/>
                    <a:pt x="0" y="507"/>
                    <a:pt x="0" y="507"/>
                  </a:cubicBezTo>
                  <a:cubicBezTo>
                    <a:pt x="0" y="542"/>
                    <a:pt x="28" y="570"/>
                    <a:pt x="63" y="570"/>
                  </a:cubicBezTo>
                  <a:cubicBezTo>
                    <a:pt x="98" y="570"/>
                    <a:pt x="127" y="542"/>
                    <a:pt x="127" y="507"/>
                  </a:cubicBezTo>
                  <a:cubicBezTo>
                    <a:pt x="127" y="64"/>
                    <a:pt x="127" y="64"/>
                    <a:pt x="127" y="64"/>
                  </a:cubicBezTo>
                  <a:cubicBezTo>
                    <a:pt x="127" y="29"/>
                    <a:pt x="98" y="0"/>
                    <a:pt x="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21"/>
            <p:cNvSpPr>
              <a:spLocks noEditPoints="1"/>
            </p:cNvSpPr>
            <p:nvPr userDrawn="1"/>
          </p:nvSpPr>
          <p:spPr bwMode="auto">
            <a:xfrm>
              <a:off x="4075113" y="4159250"/>
              <a:ext cx="323850"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4" y="10"/>
                    <a:pt x="92" y="28"/>
                    <a:pt x="92" y="51"/>
                  </a:cubicBezTo>
                  <a:cubicBezTo>
                    <a:pt x="92" y="203"/>
                    <a:pt x="92" y="203"/>
                    <a:pt x="92" y="203"/>
                  </a:cubicBezTo>
                  <a:cubicBezTo>
                    <a:pt x="92" y="226"/>
                    <a:pt x="74" y="244"/>
                    <a:pt x="51" y="244"/>
                  </a:cubicBezTo>
                  <a:cubicBezTo>
                    <a:pt x="29" y="244"/>
                    <a:pt x="10" y="226"/>
                    <a:pt x="10" y="203"/>
                  </a:cubicBezTo>
                  <a:cubicBezTo>
                    <a:pt x="10" y="51"/>
                    <a:pt x="10" y="51"/>
                    <a:pt x="10" y="51"/>
                  </a:cubicBezTo>
                  <a:cubicBezTo>
                    <a:pt x="10" y="28"/>
                    <a:pt x="29" y="10"/>
                    <a:pt x="51" y="10"/>
                  </a:cubicBezTo>
                  <a:moveTo>
                    <a:pt x="51" y="0"/>
                  </a:move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22"/>
            <p:cNvSpPr>
              <a:spLocks noEditPoints="1"/>
            </p:cNvSpPr>
            <p:nvPr userDrawn="1"/>
          </p:nvSpPr>
          <p:spPr bwMode="auto">
            <a:xfrm>
              <a:off x="4560888" y="3525838"/>
              <a:ext cx="403225" cy="1816100"/>
            </a:xfrm>
            <a:custGeom>
              <a:avLst/>
              <a:gdLst>
                <a:gd name="T0" fmla="*/ 63 w 127"/>
                <a:gd name="T1" fmla="*/ 11 h 570"/>
                <a:gd name="T2" fmla="*/ 117 w 127"/>
                <a:gd name="T3" fmla="*/ 64 h 570"/>
                <a:gd name="T4" fmla="*/ 117 w 127"/>
                <a:gd name="T5" fmla="*/ 507 h 570"/>
                <a:gd name="T6" fmla="*/ 63 w 127"/>
                <a:gd name="T7" fmla="*/ 560 h 570"/>
                <a:gd name="T8" fmla="*/ 10 w 127"/>
                <a:gd name="T9" fmla="*/ 507 h 570"/>
                <a:gd name="T10" fmla="*/ 10 w 127"/>
                <a:gd name="T11" fmla="*/ 64 h 570"/>
                <a:gd name="T12" fmla="*/ 63 w 127"/>
                <a:gd name="T13" fmla="*/ 11 h 570"/>
                <a:gd name="T14" fmla="*/ 63 w 127"/>
                <a:gd name="T15" fmla="*/ 0 h 570"/>
                <a:gd name="T16" fmla="*/ 0 w 127"/>
                <a:gd name="T17" fmla="*/ 64 h 570"/>
                <a:gd name="T18" fmla="*/ 0 w 127"/>
                <a:gd name="T19" fmla="*/ 507 h 570"/>
                <a:gd name="T20" fmla="*/ 63 w 127"/>
                <a:gd name="T21" fmla="*/ 570 h 570"/>
                <a:gd name="T22" fmla="*/ 127 w 127"/>
                <a:gd name="T23" fmla="*/ 507 h 570"/>
                <a:gd name="T24" fmla="*/ 127 w 127"/>
                <a:gd name="T25" fmla="*/ 64 h 570"/>
                <a:gd name="T26" fmla="*/ 63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3" y="11"/>
                  </a:moveTo>
                  <a:cubicBezTo>
                    <a:pt x="93" y="11"/>
                    <a:pt x="117" y="35"/>
                    <a:pt x="117" y="64"/>
                  </a:cubicBezTo>
                  <a:cubicBezTo>
                    <a:pt x="117" y="507"/>
                    <a:pt x="117" y="507"/>
                    <a:pt x="117" y="507"/>
                  </a:cubicBezTo>
                  <a:cubicBezTo>
                    <a:pt x="117" y="536"/>
                    <a:pt x="93" y="560"/>
                    <a:pt x="63" y="560"/>
                  </a:cubicBezTo>
                  <a:cubicBezTo>
                    <a:pt x="34" y="560"/>
                    <a:pt x="10" y="536"/>
                    <a:pt x="10" y="507"/>
                  </a:cubicBezTo>
                  <a:cubicBezTo>
                    <a:pt x="10" y="64"/>
                    <a:pt x="10" y="64"/>
                    <a:pt x="10" y="64"/>
                  </a:cubicBezTo>
                  <a:cubicBezTo>
                    <a:pt x="10" y="35"/>
                    <a:pt x="34" y="11"/>
                    <a:pt x="63" y="11"/>
                  </a:cubicBezTo>
                  <a:moveTo>
                    <a:pt x="63" y="0"/>
                  </a:moveTo>
                  <a:cubicBezTo>
                    <a:pt x="28" y="0"/>
                    <a:pt x="0" y="29"/>
                    <a:pt x="0" y="64"/>
                  </a:cubicBezTo>
                  <a:cubicBezTo>
                    <a:pt x="0" y="507"/>
                    <a:pt x="0" y="507"/>
                    <a:pt x="0" y="507"/>
                  </a:cubicBezTo>
                  <a:cubicBezTo>
                    <a:pt x="0" y="542"/>
                    <a:pt x="28" y="570"/>
                    <a:pt x="63" y="570"/>
                  </a:cubicBezTo>
                  <a:cubicBezTo>
                    <a:pt x="99" y="570"/>
                    <a:pt x="127" y="542"/>
                    <a:pt x="127" y="507"/>
                  </a:cubicBezTo>
                  <a:cubicBezTo>
                    <a:pt x="127" y="64"/>
                    <a:pt x="127" y="64"/>
                    <a:pt x="127" y="64"/>
                  </a:cubicBezTo>
                  <a:cubicBezTo>
                    <a:pt x="127" y="29"/>
                    <a:pt x="99" y="0"/>
                    <a:pt x="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23"/>
            <p:cNvSpPr>
              <a:spLocks/>
            </p:cNvSpPr>
            <p:nvPr userDrawn="1"/>
          </p:nvSpPr>
          <p:spPr bwMode="auto">
            <a:xfrm>
              <a:off x="9093200" y="4175125"/>
              <a:ext cx="403225" cy="1816100"/>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8"/>
                    <a:pt x="28" y="0"/>
                    <a:pt x="63" y="0"/>
                  </a:cubicBezTo>
                  <a:cubicBezTo>
                    <a:pt x="98" y="0"/>
                    <a:pt x="127" y="28"/>
                    <a:pt x="127" y="64"/>
                  </a:cubicBezTo>
                  <a:cubicBezTo>
                    <a:pt x="127" y="506"/>
                    <a:pt x="127" y="506"/>
                    <a:pt x="127" y="506"/>
                  </a:cubicBezTo>
                  <a:cubicBezTo>
                    <a:pt x="127" y="541"/>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24"/>
            <p:cNvSpPr>
              <a:spLocks noEditPoints="1"/>
            </p:cNvSpPr>
            <p:nvPr userDrawn="1"/>
          </p:nvSpPr>
          <p:spPr bwMode="auto">
            <a:xfrm>
              <a:off x="5940425" y="3981450"/>
              <a:ext cx="323850" cy="808038"/>
            </a:xfrm>
            <a:custGeom>
              <a:avLst/>
              <a:gdLst>
                <a:gd name="T0" fmla="*/ 51 w 102"/>
                <a:gd name="T1" fmla="*/ 10 h 254"/>
                <a:gd name="T2" fmla="*/ 91 w 102"/>
                <a:gd name="T3" fmla="*/ 51 h 254"/>
                <a:gd name="T4" fmla="*/ 91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3" y="10"/>
                    <a:pt x="91" y="28"/>
                    <a:pt x="91" y="51"/>
                  </a:cubicBezTo>
                  <a:cubicBezTo>
                    <a:pt x="91" y="203"/>
                    <a:pt x="91" y="203"/>
                    <a:pt x="91" y="203"/>
                  </a:cubicBezTo>
                  <a:cubicBezTo>
                    <a:pt x="91" y="226"/>
                    <a:pt x="73" y="244"/>
                    <a:pt x="51" y="244"/>
                  </a:cubicBezTo>
                  <a:cubicBezTo>
                    <a:pt x="28" y="244"/>
                    <a:pt x="10" y="226"/>
                    <a:pt x="10" y="203"/>
                  </a:cubicBezTo>
                  <a:cubicBezTo>
                    <a:pt x="10" y="51"/>
                    <a:pt x="10" y="51"/>
                    <a:pt x="10" y="51"/>
                  </a:cubicBezTo>
                  <a:cubicBezTo>
                    <a:pt x="10" y="28"/>
                    <a:pt x="28" y="10"/>
                    <a:pt x="51" y="10"/>
                  </a:cubicBezTo>
                  <a:moveTo>
                    <a:pt x="51" y="0"/>
                  </a:move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25"/>
            <p:cNvSpPr>
              <a:spLocks/>
            </p:cNvSpPr>
            <p:nvPr userDrawn="1"/>
          </p:nvSpPr>
          <p:spPr bwMode="auto">
            <a:xfrm>
              <a:off x="8008938" y="4449763"/>
              <a:ext cx="193675" cy="323850"/>
            </a:xfrm>
            <a:custGeom>
              <a:avLst/>
              <a:gdLst>
                <a:gd name="T0" fmla="*/ 31 w 61"/>
                <a:gd name="T1" fmla="*/ 102 h 102"/>
                <a:gd name="T2" fmla="*/ 31 w 61"/>
                <a:gd name="T3" fmla="*/ 102 h 102"/>
                <a:gd name="T4" fmla="*/ 0 w 61"/>
                <a:gd name="T5" fmla="*/ 72 h 102"/>
                <a:gd name="T6" fmla="*/ 0 w 61"/>
                <a:gd name="T7" fmla="*/ 31 h 102"/>
                <a:gd name="T8" fmla="*/ 31 w 61"/>
                <a:gd name="T9" fmla="*/ 0 h 102"/>
                <a:gd name="T10" fmla="*/ 61 w 61"/>
                <a:gd name="T11" fmla="*/ 31 h 102"/>
                <a:gd name="T12" fmla="*/ 61 w 61"/>
                <a:gd name="T13" fmla="*/ 72 h 102"/>
                <a:gd name="T14" fmla="*/ 31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1" y="102"/>
                  </a:moveTo>
                  <a:cubicBezTo>
                    <a:pt x="31" y="102"/>
                    <a:pt x="31" y="102"/>
                    <a:pt x="31" y="102"/>
                  </a:cubicBezTo>
                  <a:cubicBezTo>
                    <a:pt x="14" y="102"/>
                    <a:pt x="0" y="89"/>
                    <a:pt x="0" y="72"/>
                  </a:cubicBezTo>
                  <a:cubicBezTo>
                    <a:pt x="0" y="31"/>
                    <a:pt x="0" y="31"/>
                    <a:pt x="0" y="31"/>
                  </a:cubicBezTo>
                  <a:cubicBezTo>
                    <a:pt x="0" y="14"/>
                    <a:pt x="14" y="0"/>
                    <a:pt x="31" y="0"/>
                  </a:cubicBezTo>
                  <a:cubicBezTo>
                    <a:pt x="47" y="0"/>
                    <a:pt x="61" y="14"/>
                    <a:pt x="61" y="31"/>
                  </a:cubicBezTo>
                  <a:cubicBezTo>
                    <a:pt x="61" y="72"/>
                    <a:pt x="61" y="72"/>
                    <a:pt x="61" y="72"/>
                  </a:cubicBezTo>
                  <a:cubicBezTo>
                    <a:pt x="61" y="89"/>
                    <a:pt x="47" y="102"/>
                    <a:pt x="31"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26"/>
            <p:cNvSpPr>
              <a:spLocks noEditPoints="1"/>
            </p:cNvSpPr>
            <p:nvPr userDrawn="1"/>
          </p:nvSpPr>
          <p:spPr bwMode="auto">
            <a:xfrm>
              <a:off x="5616575" y="4449763"/>
              <a:ext cx="193675" cy="323850"/>
            </a:xfrm>
            <a:custGeom>
              <a:avLst/>
              <a:gdLst>
                <a:gd name="T0" fmla="*/ 30 w 61"/>
                <a:gd name="T1" fmla="*/ 11 h 102"/>
                <a:gd name="T2" fmla="*/ 51 w 61"/>
                <a:gd name="T3" fmla="*/ 31 h 102"/>
                <a:gd name="T4" fmla="*/ 51 w 61"/>
                <a:gd name="T5" fmla="*/ 72 h 102"/>
                <a:gd name="T6" fmla="*/ 30 w 61"/>
                <a:gd name="T7" fmla="*/ 92 h 102"/>
                <a:gd name="T8" fmla="*/ 10 w 61"/>
                <a:gd name="T9" fmla="*/ 72 h 102"/>
                <a:gd name="T10" fmla="*/ 10 w 61"/>
                <a:gd name="T11" fmla="*/ 31 h 102"/>
                <a:gd name="T12" fmla="*/ 30 w 61"/>
                <a:gd name="T13" fmla="*/ 11 h 102"/>
                <a:gd name="T14" fmla="*/ 30 w 61"/>
                <a:gd name="T15" fmla="*/ 0 h 102"/>
                <a:gd name="T16" fmla="*/ 0 w 61"/>
                <a:gd name="T17" fmla="*/ 31 h 102"/>
                <a:gd name="T18" fmla="*/ 0 w 61"/>
                <a:gd name="T19" fmla="*/ 72 h 102"/>
                <a:gd name="T20" fmla="*/ 30 w 61"/>
                <a:gd name="T21" fmla="*/ 102 h 102"/>
                <a:gd name="T22" fmla="*/ 61 w 61"/>
                <a:gd name="T23" fmla="*/ 72 h 102"/>
                <a:gd name="T24" fmla="*/ 61 w 61"/>
                <a:gd name="T25" fmla="*/ 31 h 102"/>
                <a:gd name="T26" fmla="*/ 30 w 61"/>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02">
                  <a:moveTo>
                    <a:pt x="30" y="11"/>
                  </a:moveTo>
                  <a:cubicBezTo>
                    <a:pt x="42" y="11"/>
                    <a:pt x="51" y="20"/>
                    <a:pt x="51" y="31"/>
                  </a:cubicBezTo>
                  <a:cubicBezTo>
                    <a:pt x="51" y="72"/>
                    <a:pt x="51" y="72"/>
                    <a:pt x="51" y="72"/>
                  </a:cubicBezTo>
                  <a:cubicBezTo>
                    <a:pt x="51" y="83"/>
                    <a:pt x="42" y="92"/>
                    <a:pt x="30" y="92"/>
                  </a:cubicBezTo>
                  <a:cubicBezTo>
                    <a:pt x="19" y="92"/>
                    <a:pt x="10" y="83"/>
                    <a:pt x="10" y="72"/>
                  </a:cubicBezTo>
                  <a:cubicBezTo>
                    <a:pt x="10" y="31"/>
                    <a:pt x="10" y="31"/>
                    <a:pt x="10" y="31"/>
                  </a:cubicBezTo>
                  <a:cubicBezTo>
                    <a:pt x="10" y="20"/>
                    <a:pt x="19" y="11"/>
                    <a:pt x="30" y="11"/>
                  </a:cubicBezTo>
                  <a:moveTo>
                    <a:pt x="30" y="0"/>
                  </a:moveTo>
                  <a:cubicBezTo>
                    <a:pt x="14" y="0"/>
                    <a:pt x="0" y="14"/>
                    <a:pt x="0" y="31"/>
                  </a:cubicBezTo>
                  <a:cubicBezTo>
                    <a:pt x="0" y="72"/>
                    <a:pt x="0" y="72"/>
                    <a:pt x="0" y="72"/>
                  </a:cubicBezTo>
                  <a:cubicBezTo>
                    <a:pt x="0" y="89"/>
                    <a:pt x="14" y="102"/>
                    <a:pt x="30" y="102"/>
                  </a:cubicBezTo>
                  <a:cubicBezTo>
                    <a:pt x="47" y="102"/>
                    <a:pt x="61" y="89"/>
                    <a:pt x="61" y="72"/>
                  </a:cubicBezTo>
                  <a:cubicBezTo>
                    <a:pt x="61" y="31"/>
                    <a:pt x="61" y="31"/>
                    <a:pt x="61" y="31"/>
                  </a:cubicBezTo>
                  <a:cubicBezTo>
                    <a:pt x="61" y="14"/>
                    <a:pt x="47"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27"/>
            <p:cNvSpPr>
              <a:spLocks/>
            </p:cNvSpPr>
            <p:nvPr userDrawn="1"/>
          </p:nvSpPr>
          <p:spPr bwMode="auto">
            <a:xfrm>
              <a:off x="7558088" y="4433888"/>
              <a:ext cx="320675" cy="811213"/>
            </a:xfrm>
            <a:custGeom>
              <a:avLst/>
              <a:gdLst>
                <a:gd name="T0" fmla="*/ 50 w 101"/>
                <a:gd name="T1" fmla="*/ 255 h 255"/>
                <a:gd name="T2" fmla="*/ 50 w 101"/>
                <a:gd name="T3" fmla="*/ 255 h 255"/>
                <a:gd name="T4" fmla="*/ 0 w 101"/>
                <a:gd name="T5" fmla="*/ 204 h 255"/>
                <a:gd name="T6" fmla="*/ 0 w 101"/>
                <a:gd name="T7" fmla="*/ 51 h 255"/>
                <a:gd name="T8" fmla="*/ 50 w 101"/>
                <a:gd name="T9" fmla="*/ 0 h 255"/>
                <a:gd name="T10" fmla="*/ 101 w 101"/>
                <a:gd name="T11" fmla="*/ 51 h 255"/>
                <a:gd name="T12" fmla="*/ 101 w 101"/>
                <a:gd name="T13" fmla="*/ 204 h 255"/>
                <a:gd name="T14" fmla="*/ 50 w 101"/>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255">
                  <a:moveTo>
                    <a:pt x="50" y="255"/>
                  </a:moveTo>
                  <a:cubicBezTo>
                    <a:pt x="50" y="255"/>
                    <a:pt x="50" y="255"/>
                    <a:pt x="50" y="255"/>
                  </a:cubicBezTo>
                  <a:cubicBezTo>
                    <a:pt x="22" y="255"/>
                    <a:pt x="0" y="232"/>
                    <a:pt x="0" y="204"/>
                  </a:cubicBezTo>
                  <a:cubicBezTo>
                    <a:pt x="0" y="51"/>
                    <a:pt x="0" y="51"/>
                    <a:pt x="0" y="51"/>
                  </a:cubicBezTo>
                  <a:cubicBezTo>
                    <a:pt x="0" y="23"/>
                    <a:pt x="22" y="0"/>
                    <a:pt x="50" y="0"/>
                  </a:cubicBezTo>
                  <a:cubicBezTo>
                    <a:pt x="79" y="0"/>
                    <a:pt x="101" y="23"/>
                    <a:pt x="101" y="51"/>
                  </a:cubicBezTo>
                  <a:cubicBezTo>
                    <a:pt x="101" y="204"/>
                    <a:pt x="101" y="204"/>
                    <a:pt x="101" y="204"/>
                  </a:cubicBezTo>
                  <a:cubicBezTo>
                    <a:pt x="101" y="232"/>
                    <a:pt x="79" y="255"/>
                    <a:pt x="50"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28"/>
            <p:cNvSpPr>
              <a:spLocks/>
            </p:cNvSpPr>
            <p:nvPr userDrawn="1"/>
          </p:nvSpPr>
          <p:spPr bwMode="auto">
            <a:xfrm>
              <a:off x="6423025" y="3348038"/>
              <a:ext cx="406400" cy="1814513"/>
            </a:xfrm>
            <a:custGeom>
              <a:avLst/>
              <a:gdLst>
                <a:gd name="T0" fmla="*/ 64 w 128"/>
                <a:gd name="T1" fmla="*/ 570 h 570"/>
                <a:gd name="T2" fmla="*/ 64 w 128"/>
                <a:gd name="T3" fmla="*/ 570 h 570"/>
                <a:gd name="T4" fmla="*/ 0 w 128"/>
                <a:gd name="T5" fmla="*/ 507 h 570"/>
                <a:gd name="T6" fmla="*/ 0 w 128"/>
                <a:gd name="T7" fmla="*/ 64 h 570"/>
                <a:gd name="T8" fmla="*/ 64 w 128"/>
                <a:gd name="T9" fmla="*/ 0 h 570"/>
                <a:gd name="T10" fmla="*/ 128 w 128"/>
                <a:gd name="T11" fmla="*/ 64 h 570"/>
                <a:gd name="T12" fmla="*/ 128 w 128"/>
                <a:gd name="T13" fmla="*/ 507 h 570"/>
                <a:gd name="T14" fmla="*/ 64 w 128"/>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570">
                  <a:moveTo>
                    <a:pt x="64" y="570"/>
                  </a:moveTo>
                  <a:cubicBezTo>
                    <a:pt x="64" y="570"/>
                    <a:pt x="64" y="570"/>
                    <a:pt x="64" y="570"/>
                  </a:cubicBezTo>
                  <a:cubicBezTo>
                    <a:pt x="29" y="570"/>
                    <a:pt x="0" y="542"/>
                    <a:pt x="0" y="507"/>
                  </a:cubicBezTo>
                  <a:cubicBezTo>
                    <a:pt x="0" y="64"/>
                    <a:pt x="0" y="64"/>
                    <a:pt x="0" y="64"/>
                  </a:cubicBezTo>
                  <a:cubicBezTo>
                    <a:pt x="0" y="29"/>
                    <a:pt x="29" y="0"/>
                    <a:pt x="64" y="0"/>
                  </a:cubicBezTo>
                  <a:cubicBezTo>
                    <a:pt x="99" y="0"/>
                    <a:pt x="128" y="29"/>
                    <a:pt x="128" y="64"/>
                  </a:cubicBezTo>
                  <a:cubicBezTo>
                    <a:pt x="128" y="507"/>
                    <a:pt x="128" y="507"/>
                    <a:pt x="128" y="507"/>
                  </a:cubicBezTo>
                  <a:cubicBezTo>
                    <a:pt x="128" y="542"/>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29"/>
            <p:cNvSpPr>
              <a:spLocks/>
            </p:cNvSpPr>
            <p:nvPr userDrawn="1"/>
          </p:nvSpPr>
          <p:spPr bwMode="auto">
            <a:xfrm>
              <a:off x="6992938" y="4060825"/>
              <a:ext cx="403225" cy="1816100"/>
            </a:xfrm>
            <a:custGeom>
              <a:avLst/>
              <a:gdLst>
                <a:gd name="T0" fmla="*/ 63 w 127"/>
                <a:gd name="T1" fmla="*/ 570 h 570"/>
                <a:gd name="T2" fmla="*/ 63 w 127"/>
                <a:gd name="T3" fmla="*/ 570 h 570"/>
                <a:gd name="T4" fmla="*/ 0 w 127"/>
                <a:gd name="T5" fmla="*/ 507 h 570"/>
                <a:gd name="T6" fmla="*/ 0 w 127"/>
                <a:gd name="T7" fmla="*/ 64 h 570"/>
                <a:gd name="T8" fmla="*/ 63 w 127"/>
                <a:gd name="T9" fmla="*/ 0 h 570"/>
                <a:gd name="T10" fmla="*/ 127 w 127"/>
                <a:gd name="T11" fmla="*/ 64 h 570"/>
                <a:gd name="T12" fmla="*/ 127 w 127"/>
                <a:gd name="T13" fmla="*/ 507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2"/>
                    <a:pt x="0" y="507"/>
                  </a:cubicBezTo>
                  <a:cubicBezTo>
                    <a:pt x="0" y="64"/>
                    <a:pt x="0" y="64"/>
                    <a:pt x="0" y="64"/>
                  </a:cubicBezTo>
                  <a:cubicBezTo>
                    <a:pt x="0" y="29"/>
                    <a:pt x="28" y="0"/>
                    <a:pt x="63" y="0"/>
                  </a:cubicBezTo>
                  <a:cubicBezTo>
                    <a:pt x="98" y="0"/>
                    <a:pt x="127" y="29"/>
                    <a:pt x="127" y="64"/>
                  </a:cubicBezTo>
                  <a:cubicBezTo>
                    <a:pt x="127" y="507"/>
                    <a:pt x="127" y="507"/>
                    <a:pt x="127" y="507"/>
                  </a:cubicBezTo>
                  <a:cubicBezTo>
                    <a:pt x="127" y="542"/>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30"/>
            <p:cNvSpPr>
              <a:spLocks/>
            </p:cNvSpPr>
            <p:nvPr userDrawn="1"/>
          </p:nvSpPr>
          <p:spPr bwMode="auto">
            <a:xfrm>
              <a:off x="5438775" y="4627563"/>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31"/>
            <p:cNvSpPr>
              <a:spLocks/>
            </p:cNvSpPr>
            <p:nvPr userDrawn="1"/>
          </p:nvSpPr>
          <p:spPr bwMode="auto">
            <a:xfrm>
              <a:off x="4872038" y="3981450"/>
              <a:ext cx="403225" cy="1814513"/>
            </a:xfrm>
            <a:custGeom>
              <a:avLst/>
              <a:gdLst>
                <a:gd name="T0" fmla="*/ 64 w 127"/>
                <a:gd name="T1" fmla="*/ 570 h 570"/>
                <a:gd name="T2" fmla="*/ 64 w 127"/>
                <a:gd name="T3" fmla="*/ 570 h 570"/>
                <a:gd name="T4" fmla="*/ 0 w 127"/>
                <a:gd name="T5" fmla="*/ 506 h 570"/>
                <a:gd name="T6" fmla="*/ 0 w 127"/>
                <a:gd name="T7" fmla="*/ 63 h 570"/>
                <a:gd name="T8" fmla="*/ 64 w 127"/>
                <a:gd name="T9" fmla="*/ 0 h 570"/>
                <a:gd name="T10" fmla="*/ 127 w 127"/>
                <a:gd name="T11" fmla="*/ 63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3"/>
                    <a:pt x="0" y="63"/>
                    <a:pt x="0" y="63"/>
                  </a:cubicBezTo>
                  <a:cubicBezTo>
                    <a:pt x="0" y="28"/>
                    <a:pt x="29" y="0"/>
                    <a:pt x="64" y="0"/>
                  </a:cubicBezTo>
                  <a:cubicBezTo>
                    <a:pt x="99" y="0"/>
                    <a:pt x="127" y="28"/>
                    <a:pt x="127" y="63"/>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32"/>
            <p:cNvSpPr>
              <a:spLocks/>
            </p:cNvSpPr>
            <p:nvPr userDrawn="1"/>
          </p:nvSpPr>
          <p:spPr bwMode="auto">
            <a:xfrm>
              <a:off x="0" y="4095750"/>
              <a:ext cx="152400" cy="809625"/>
            </a:xfrm>
            <a:custGeom>
              <a:avLst/>
              <a:gdLst>
                <a:gd name="T0" fmla="*/ 0 w 48"/>
                <a:gd name="T1" fmla="*/ 0 h 254"/>
                <a:gd name="T2" fmla="*/ 0 w 48"/>
                <a:gd name="T3" fmla="*/ 254 h 254"/>
                <a:gd name="T4" fmla="*/ 48 w 48"/>
                <a:gd name="T5" fmla="*/ 203 h 254"/>
                <a:gd name="T6" fmla="*/ 48 w 48"/>
                <a:gd name="T7" fmla="*/ 50 h 254"/>
                <a:gd name="T8" fmla="*/ 0 w 48"/>
                <a:gd name="T9" fmla="*/ 0 h 254"/>
              </a:gdLst>
              <a:ahLst/>
              <a:cxnLst>
                <a:cxn ang="0">
                  <a:pos x="T0" y="T1"/>
                </a:cxn>
                <a:cxn ang="0">
                  <a:pos x="T2" y="T3"/>
                </a:cxn>
                <a:cxn ang="0">
                  <a:pos x="T4" y="T5"/>
                </a:cxn>
                <a:cxn ang="0">
                  <a:pos x="T6" y="T7"/>
                </a:cxn>
                <a:cxn ang="0">
                  <a:pos x="T8" y="T9"/>
                </a:cxn>
              </a:cxnLst>
              <a:rect l="0" t="0" r="r" b="b"/>
              <a:pathLst>
                <a:path w="48" h="254">
                  <a:moveTo>
                    <a:pt x="0" y="0"/>
                  </a:moveTo>
                  <a:cubicBezTo>
                    <a:pt x="0" y="254"/>
                    <a:pt x="0" y="254"/>
                    <a:pt x="0" y="254"/>
                  </a:cubicBezTo>
                  <a:cubicBezTo>
                    <a:pt x="27" y="252"/>
                    <a:pt x="48" y="230"/>
                    <a:pt x="48" y="203"/>
                  </a:cubicBezTo>
                  <a:cubicBezTo>
                    <a:pt x="48" y="50"/>
                    <a:pt x="48" y="50"/>
                    <a:pt x="48" y="50"/>
                  </a:cubicBezTo>
                  <a:cubicBezTo>
                    <a:pt x="48" y="23"/>
                    <a:pt x="27"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33"/>
            <p:cNvSpPr>
              <a:spLocks/>
            </p:cNvSpPr>
            <p:nvPr userDrawn="1"/>
          </p:nvSpPr>
          <p:spPr bwMode="auto">
            <a:xfrm>
              <a:off x="12052300" y="4548188"/>
              <a:ext cx="152400" cy="809625"/>
            </a:xfrm>
            <a:custGeom>
              <a:avLst/>
              <a:gdLst>
                <a:gd name="T0" fmla="*/ 48 w 48"/>
                <a:gd name="T1" fmla="*/ 0 h 254"/>
                <a:gd name="T2" fmla="*/ 0 w 48"/>
                <a:gd name="T3" fmla="*/ 51 h 254"/>
                <a:gd name="T4" fmla="*/ 0 w 48"/>
                <a:gd name="T5" fmla="*/ 203 h 254"/>
                <a:gd name="T6" fmla="*/ 48 w 48"/>
                <a:gd name="T7" fmla="*/ 254 h 254"/>
                <a:gd name="T8" fmla="*/ 48 w 48"/>
                <a:gd name="T9" fmla="*/ 0 h 254"/>
              </a:gdLst>
              <a:ahLst/>
              <a:cxnLst>
                <a:cxn ang="0">
                  <a:pos x="T0" y="T1"/>
                </a:cxn>
                <a:cxn ang="0">
                  <a:pos x="T2" y="T3"/>
                </a:cxn>
                <a:cxn ang="0">
                  <a:pos x="T4" y="T5"/>
                </a:cxn>
                <a:cxn ang="0">
                  <a:pos x="T6" y="T7"/>
                </a:cxn>
                <a:cxn ang="0">
                  <a:pos x="T8" y="T9"/>
                </a:cxn>
              </a:cxnLst>
              <a:rect l="0" t="0" r="r" b="b"/>
              <a:pathLst>
                <a:path w="48" h="254">
                  <a:moveTo>
                    <a:pt x="48" y="0"/>
                  </a:moveTo>
                  <a:cubicBezTo>
                    <a:pt x="20" y="2"/>
                    <a:pt x="0" y="24"/>
                    <a:pt x="0" y="51"/>
                  </a:cubicBezTo>
                  <a:cubicBezTo>
                    <a:pt x="0" y="203"/>
                    <a:pt x="0" y="203"/>
                    <a:pt x="0" y="203"/>
                  </a:cubicBezTo>
                  <a:cubicBezTo>
                    <a:pt x="0" y="231"/>
                    <a:pt x="20" y="253"/>
                    <a:pt x="48" y="254"/>
                  </a:cubicBez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7" name="Logotype, static"/>
          <p:cNvGrpSpPr/>
          <p:nvPr userDrawn="1"/>
        </p:nvGrpSpPr>
        <p:grpSpPr>
          <a:xfrm>
            <a:off x="10689465" y="6389301"/>
            <a:ext cx="863687" cy="180102"/>
            <a:chOff x="9501453" y="6148765"/>
            <a:chExt cx="2047875" cy="427037"/>
          </a:xfrm>
          <a:solidFill>
            <a:schemeClr val="bg1"/>
          </a:solidFill>
        </p:grpSpPr>
        <p:sp>
          <p:nvSpPr>
            <p:cNvPr id="38"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3209359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bg1"/>
        </a:solidFill>
        <a:effectLst/>
      </p:bgPr>
    </p:bg>
    <p:spTree>
      <p:nvGrpSpPr>
        <p:cNvPr id="1" name=""/>
        <p:cNvGrpSpPr/>
        <p:nvPr/>
      </p:nvGrpSpPr>
      <p:grpSpPr>
        <a:xfrm>
          <a:off x="0" y="0"/>
          <a:ext cx="0" cy="0"/>
          <a:chOff x="0" y="0"/>
          <a:chExt cx="0" cy="0"/>
        </a:xfrm>
      </p:grpSpPr>
      <p:grpSp>
        <p:nvGrpSpPr>
          <p:cNvPr id="37" name="Pulse"/>
          <p:cNvGrpSpPr/>
          <p:nvPr userDrawn="1"/>
        </p:nvGrpSpPr>
        <p:grpSpPr>
          <a:xfrm>
            <a:off x="8751888" y="3030538"/>
            <a:ext cx="3446462" cy="3490913"/>
            <a:chOff x="8751888" y="3030538"/>
            <a:chExt cx="3446462" cy="3490913"/>
          </a:xfrm>
          <a:solidFill>
            <a:schemeClr val="accent1"/>
          </a:solidFill>
        </p:grpSpPr>
        <p:sp>
          <p:nvSpPr>
            <p:cNvPr id="38"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p:nvPr>
        </p:nvSpPr>
        <p:spPr>
          <a:xfrm>
            <a:off x="648000" y="1338264"/>
            <a:ext cx="7200000" cy="795474"/>
          </a:xfrm>
        </p:spPr>
        <p:txBody>
          <a:bodyPr/>
          <a:lstStyle>
            <a:lvl1pPr>
              <a:defRPr sz="29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06"/>
            <a:ext cx="7200000" cy="720000"/>
          </a:xfrm>
        </p:spPr>
        <p:txBody>
          <a:bodyPr/>
          <a:lstStyle>
            <a:lvl1pPr marL="0" indent="0" algn="l">
              <a:spcBef>
                <a:spcPts val="0"/>
              </a:spcBef>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6" name="Text Placeholder 5"/>
          <p:cNvSpPr>
            <a:spLocks noGrp="1"/>
          </p:cNvSpPr>
          <p:nvPr>
            <p:ph type="body" sz="quarter" idx="10" hasCustomPrompt="1"/>
          </p:nvPr>
        </p:nvSpPr>
        <p:spPr>
          <a:xfrm>
            <a:off x="648000" y="3096000"/>
            <a:ext cx="1800225" cy="1260000"/>
          </a:xfrm>
        </p:spPr>
        <p:txBody>
          <a:bodyPr>
            <a:noAutofit/>
          </a:bodyPr>
          <a:lstStyle>
            <a:lvl1pPr marL="0" indent="0">
              <a:spcBef>
                <a:spcPts val="0"/>
              </a:spcBef>
              <a:buNone/>
              <a:defRPr sz="900">
                <a:solidFill>
                  <a:schemeClr val="tx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en-GB" dirty="0" smtClean="0"/>
              <a:t>Disclaimer text</a:t>
            </a:r>
            <a:endParaRPr lang="en-GB" dirty="0"/>
          </a:p>
        </p:txBody>
      </p:sp>
      <p:sp>
        <p:nvSpPr>
          <p:cNvPr id="15" name="Text Placeholder 5"/>
          <p:cNvSpPr>
            <a:spLocks noGrp="1"/>
          </p:cNvSpPr>
          <p:nvPr>
            <p:ph type="body" sz="quarter" idx="11" hasCustomPrompt="1"/>
          </p:nvPr>
        </p:nvSpPr>
        <p:spPr>
          <a:xfrm>
            <a:off x="2713211" y="3096000"/>
            <a:ext cx="1800225" cy="1260000"/>
          </a:xfrm>
        </p:spPr>
        <p:txBody>
          <a:bodyPr>
            <a:noAutofit/>
          </a:bodyPr>
          <a:lstStyle>
            <a:lvl1pPr marL="0" indent="0">
              <a:spcBef>
                <a:spcPts val="0"/>
              </a:spcBef>
              <a:buNone/>
              <a:defRPr sz="900">
                <a:solidFill>
                  <a:schemeClr val="tx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en-GB" dirty="0" smtClean="0"/>
              <a:t>Disclaimer text</a:t>
            </a:r>
            <a:endParaRPr lang="en-GB" dirty="0"/>
          </a:p>
        </p:txBody>
      </p:sp>
      <p:grpSp>
        <p:nvGrpSpPr>
          <p:cNvPr id="30" name="Logotype"/>
          <p:cNvGrpSpPr/>
          <p:nvPr userDrawn="1"/>
        </p:nvGrpSpPr>
        <p:grpSpPr>
          <a:xfrm>
            <a:off x="640800" y="532800"/>
            <a:ext cx="1384039" cy="288609"/>
            <a:chOff x="9501453" y="6148765"/>
            <a:chExt cx="2047875" cy="427037"/>
          </a:xfrm>
          <a:solidFill>
            <a:schemeClr val="bg2"/>
          </a:solidFill>
        </p:grpSpPr>
        <p:sp>
          <p:nvSpPr>
            <p:cNvPr id="31"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849862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9200"/>
            <a:ext cx="7200000" cy="795600"/>
          </a:xfrm>
        </p:spPr>
        <p:txBody>
          <a:bodyPr/>
          <a:lstStyle>
            <a:lvl1pPr>
              <a:defRPr sz="29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0" y="2133606"/>
            <a:ext cx="7200000" cy="720000"/>
          </a:xfrm>
        </p:spPr>
        <p:txBody>
          <a:bodyPr/>
          <a:lstStyle>
            <a:lvl1pPr marL="0" indent="0" algn="l">
              <a:spcBef>
                <a:spcPts val="0"/>
              </a:spcBef>
              <a:buNone/>
              <a:defRPr b="1">
                <a:solidFill>
                  <a:srgbClr val="FFFFFF"/>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GB" dirty="0" smtClean="0"/>
              <a:t>Click to edit Master subtitle style</a:t>
            </a:r>
            <a:endParaRPr lang="en-GB" dirty="0"/>
          </a:p>
        </p:txBody>
      </p:sp>
      <p:sp>
        <p:nvSpPr>
          <p:cNvPr id="6" name="Text Placeholder 5"/>
          <p:cNvSpPr>
            <a:spLocks noGrp="1"/>
          </p:cNvSpPr>
          <p:nvPr>
            <p:ph type="body" sz="quarter" idx="10" hasCustomPrompt="1"/>
          </p:nvPr>
        </p:nvSpPr>
        <p:spPr>
          <a:xfrm>
            <a:off x="648000" y="3096000"/>
            <a:ext cx="1800225" cy="1260000"/>
          </a:xfrm>
        </p:spPr>
        <p:txBody>
          <a:bodyPr>
            <a:noAutofit/>
          </a:bodyPr>
          <a:lstStyle>
            <a:lvl1pPr marL="0" indent="0">
              <a:spcBef>
                <a:spcPts val="0"/>
              </a:spcBef>
              <a:buNone/>
              <a:defRPr sz="900">
                <a:solidFill>
                  <a:schemeClr val="bg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en-GB" dirty="0" smtClean="0"/>
              <a:t>Disclaimer text</a:t>
            </a:r>
            <a:endParaRPr lang="en-GB" dirty="0"/>
          </a:p>
        </p:txBody>
      </p:sp>
      <p:sp>
        <p:nvSpPr>
          <p:cNvPr id="15" name="Text Placeholder 5"/>
          <p:cNvSpPr>
            <a:spLocks noGrp="1"/>
          </p:cNvSpPr>
          <p:nvPr>
            <p:ph type="body" sz="quarter" idx="11" hasCustomPrompt="1"/>
          </p:nvPr>
        </p:nvSpPr>
        <p:spPr>
          <a:xfrm>
            <a:off x="2713211" y="3096000"/>
            <a:ext cx="1800225" cy="1260000"/>
          </a:xfrm>
        </p:spPr>
        <p:txBody>
          <a:bodyPr>
            <a:noAutofit/>
          </a:bodyPr>
          <a:lstStyle>
            <a:lvl1pPr marL="0" indent="0">
              <a:spcBef>
                <a:spcPts val="0"/>
              </a:spcBef>
              <a:buNone/>
              <a:defRPr sz="900">
                <a:solidFill>
                  <a:schemeClr val="bg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en-GB" dirty="0" smtClean="0"/>
              <a:t>Disclaimer text</a:t>
            </a:r>
            <a:endParaRPr lang="en-GB" dirty="0"/>
          </a:p>
        </p:txBody>
      </p:sp>
      <p:grpSp>
        <p:nvGrpSpPr>
          <p:cNvPr id="16" name="Pulse"/>
          <p:cNvGrpSpPr/>
          <p:nvPr userDrawn="1"/>
        </p:nvGrpSpPr>
        <p:grpSpPr>
          <a:xfrm>
            <a:off x="8751888" y="3030538"/>
            <a:ext cx="3446462" cy="3490913"/>
            <a:chOff x="8751888" y="3030538"/>
            <a:chExt cx="3446462" cy="3490913"/>
          </a:xfrm>
          <a:solidFill>
            <a:srgbClr val="0000FF"/>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8" name="Logotype"/>
          <p:cNvGrpSpPr/>
          <p:nvPr userDrawn="1"/>
        </p:nvGrpSpPr>
        <p:grpSpPr>
          <a:xfrm>
            <a:off x="641350" y="530890"/>
            <a:ext cx="1384039" cy="288609"/>
            <a:chOff x="9501453" y="6148765"/>
            <a:chExt cx="2047875" cy="427037"/>
          </a:xfrm>
          <a:solidFill>
            <a:schemeClr val="bg1"/>
          </a:solidFill>
        </p:grpSpPr>
        <p:sp>
          <p:nvSpPr>
            <p:cNvPr id="19"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617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7200000" cy="720167"/>
          </a:xfrm>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6480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43596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6" name="Content Placeholder 3"/>
          <p:cNvSpPr>
            <a:spLocks noGrp="1"/>
          </p:cNvSpPr>
          <p:nvPr>
            <p:ph sz="half" idx="13"/>
          </p:nvPr>
        </p:nvSpPr>
        <p:spPr>
          <a:xfrm>
            <a:off x="80676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Footer Placeholder 4"/>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64888197"/>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el och undertitel">
    <p:bg>
      <p:bgPr>
        <a:solidFill>
          <a:srgbClr val="0000A0"/>
        </a:solid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stretch>
            <a:fillRect/>
          </a:stretch>
        </p:blipFill>
        <p:spPr>
          <a:xfrm>
            <a:off x="0" y="-13527"/>
            <a:ext cx="12246447" cy="6888428"/>
          </a:xfrm>
          <a:prstGeom prst="rect">
            <a:avLst/>
          </a:prstGeom>
        </p:spPr>
      </p:pic>
      <p:sp>
        <p:nvSpPr>
          <p:cNvPr id="2" name="textruta 1"/>
          <p:cNvSpPr txBox="1"/>
          <p:nvPr userDrawn="1"/>
        </p:nvSpPr>
        <p:spPr>
          <a:xfrm>
            <a:off x="13050128" y="6094009"/>
            <a:ext cx="161148" cy="403708"/>
          </a:xfrm>
          <a:prstGeom prst="rect">
            <a:avLst/>
          </a:prstGeom>
          <a:noFill/>
        </p:spPr>
        <p:txBody>
          <a:bodyPr wrap="none" lIns="79763" tIns="39882" rIns="79763" bIns="39882" rtlCol="0">
            <a:spAutoFit/>
          </a:bodyPr>
          <a:lstStyle/>
          <a:p>
            <a:endParaRPr lang="en-GB" dirty="0"/>
          </a:p>
        </p:txBody>
      </p:sp>
    </p:spTree>
    <p:extLst>
      <p:ext uri="{BB962C8B-B14F-4D97-AF65-F5344CB8AC3E}">
        <p14:creationId xmlns:p14="http://schemas.microsoft.com/office/powerpoint/2010/main" val="183008630"/>
      </p:ext>
    </p:extLst>
  </p:cSld>
  <p:clrMapOvr>
    <a:masterClrMapping/>
  </p:clrMapOvr>
  <p:transition spd="med"/>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6" name="Pulse"/>
          <p:cNvGrpSpPr/>
          <p:nvPr userDrawn="1"/>
        </p:nvGrpSpPr>
        <p:grpSpPr>
          <a:xfrm>
            <a:off x="8434983" y="2995536"/>
            <a:ext cx="3763821" cy="3431222"/>
            <a:chOff x="6324589" y="2994841"/>
            <a:chExt cx="2822131" cy="3430428"/>
          </a:xfrm>
        </p:grpSpPr>
        <p:sp>
          <p:nvSpPr>
            <p:cNvPr id="24"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25"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26"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34"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35"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grpSp>
      <p:sp>
        <p:nvSpPr>
          <p:cNvPr id="2" name="Title 1"/>
          <p:cNvSpPr>
            <a:spLocks noGrp="1"/>
          </p:cNvSpPr>
          <p:nvPr userDrawn="1">
            <p:ph type="ctrTitle"/>
          </p:nvPr>
        </p:nvSpPr>
        <p:spPr>
          <a:xfrm>
            <a:off x="720187" y="1343111"/>
            <a:ext cx="7200000" cy="745373"/>
          </a:xfrm>
        </p:spPr>
        <p:txBody>
          <a:bodyPr>
            <a:noAutofit/>
          </a:bodyPr>
          <a:lstStyle>
            <a:lvl1pPr>
              <a:defRPr sz="3201">
                <a:solidFill>
                  <a:srgbClr val="FBD9CA"/>
                </a:solidFill>
              </a:defRPr>
            </a:lvl1pPr>
          </a:lstStyle>
          <a:p>
            <a:r>
              <a:rPr lang="en-GB" dirty="0" smtClean="0"/>
              <a:t>Click to edit Master title style</a:t>
            </a:r>
            <a:endParaRPr lang="en-GB" dirty="0"/>
          </a:p>
        </p:txBody>
      </p:sp>
      <p:sp>
        <p:nvSpPr>
          <p:cNvPr id="3" name="Subtitle 2"/>
          <p:cNvSpPr>
            <a:spLocks noGrp="1"/>
          </p:cNvSpPr>
          <p:nvPr userDrawn="1">
            <p:ph type="subTitle" idx="1"/>
          </p:nvPr>
        </p:nvSpPr>
        <p:spPr>
          <a:xfrm>
            <a:off x="720187" y="2133650"/>
            <a:ext cx="7200000" cy="360083"/>
          </a:xfrm>
        </p:spPr>
        <p:txBody>
          <a:bodyPr>
            <a:noAutofit/>
          </a:bodyPr>
          <a:lstStyle>
            <a:lvl1pPr marL="0" indent="0" algn="l">
              <a:buNone/>
              <a:defRPr sz="2134" b="1">
                <a:solidFill>
                  <a:srgbClr val="FFFFFF"/>
                </a:solidFill>
              </a:defRPr>
            </a:lvl1pPr>
            <a:lvl2pPr marL="609619" indent="0" algn="ctr">
              <a:buNone/>
              <a:defRPr>
                <a:solidFill>
                  <a:schemeClr val="tx1">
                    <a:tint val="75000"/>
                  </a:schemeClr>
                </a:solidFill>
              </a:defRPr>
            </a:lvl2pPr>
            <a:lvl3pPr marL="1219237" indent="0" algn="ctr">
              <a:buNone/>
              <a:defRPr>
                <a:solidFill>
                  <a:schemeClr val="tx1">
                    <a:tint val="75000"/>
                  </a:schemeClr>
                </a:solidFill>
              </a:defRPr>
            </a:lvl3pPr>
            <a:lvl4pPr marL="1828856" indent="0" algn="ctr">
              <a:buNone/>
              <a:defRPr>
                <a:solidFill>
                  <a:schemeClr val="tx1">
                    <a:tint val="75000"/>
                  </a:schemeClr>
                </a:solidFill>
              </a:defRPr>
            </a:lvl4pPr>
            <a:lvl5pPr marL="2438474" indent="0" algn="ctr">
              <a:buNone/>
              <a:defRPr>
                <a:solidFill>
                  <a:schemeClr val="tx1">
                    <a:tint val="75000"/>
                  </a:schemeClr>
                </a:solidFill>
              </a:defRPr>
            </a:lvl5pPr>
            <a:lvl6pPr marL="3048093" indent="0" algn="ctr">
              <a:buNone/>
              <a:defRPr>
                <a:solidFill>
                  <a:schemeClr val="tx1">
                    <a:tint val="75000"/>
                  </a:schemeClr>
                </a:solidFill>
              </a:defRPr>
            </a:lvl6pPr>
            <a:lvl7pPr marL="3657713" indent="0" algn="ctr">
              <a:buNone/>
              <a:defRPr>
                <a:solidFill>
                  <a:schemeClr val="tx1">
                    <a:tint val="75000"/>
                  </a:schemeClr>
                </a:solidFill>
              </a:defRPr>
            </a:lvl7pPr>
            <a:lvl8pPr marL="4267331" indent="0" algn="ctr">
              <a:buNone/>
              <a:defRPr>
                <a:solidFill>
                  <a:schemeClr val="tx1">
                    <a:tint val="75000"/>
                  </a:schemeClr>
                </a:solidFill>
              </a:defRPr>
            </a:lvl8pPr>
            <a:lvl9pPr marL="4876950"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userDrawn="1">
            <p:ph type="body" sz="quarter" idx="13" hasCustomPrompt="1"/>
          </p:nvPr>
        </p:nvSpPr>
        <p:spPr>
          <a:xfrm>
            <a:off x="720187" y="2592001"/>
            <a:ext cx="7200000" cy="216001"/>
          </a:xfrm>
        </p:spPr>
        <p:txBody>
          <a:bodyPr>
            <a:noAutofit/>
          </a:bodyPr>
          <a:lstStyle>
            <a:lvl1pPr marL="0" indent="0">
              <a:buNone/>
              <a:defRPr sz="1734">
                <a:solidFill>
                  <a:srgbClr val="FFFFFF"/>
                </a:solidFill>
              </a:defRPr>
            </a:lvl1pPr>
            <a:lvl2pPr marL="288008" indent="0">
              <a:buNone/>
              <a:defRPr>
                <a:solidFill>
                  <a:schemeClr val="accent2"/>
                </a:solidFill>
              </a:defRPr>
            </a:lvl2pPr>
            <a:lvl3pPr marL="576018" indent="0">
              <a:buNone/>
              <a:defRPr>
                <a:solidFill>
                  <a:schemeClr val="accent2"/>
                </a:solidFill>
              </a:defRPr>
            </a:lvl3pPr>
            <a:lvl4pPr marL="864027" indent="0">
              <a:buNone/>
              <a:defRPr>
                <a:solidFill>
                  <a:schemeClr val="accent2"/>
                </a:solidFill>
              </a:defRPr>
            </a:lvl4pPr>
            <a:lvl5pPr marL="1152036"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userDrawn="1">
            <p:ph type="body" sz="quarter" idx="14" hasCustomPrompt="1"/>
          </p:nvPr>
        </p:nvSpPr>
        <p:spPr>
          <a:xfrm>
            <a:off x="720187" y="2844000"/>
            <a:ext cx="7200000" cy="216001"/>
          </a:xfrm>
        </p:spPr>
        <p:txBody>
          <a:bodyPr>
            <a:noAutofit/>
          </a:bodyPr>
          <a:lstStyle>
            <a:lvl1pPr marL="0" indent="0">
              <a:buNone/>
              <a:defRPr sz="1734">
                <a:solidFill>
                  <a:srgbClr val="FFFFFF"/>
                </a:solidFill>
              </a:defRPr>
            </a:lvl1pPr>
            <a:lvl2pPr marL="288008" indent="0">
              <a:buNone/>
              <a:defRPr>
                <a:solidFill>
                  <a:schemeClr val="accent2"/>
                </a:solidFill>
              </a:defRPr>
            </a:lvl2pPr>
            <a:lvl3pPr marL="576018" indent="0">
              <a:buNone/>
              <a:defRPr>
                <a:solidFill>
                  <a:schemeClr val="accent2"/>
                </a:solidFill>
              </a:defRPr>
            </a:lvl3pPr>
            <a:lvl4pPr marL="864027" indent="0">
              <a:buNone/>
              <a:defRPr>
                <a:solidFill>
                  <a:schemeClr val="accent2"/>
                </a:solidFill>
              </a:defRPr>
            </a:lvl4pPr>
            <a:lvl5pPr marL="1152036" indent="0">
              <a:buNone/>
              <a:defRPr>
                <a:solidFill>
                  <a:schemeClr val="accent2"/>
                </a:solidFill>
              </a:defRPr>
            </a:lvl5pPr>
          </a:lstStyle>
          <a:p>
            <a:pPr lvl="0"/>
            <a:r>
              <a:rPr lang="en-GB" dirty="0" smtClean="0"/>
              <a:t>Date</a:t>
            </a:r>
            <a:endParaRPr lang="en-GB" dirty="0"/>
          </a:p>
        </p:txBody>
      </p:sp>
      <p:sp>
        <p:nvSpPr>
          <p:cNvPr id="8" name="AutoShape 3"/>
          <p:cNvSpPr>
            <a:spLocks noChangeAspect="1" noChangeArrowheads="1" noTextEdit="1"/>
          </p:cNvSpPr>
          <p:nvPr userDrawn="1"/>
        </p:nvSpPr>
        <p:spPr bwMode="auto">
          <a:xfrm>
            <a:off x="8326440" y="2854326"/>
            <a:ext cx="3995738"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400" tIns="51200" rIns="102400" bIns="51200" numCol="1" anchor="t" anchorCtr="0" compatLnSpc="1">
            <a:prstTxWarp prst="textNoShape">
              <a:avLst/>
            </a:prstTxWarp>
          </a:bodyPr>
          <a:lstStyle/>
          <a:p>
            <a:endParaRPr lang="en-GB" sz="2801" dirty="0"/>
          </a:p>
        </p:txBody>
      </p:sp>
      <p:grpSp>
        <p:nvGrpSpPr>
          <p:cNvPr id="36" name="Logotype"/>
          <p:cNvGrpSpPr/>
          <p:nvPr userDrawn="1"/>
        </p:nvGrpSpPr>
        <p:grpSpPr>
          <a:xfrm>
            <a:off x="730477" y="536524"/>
            <a:ext cx="1845866" cy="288676"/>
            <a:chOff x="9501453" y="6148765"/>
            <a:chExt cx="2047875" cy="427037"/>
          </a:xfrm>
          <a:solidFill>
            <a:schemeClr val="bg1"/>
          </a:solidFill>
        </p:grpSpPr>
        <p:sp>
          <p:nvSpPr>
            <p:cNvPr id="37"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8"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9"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40"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41"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42"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grpSp>
    </p:spTree>
    <p:extLst>
      <p:ext uri="{BB962C8B-B14F-4D97-AF65-F5344CB8AC3E}">
        <p14:creationId xmlns:p14="http://schemas.microsoft.com/office/powerpoint/2010/main" val="3615752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2119"/>
          <a:ext cx="2117" cy="2116"/>
        </p:xfrm>
        <a:graphic>
          <a:graphicData uri="http://schemas.openxmlformats.org/presentationml/2006/ole">
            <mc:AlternateContent xmlns:mc="http://schemas.openxmlformats.org/markup-compatibility/2006">
              <mc:Choice xmlns:v="urn:schemas-microsoft-com:vml" Requires="v">
                <p:oleObj spid="_x0000_s161196" name="think-cell Slide" r:id="rId4" imgW="501" imgH="502" progId="TCLayout.ActiveDocument.1">
                  <p:embed/>
                </p:oleObj>
              </mc:Choice>
              <mc:Fallback>
                <p:oleObj name="think-cell Slide" r:id="rId4" imgW="501" imgH="502" progId="TCLayout.ActiveDocument.1">
                  <p:embed/>
                  <p:pic>
                    <p:nvPicPr>
                      <p:cNvPr id="2" name="Object 1" hidden="1"/>
                      <p:cNvPicPr/>
                      <p:nvPr/>
                    </p:nvPicPr>
                    <p:blipFill>
                      <a:blip r:embed="rId5"/>
                      <a:stretch>
                        <a:fillRect/>
                      </a:stretch>
                    </p:blipFill>
                    <p:spPr>
                      <a:xfrm>
                        <a:off x="2118" y="2119"/>
                        <a:ext cx="2117" cy="2116"/>
                      </a:xfrm>
                      <a:prstGeom prst="rect">
                        <a:avLst/>
                      </a:prstGeom>
                    </p:spPr>
                  </p:pic>
                </p:oleObj>
              </mc:Fallback>
            </mc:AlternateContent>
          </a:graphicData>
        </a:graphic>
      </p:graphicFrame>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D14BCCD3-0010-4FBA-B965-2126ADC31932}" type="slidenum">
              <a:rPr lang="en-GB" smtClean="0"/>
              <a:t>‹#›</a:t>
            </a:fld>
            <a:endParaRPr lang="en-GB" dirty="0"/>
          </a:p>
        </p:txBody>
      </p:sp>
      <p:sp>
        <p:nvSpPr>
          <p:cNvPr id="4" name="Title 3"/>
          <p:cNvSpPr>
            <a:spLocks noGrp="1"/>
          </p:cNvSpPr>
          <p:nvPr>
            <p:ph type="title"/>
          </p:nvPr>
        </p:nvSpPr>
        <p:spPr/>
        <p:txBody>
          <a:bodyPr/>
          <a:lstStyle/>
          <a:p>
            <a:r>
              <a:rPr lang="en-GB" dirty="0" smtClean="0"/>
              <a:t>Click to edit Master title style</a:t>
            </a:r>
            <a:endParaRPr lang="en-GB" dirty="0"/>
          </a:p>
        </p:txBody>
      </p:sp>
      <p:sp>
        <p:nvSpPr>
          <p:cNvPr id="5" name="Footer Placeholder 4"/>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4236281488"/>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720188" y="1332309"/>
            <a:ext cx="9026350" cy="4429025"/>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D14BCCD3-0010-4FBA-B965-2126ADC31932}" type="slidenum">
              <a:rPr lang="en-GB" smtClean="0"/>
              <a:t>‹#›</a:t>
            </a:fld>
            <a:endParaRPr lang="en-GB" dirty="0"/>
          </a:p>
        </p:txBody>
      </p:sp>
      <p:sp>
        <p:nvSpPr>
          <p:cNvPr id="5" name="Footer Placeholder 4"/>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594253954"/>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188" y="360083"/>
            <a:ext cx="10754800" cy="720167"/>
          </a:xfrm>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720188" y="1332309"/>
            <a:ext cx="5281375" cy="4429025"/>
          </a:xfrm>
        </p:spPr>
        <p:txBody>
          <a:bodyPr>
            <a:noAutofit/>
          </a:bodyPr>
          <a:lstStyle>
            <a:lvl1pPr>
              <a:defRPr sz="2134"/>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6193613" y="1332309"/>
            <a:ext cx="5281375" cy="4429025"/>
          </a:xfrm>
        </p:spPr>
        <p:txBody>
          <a:bodyPr>
            <a:noAutofit/>
          </a:bodyPr>
          <a:lstStyle>
            <a:lvl1pPr>
              <a:defRPr sz="2134"/>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6" name="Footer Placeholder 5"/>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32727129"/>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19925195"/>
              </p:ext>
            </p:extLst>
          </p:nvPr>
        </p:nvGraphicFramePr>
        <p:xfrm>
          <a:off x="2118" y="2119"/>
          <a:ext cx="2117" cy="2116"/>
        </p:xfrm>
        <a:graphic>
          <a:graphicData uri="http://schemas.openxmlformats.org/presentationml/2006/ole">
            <mc:AlternateContent xmlns:mc="http://schemas.openxmlformats.org/markup-compatibility/2006">
              <mc:Choice xmlns:v="urn:schemas-microsoft-com:vml" Requires="v">
                <p:oleObj spid="_x0000_s162220" name="think-cell Slide" r:id="rId4" imgW="501" imgH="502" progId="TCLayout.ActiveDocument.1">
                  <p:embed/>
                </p:oleObj>
              </mc:Choice>
              <mc:Fallback>
                <p:oleObj name="think-cell Slide" r:id="rId4" imgW="501" imgH="502" progId="TCLayout.ActiveDocument.1">
                  <p:embed/>
                  <p:pic>
                    <p:nvPicPr>
                      <p:cNvPr id="4" name="Object 3" hidden="1"/>
                      <p:cNvPicPr/>
                      <p:nvPr/>
                    </p:nvPicPr>
                    <p:blipFill>
                      <a:blip r:embed="rId5"/>
                      <a:stretch>
                        <a:fillRect/>
                      </a:stretch>
                    </p:blipFill>
                    <p:spPr>
                      <a:xfrm>
                        <a:off x="2118" y="2119"/>
                        <a:ext cx="2117" cy="2116"/>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D14BCCD3-0010-4FBA-B965-2126ADC31932}" type="slidenum">
              <a:rPr lang="en-GB" smtClean="0"/>
              <a:t>‹#›</a:t>
            </a:fld>
            <a:endParaRPr lang="en-GB" dirty="0"/>
          </a:p>
        </p:txBody>
      </p:sp>
      <p:sp>
        <p:nvSpPr>
          <p:cNvPr id="3" name="Title 2"/>
          <p:cNvSpPr>
            <a:spLocks noGrp="1"/>
          </p:cNvSpPr>
          <p:nvPr>
            <p:ph type="title"/>
          </p:nvPr>
        </p:nvSpPr>
        <p:spPr/>
        <p:txBody>
          <a:bodyPr/>
          <a:lstStyle/>
          <a:p>
            <a:r>
              <a:rPr lang="en-GB" dirty="0" smtClean="0"/>
              <a:t>Click to edit Master title style</a:t>
            </a:r>
            <a:endParaRPr lang="en-GB" dirty="0"/>
          </a:p>
        </p:txBody>
      </p:sp>
      <p:sp>
        <p:nvSpPr>
          <p:cNvPr id="2" name="Footer Placeholder 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87956296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4BCCD3-0010-4FBA-B965-2126ADC31932}" type="slidenum">
              <a:rPr lang="en-GB" smtClean="0"/>
              <a:t>‹#›</a:t>
            </a:fld>
            <a:endParaRPr lang="en-GB" dirty="0"/>
          </a:p>
        </p:txBody>
      </p:sp>
      <p:sp>
        <p:nvSpPr>
          <p:cNvPr id="2" name="Footer Placeholder 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320964820"/>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720188" y="360083"/>
            <a:ext cx="10754800"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191999" y="1332309"/>
            <a:ext cx="5281375" cy="4429025"/>
          </a:xfrm>
        </p:spPr>
        <p:txBody>
          <a:bodyPr>
            <a:noAutofit/>
          </a:bodyPr>
          <a:lstStyle>
            <a:lvl1pPr>
              <a:defRPr sz="2134"/>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0" name="Picture Placeholder 9"/>
          <p:cNvSpPr>
            <a:spLocks noGrp="1"/>
          </p:cNvSpPr>
          <p:nvPr>
            <p:ph type="pic" sz="quarter" idx="14" hasCustomPrompt="1"/>
          </p:nvPr>
        </p:nvSpPr>
        <p:spPr>
          <a:xfrm>
            <a:off x="720188" y="1332309"/>
            <a:ext cx="5281375" cy="4429025"/>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3" name="Footer Placeholder 2"/>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54758637"/>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20188" y="1332309"/>
            <a:ext cx="5281375" cy="4429025"/>
          </a:xfrm>
        </p:spPr>
        <p:txBody>
          <a:bodyPr>
            <a:noAutofit/>
          </a:bodyPr>
          <a:lstStyle>
            <a:lvl1pPr>
              <a:defRPr sz="2134"/>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0" name="Picture Placeholder 9"/>
          <p:cNvSpPr>
            <a:spLocks noGrp="1"/>
          </p:cNvSpPr>
          <p:nvPr>
            <p:ph type="pic" sz="quarter" idx="14" hasCustomPrompt="1"/>
          </p:nvPr>
        </p:nvSpPr>
        <p:spPr>
          <a:xfrm>
            <a:off x="6193613" y="1332309"/>
            <a:ext cx="5281375" cy="4429025"/>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2" name="Footer Placeholder 1"/>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204142745"/>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p:nvPr>
        </p:nvSpPr>
        <p:spPr>
          <a:xfrm>
            <a:off x="720188" y="360083"/>
            <a:ext cx="10754800"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720188" y="1332309"/>
            <a:ext cx="5281375" cy="4429025"/>
          </a:xfrm>
        </p:spPr>
        <p:txBody>
          <a:bodyPr>
            <a:noAutofit/>
          </a:bodyPr>
          <a:lstStyle>
            <a:lvl1pPr>
              <a:defRPr sz="2134"/>
            </a:lvl1pPr>
            <a:lvl2pPr>
              <a:defRPr sz="2134"/>
            </a:lvl2pPr>
            <a:lvl3pPr>
              <a:defRPr sz="2134"/>
            </a:lvl3pPr>
            <a:lvl4pPr>
              <a:defRPr sz="2134"/>
            </a:lvl4pPr>
            <a:lvl5pPr>
              <a:defRPr sz="2134"/>
            </a:lvl5pPr>
            <a:lvl6pPr>
              <a:defRPr sz="2400"/>
            </a:lvl6pPr>
            <a:lvl7pPr>
              <a:defRPr sz="2400"/>
            </a:lvl7pPr>
            <a:lvl8pPr>
              <a:defRPr sz="2400"/>
            </a:lvl8pPr>
            <a:lvl9pPr>
              <a:defRPr sz="24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2" name="Picture Placeholder 9"/>
          <p:cNvSpPr>
            <a:spLocks noGrp="1"/>
          </p:cNvSpPr>
          <p:nvPr>
            <p:ph type="pic" sz="quarter" idx="14" hasCustomPrompt="1"/>
          </p:nvPr>
        </p:nvSpPr>
        <p:spPr>
          <a:xfrm>
            <a:off x="6193613" y="1332308"/>
            <a:ext cx="5281375" cy="2124492"/>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13" name="Picture Placeholder 9"/>
          <p:cNvSpPr>
            <a:spLocks noGrp="1"/>
          </p:cNvSpPr>
          <p:nvPr>
            <p:ph type="pic" sz="quarter" idx="15" hasCustomPrompt="1"/>
          </p:nvPr>
        </p:nvSpPr>
        <p:spPr>
          <a:xfrm>
            <a:off x="6193613" y="3636842"/>
            <a:ext cx="5281375" cy="2124492"/>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3" name="Footer Placeholder 2"/>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25736589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130554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198"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48000" y="360083"/>
            <a:ext cx="10893512" cy="720167"/>
          </a:xfrm>
        </p:spPr>
        <p:txBody>
          <a:bodyPr/>
          <a:lstStyle/>
          <a:p>
            <a:r>
              <a:rPr lang="en-GB" dirty="0" smtClean="0"/>
              <a:t>Click to edit Master title style</a:t>
            </a:r>
            <a:endParaRPr lang="en-GB" dirty="0"/>
          </a:p>
        </p:txBody>
      </p:sp>
      <p:sp>
        <p:nvSpPr>
          <p:cNvPr id="5" name="Slide Number Placeholder 4"/>
          <p:cNvSpPr>
            <a:spLocks noGrp="1"/>
          </p:cNvSpPr>
          <p:nvPr>
            <p:ph type="sldNum" sz="quarter" idx="12"/>
          </p:nvPr>
        </p:nvSpPr>
        <p:spPr/>
        <p:txBody>
          <a:bodyPr/>
          <a:lstStyle/>
          <a:p>
            <a:fld id="{D14BCCD3-0010-4FBA-B965-2126ADC31932}" type="slidenum">
              <a:rPr lang="en-GB" smtClean="0"/>
              <a:t>‹#›</a:t>
            </a:fld>
            <a:endParaRPr lang="en-GB" dirty="0"/>
          </a:p>
        </p:txBody>
      </p:sp>
      <p:sp>
        <p:nvSpPr>
          <p:cNvPr id="3" name="Footer Placeholder 2"/>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378173229"/>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a:xfrm>
            <a:off x="2496601" y="397565"/>
            <a:ext cx="7200000" cy="943997"/>
          </a:xfrm>
        </p:spPr>
        <p:txBody>
          <a:bodyPr>
            <a:noAutofit/>
          </a:bodyPr>
          <a:lstStyle>
            <a:lvl1pPr algn="ctr">
              <a:defRPr sz="4001"/>
            </a:lvl1pPr>
          </a:lstStyle>
          <a:p>
            <a:r>
              <a:rPr lang="en-GB" dirty="0" smtClean="0"/>
              <a:t>Click to edit Master title style</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9" name="Text Placeholder 9"/>
          <p:cNvSpPr>
            <a:spLocks noGrp="1"/>
          </p:cNvSpPr>
          <p:nvPr>
            <p:ph type="body" sz="quarter" idx="13" hasCustomPrompt="1"/>
          </p:nvPr>
        </p:nvSpPr>
        <p:spPr>
          <a:xfrm>
            <a:off x="2496601" y="1485579"/>
            <a:ext cx="7200000" cy="360446"/>
          </a:xfrm>
        </p:spPr>
        <p:txBody>
          <a:bodyPr>
            <a:noAutofit/>
          </a:bodyPr>
          <a:lstStyle>
            <a:lvl1pPr marL="0" indent="0" algn="ctr">
              <a:buFontTx/>
              <a:buNone/>
              <a:defRPr sz="2134" b="1">
                <a:solidFill>
                  <a:srgbClr val="8B8A8D"/>
                </a:solidFill>
              </a:defRPr>
            </a:lvl1pPr>
            <a:lvl2pPr marL="288008" indent="0">
              <a:buFontTx/>
              <a:buNone/>
              <a:defRPr b="1">
                <a:solidFill>
                  <a:schemeClr val="accent4"/>
                </a:solidFill>
              </a:defRPr>
            </a:lvl2pPr>
            <a:lvl3pPr marL="576018" indent="0">
              <a:buFontTx/>
              <a:buNone/>
              <a:defRPr b="1">
                <a:solidFill>
                  <a:schemeClr val="accent4"/>
                </a:solidFill>
              </a:defRPr>
            </a:lvl3pPr>
            <a:lvl4pPr marL="864027" indent="0">
              <a:buFontTx/>
              <a:buNone/>
              <a:defRPr b="1">
                <a:solidFill>
                  <a:schemeClr val="accent4"/>
                </a:solidFill>
              </a:defRPr>
            </a:lvl4pPr>
            <a:lvl5pPr marL="1152036" indent="0">
              <a:buFontTx/>
              <a:buNone/>
              <a:defRPr b="1">
                <a:solidFill>
                  <a:schemeClr val="accent4"/>
                </a:solidFill>
              </a:defRPr>
            </a:lvl5pPr>
          </a:lstStyle>
          <a:p>
            <a:pPr lvl="0"/>
            <a:r>
              <a:rPr lang="en-GB" dirty="0" smtClean="0"/>
              <a:t>Click to add subtitle</a:t>
            </a:r>
            <a:endParaRPr lang="en-GB" dirty="0"/>
          </a:p>
        </p:txBody>
      </p:sp>
      <p:sp>
        <p:nvSpPr>
          <p:cNvPr id="10" name="Picture Placeholder 9"/>
          <p:cNvSpPr>
            <a:spLocks noGrp="1"/>
          </p:cNvSpPr>
          <p:nvPr>
            <p:ph type="pic" sz="quarter" idx="14" hasCustomPrompt="1"/>
          </p:nvPr>
        </p:nvSpPr>
        <p:spPr>
          <a:xfrm>
            <a:off x="720188" y="2025214"/>
            <a:ext cx="10754800" cy="3730793"/>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3" name="Footer Placeholder 2"/>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452867985"/>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2" name="Title 1"/>
          <p:cNvSpPr>
            <a:spLocks noGrp="1"/>
          </p:cNvSpPr>
          <p:nvPr>
            <p:ph type="title"/>
          </p:nvPr>
        </p:nvSpPr>
        <p:spPr>
          <a:xfrm>
            <a:off x="2496601" y="397565"/>
            <a:ext cx="7200000" cy="943997"/>
          </a:xfrm>
        </p:spPr>
        <p:txBody>
          <a:bodyPr>
            <a:noAutofit/>
          </a:bodyPr>
          <a:lstStyle>
            <a:lvl1pPr algn="ctr">
              <a:defRPr sz="4001"/>
            </a:lvl1pPr>
          </a:lstStyle>
          <a:p>
            <a:r>
              <a:rPr lang="en-GB" dirty="0" smtClean="0"/>
              <a:t>Click to edit Master title style</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9" name="Text Placeholder 9"/>
          <p:cNvSpPr>
            <a:spLocks noGrp="1"/>
          </p:cNvSpPr>
          <p:nvPr>
            <p:ph type="body" sz="quarter" idx="13" hasCustomPrompt="1"/>
          </p:nvPr>
        </p:nvSpPr>
        <p:spPr>
          <a:xfrm>
            <a:off x="2496601" y="1485579"/>
            <a:ext cx="7200000" cy="360446"/>
          </a:xfrm>
        </p:spPr>
        <p:txBody>
          <a:bodyPr>
            <a:noAutofit/>
          </a:bodyPr>
          <a:lstStyle>
            <a:lvl1pPr marL="0" indent="0" algn="ctr">
              <a:buFontTx/>
              <a:buNone/>
              <a:defRPr sz="2134" b="1">
                <a:solidFill>
                  <a:srgbClr val="8B8A8D"/>
                </a:solidFill>
              </a:defRPr>
            </a:lvl1pPr>
            <a:lvl2pPr marL="288008" indent="0">
              <a:buFontTx/>
              <a:buNone/>
              <a:defRPr b="1">
                <a:solidFill>
                  <a:schemeClr val="accent4"/>
                </a:solidFill>
              </a:defRPr>
            </a:lvl2pPr>
            <a:lvl3pPr marL="576018" indent="0">
              <a:buFontTx/>
              <a:buNone/>
              <a:defRPr b="1">
                <a:solidFill>
                  <a:schemeClr val="accent4"/>
                </a:solidFill>
              </a:defRPr>
            </a:lvl3pPr>
            <a:lvl4pPr marL="864027" indent="0">
              <a:buFontTx/>
              <a:buNone/>
              <a:defRPr b="1">
                <a:solidFill>
                  <a:schemeClr val="accent4"/>
                </a:solidFill>
              </a:defRPr>
            </a:lvl4pPr>
            <a:lvl5pPr marL="1152036" indent="0">
              <a:buFontTx/>
              <a:buNone/>
              <a:defRPr b="1">
                <a:solidFill>
                  <a:schemeClr val="accent4"/>
                </a:solidFill>
              </a:defRPr>
            </a:lvl5pPr>
          </a:lstStyle>
          <a:p>
            <a:pPr lvl="0"/>
            <a:r>
              <a:rPr lang="en-GB" dirty="0" smtClean="0"/>
              <a:t>Click to add subtitle</a:t>
            </a:r>
            <a:endParaRPr lang="en-GB" dirty="0"/>
          </a:p>
        </p:txBody>
      </p:sp>
      <p:sp>
        <p:nvSpPr>
          <p:cNvPr id="10" name="Picture Placeholder 9"/>
          <p:cNvSpPr>
            <a:spLocks noGrp="1"/>
          </p:cNvSpPr>
          <p:nvPr>
            <p:ph type="pic" sz="quarter" idx="14" hasCustomPrompt="1"/>
          </p:nvPr>
        </p:nvSpPr>
        <p:spPr>
          <a:xfrm>
            <a:off x="720186" y="2036300"/>
            <a:ext cx="2256588" cy="1980001"/>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8" name="Picture Placeholder 9"/>
          <p:cNvSpPr>
            <a:spLocks noGrp="1"/>
          </p:cNvSpPr>
          <p:nvPr>
            <p:ph type="pic" sz="quarter" idx="15" hasCustomPrompt="1"/>
          </p:nvPr>
        </p:nvSpPr>
        <p:spPr>
          <a:xfrm>
            <a:off x="3222839" y="2036300"/>
            <a:ext cx="4561188" cy="30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11" name="Picture Placeholder 9"/>
          <p:cNvSpPr>
            <a:spLocks noGrp="1"/>
          </p:cNvSpPr>
          <p:nvPr>
            <p:ph type="pic" sz="quarter" idx="16" hasCustomPrompt="1"/>
          </p:nvPr>
        </p:nvSpPr>
        <p:spPr>
          <a:xfrm>
            <a:off x="8063998" y="2036300"/>
            <a:ext cx="3408888" cy="1980001"/>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12" name="Picture Placeholder 9"/>
          <p:cNvSpPr>
            <a:spLocks noGrp="1"/>
          </p:cNvSpPr>
          <p:nvPr>
            <p:ph type="pic" sz="quarter" idx="17" hasCustomPrompt="1"/>
          </p:nvPr>
        </p:nvSpPr>
        <p:spPr>
          <a:xfrm>
            <a:off x="8063999" y="4187208"/>
            <a:ext cx="2256588" cy="1332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3" name="Footer Placeholder 2"/>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373009947"/>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187" y="1343111"/>
            <a:ext cx="7200000" cy="745373"/>
          </a:xfrm>
        </p:spPr>
        <p:txBody>
          <a:bodyPr>
            <a:noAutofit/>
          </a:bodyPr>
          <a:lstStyle>
            <a:lvl1pPr>
              <a:defRPr sz="3201">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720187" y="2133650"/>
            <a:ext cx="7200000" cy="360083"/>
          </a:xfrm>
        </p:spPr>
        <p:txBody>
          <a:bodyPr>
            <a:noAutofit/>
          </a:bodyPr>
          <a:lstStyle>
            <a:lvl1pPr marL="0" indent="0" algn="l">
              <a:buNone/>
              <a:defRPr sz="2134" b="1">
                <a:solidFill>
                  <a:schemeClr val="tx2"/>
                </a:solidFill>
              </a:defRPr>
            </a:lvl1pPr>
            <a:lvl2pPr marL="609619" indent="0" algn="ctr">
              <a:buNone/>
              <a:defRPr>
                <a:solidFill>
                  <a:schemeClr val="tx1">
                    <a:tint val="75000"/>
                  </a:schemeClr>
                </a:solidFill>
              </a:defRPr>
            </a:lvl2pPr>
            <a:lvl3pPr marL="1219237" indent="0" algn="ctr">
              <a:buNone/>
              <a:defRPr>
                <a:solidFill>
                  <a:schemeClr val="tx1">
                    <a:tint val="75000"/>
                  </a:schemeClr>
                </a:solidFill>
              </a:defRPr>
            </a:lvl3pPr>
            <a:lvl4pPr marL="1828856" indent="0" algn="ctr">
              <a:buNone/>
              <a:defRPr>
                <a:solidFill>
                  <a:schemeClr val="tx1">
                    <a:tint val="75000"/>
                  </a:schemeClr>
                </a:solidFill>
              </a:defRPr>
            </a:lvl4pPr>
            <a:lvl5pPr marL="2438474" indent="0" algn="ctr">
              <a:buNone/>
              <a:defRPr>
                <a:solidFill>
                  <a:schemeClr val="tx1">
                    <a:tint val="75000"/>
                  </a:schemeClr>
                </a:solidFill>
              </a:defRPr>
            </a:lvl5pPr>
            <a:lvl6pPr marL="3048093" indent="0" algn="ctr">
              <a:buNone/>
              <a:defRPr>
                <a:solidFill>
                  <a:schemeClr val="tx1">
                    <a:tint val="75000"/>
                  </a:schemeClr>
                </a:solidFill>
              </a:defRPr>
            </a:lvl6pPr>
            <a:lvl7pPr marL="3657713" indent="0" algn="ctr">
              <a:buNone/>
              <a:defRPr>
                <a:solidFill>
                  <a:schemeClr val="tx1">
                    <a:tint val="75000"/>
                  </a:schemeClr>
                </a:solidFill>
              </a:defRPr>
            </a:lvl7pPr>
            <a:lvl8pPr marL="4267331" indent="0" algn="ctr">
              <a:buNone/>
              <a:defRPr>
                <a:solidFill>
                  <a:schemeClr val="tx1">
                    <a:tint val="75000"/>
                  </a:schemeClr>
                </a:solidFill>
              </a:defRPr>
            </a:lvl8pPr>
            <a:lvl9pPr marL="4876950"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720187" y="2592001"/>
            <a:ext cx="7200000" cy="216001"/>
          </a:xfrm>
        </p:spPr>
        <p:txBody>
          <a:bodyPr>
            <a:noAutofit/>
          </a:bodyPr>
          <a:lstStyle>
            <a:lvl1pPr marL="0" indent="0">
              <a:buNone/>
              <a:defRPr sz="1734">
                <a:solidFill>
                  <a:srgbClr val="000040"/>
                </a:solidFill>
              </a:defRPr>
            </a:lvl1pPr>
            <a:lvl2pPr marL="288008" indent="0">
              <a:buNone/>
              <a:defRPr>
                <a:solidFill>
                  <a:schemeClr val="accent2"/>
                </a:solidFill>
              </a:defRPr>
            </a:lvl2pPr>
            <a:lvl3pPr marL="576018" indent="0">
              <a:buNone/>
              <a:defRPr>
                <a:solidFill>
                  <a:schemeClr val="accent2"/>
                </a:solidFill>
              </a:defRPr>
            </a:lvl3pPr>
            <a:lvl4pPr marL="864027" indent="0">
              <a:buNone/>
              <a:defRPr>
                <a:solidFill>
                  <a:schemeClr val="accent2"/>
                </a:solidFill>
              </a:defRPr>
            </a:lvl4pPr>
            <a:lvl5pPr marL="1152036"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720187" y="2844000"/>
            <a:ext cx="7200000" cy="216001"/>
          </a:xfrm>
        </p:spPr>
        <p:txBody>
          <a:bodyPr>
            <a:noAutofit/>
          </a:bodyPr>
          <a:lstStyle>
            <a:lvl1pPr marL="0" indent="0">
              <a:buNone/>
              <a:defRPr sz="1734">
                <a:solidFill>
                  <a:srgbClr val="000040"/>
                </a:solidFill>
              </a:defRPr>
            </a:lvl1pPr>
            <a:lvl2pPr marL="288008" indent="0">
              <a:buNone/>
              <a:defRPr>
                <a:solidFill>
                  <a:schemeClr val="accent2"/>
                </a:solidFill>
              </a:defRPr>
            </a:lvl2pPr>
            <a:lvl3pPr marL="576018" indent="0">
              <a:buNone/>
              <a:defRPr>
                <a:solidFill>
                  <a:schemeClr val="accent2"/>
                </a:solidFill>
              </a:defRPr>
            </a:lvl3pPr>
            <a:lvl4pPr marL="864027" indent="0">
              <a:buNone/>
              <a:defRPr>
                <a:solidFill>
                  <a:schemeClr val="accent2"/>
                </a:solidFill>
              </a:defRPr>
            </a:lvl4pPr>
            <a:lvl5pPr marL="1152036" indent="0">
              <a:buNone/>
              <a:defRPr>
                <a:solidFill>
                  <a:schemeClr val="accent2"/>
                </a:solidFill>
              </a:defRPr>
            </a:lvl5pPr>
          </a:lstStyle>
          <a:p>
            <a:pPr lvl="0"/>
            <a:r>
              <a:rPr lang="en-GB" dirty="0" smtClean="0"/>
              <a:t>Date</a:t>
            </a:r>
            <a:endParaRPr lang="en-GB" dirty="0"/>
          </a:p>
        </p:txBody>
      </p:sp>
      <p:grpSp>
        <p:nvGrpSpPr>
          <p:cNvPr id="28" name="Pulse"/>
          <p:cNvGrpSpPr/>
          <p:nvPr userDrawn="1"/>
        </p:nvGrpSpPr>
        <p:grpSpPr>
          <a:xfrm>
            <a:off x="8434983" y="2995536"/>
            <a:ext cx="3763821" cy="3431222"/>
            <a:chOff x="6324589" y="2994841"/>
            <a:chExt cx="2822131" cy="3430428"/>
          </a:xfrm>
        </p:grpSpPr>
        <p:sp>
          <p:nvSpPr>
            <p:cNvPr id="29"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30"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31"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32"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33"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grpSp>
      <p:grpSp>
        <p:nvGrpSpPr>
          <p:cNvPr id="34" name="Logotype"/>
          <p:cNvGrpSpPr/>
          <p:nvPr userDrawn="1"/>
        </p:nvGrpSpPr>
        <p:grpSpPr>
          <a:xfrm>
            <a:off x="729792" y="536525"/>
            <a:ext cx="1845866" cy="288676"/>
            <a:chOff x="9501453" y="6148765"/>
            <a:chExt cx="2047875" cy="427037"/>
          </a:xfrm>
          <a:solidFill>
            <a:schemeClr val="bg2"/>
          </a:solidFill>
        </p:grpSpPr>
        <p:sp>
          <p:nvSpPr>
            <p:cNvPr id="35"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6"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7"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8"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9"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40"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grpSp>
    </p:spTree>
    <p:extLst>
      <p:ext uri="{BB962C8B-B14F-4D97-AF65-F5344CB8AC3E}">
        <p14:creationId xmlns:p14="http://schemas.microsoft.com/office/powerpoint/2010/main" val="2682663746"/>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Pulse Patter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187" y="1343336"/>
            <a:ext cx="7200000" cy="745149"/>
          </a:xfrm>
        </p:spPr>
        <p:txBody>
          <a:bodyPr>
            <a:noAutofit/>
          </a:bodyPr>
          <a:lstStyle>
            <a:lvl1pPr>
              <a:defRPr sz="3201">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720187" y="2133650"/>
            <a:ext cx="7200000" cy="360083"/>
          </a:xfrm>
        </p:spPr>
        <p:txBody>
          <a:bodyPr/>
          <a:lstStyle>
            <a:lvl1pPr marL="0" indent="0" algn="l">
              <a:buNone/>
              <a:defRPr sz="2134" b="1">
                <a:solidFill>
                  <a:srgbClr val="FFFFFF"/>
                </a:solidFill>
              </a:defRPr>
            </a:lvl1pPr>
            <a:lvl2pPr marL="609619" indent="0" algn="ctr">
              <a:buNone/>
              <a:defRPr>
                <a:solidFill>
                  <a:schemeClr val="tx1">
                    <a:tint val="75000"/>
                  </a:schemeClr>
                </a:solidFill>
              </a:defRPr>
            </a:lvl2pPr>
            <a:lvl3pPr marL="1219237" indent="0" algn="ctr">
              <a:buNone/>
              <a:defRPr>
                <a:solidFill>
                  <a:schemeClr val="tx1">
                    <a:tint val="75000"/>
                  </a:schemeClr>
                </a:solidFill>
              </a:defRPr>
            </a:lvl3pPr>
            <a:lvl4pPr marL="1828856" indent="0" algn="ctr">
              <a:buNone/>
              <a:defRPr>
                <a:solidFill>
                  <a:schemeClr val="tx1">
                    <a:tint val="75000"/>
                  </a:schemeClr>
                </a:solidFill>
              </a:defRPr>
            </a:lvl4pPr>
            <a:lvl5pPr marL="2438474" indent="0" algn="ctr">
              <a:buNone/>
              <a:defRPr>
                <a:solidFill>
                  <a:schemeClr val="tx1">
                    <a:tint val="75000"/>
                  </a:schemeClr>
                </a:solidFill>
              </a:defRPr>
            </a:lvl5pPr>
            <a:lvl6pPr marL="3048093" indent="0" algn="ctr">
              <a:buNone/>
              <a:defRPr>
                <a:solidFill>
                  <a:schemeClr val="tx1">
                    <a:tint val="75000"/>
                  </a:schemeClr>
                </a:solidFill>
              </a:defRPr>
            </a:lvl6pPr>
            <a:lvl7pPr marL="3657713" indent="0" algn="ctr">
              <a:buNone/>
              <a:defRPr>
                <a:solidFill>
                  <a:schemeClr val="tx1">
                    <a:tint val="75000"/>
                  </a:schemeClr>
                </a:solidFill>
              </a:defRPr>
            </a:lvl7pPr>
            <a:lvl8pPr marL="4267331" indent="0" algn="ctr">
              <a:buNone/>
              <a:defRPr>
                <a:solidFill>
                  <a:schemeClr val="tx1">
                    <a:tint val="75000"/>
                  </a:schemeClr>
                </a:solidFill>
              </a:defRPr>
            </a:lvl8pPr>
            <a:lvl9pPr marL="4876950"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720187" y="2592001"/>
            <a:ext cx="7200000" cy="216001"/>
          </a:xfrm>
        </p:spPr>
        <p:txBody>
          <a:bodyPr>
            <a:noAutofit/>
          </a:bodyPr>
          <a:lstStyle>
            <a:lvl1pPr marL="0" indent="0">
              <a:buNone/>
              <a:defRPr sz="1734">
                <a:solidFill>
                  <a:srgbClr val="FFFFFF"/>
                </a:solidFill>
              </a:defRPr>
            </a:lvl1pPr>
            <a:lvl2pPr marL="288008" indent="0">
              <a:buNone/>
              <a:defRPr>
                <a:solidFill>
                  <a:schemeClr val="accent2"/>
                </a:solidFill>
              </a:defRPr>
            </a:lvl2pPr>
            <a:lvl3pPr marL="576018" indent="0">
              <a:buNone/>
              <a:defRPr>
                <a:solidFill>
                  <a:schemeClr val="accent2"/>
                </a:solidFill>
              </a:defRPr>
            </a:lvl3pPr>
            <a:lvl4pPr marL="864027" indent="0">
              <a:buNone/>
              <a:defRPr>
                <a:solidFill>
                  <a:schemeClr val="accent2"/>
                </a:solidFill>
              </a:defRPr>
            </a:lvl4pPr>
            <a:lvl5pPr marL="1152036"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720187" y="2844000"/>
            <a:ext cx="7200000" cy="216001"/>
          </a:xfrm>
        </p:spPr>
        <p:txBody>
          <a:bodyPr>
            <a:noAutofit/>
          </a:bodyPr>
          <a:lstStyle>
            <a:lvl1pPr marL="0" indent="0">
              <a:buNone/>
              <a:defRPr sz="1734">
                <a:solidFill>
                  <a:srgbClr val="FFFFFF"/>
                </a:solidFill>
              </a:defRPr>
            </a:lvl1pPr>
            <a:lvl2pPr marL="288008" indent="0">
              <a:buNone/>
              <a:defRPr>
                <a:solidFill>
                  <a:schemeClr val="accent2"/>
                </a:solidFill>
              </a:defRPr>
            </a:lvl2pPr>
            <a:lvl3pPr marL="576018" indent="0">
              <a:buNone/>
              <a:defRPr>
                <a:solidFill>
                  <a:schemeClr val="accent2"/>
                </a:solidFill>
              </a:defRPr>
            </a:lvl3pPr>
            <a:lvl4pPr marL="864027" indent="0">
              <a:buNone/>
              <a:defRPr>
                <a:solidFill>
                  <a:schemeClr val="accent2"/>
                </a:solidFill>
              </a:defRPr>
            </a:lvl4pPr>
            <a:lvl5pPr marL="1152036" indent="0">
              <a:buNone/>
              <a:defRPr>
                <a:solidFill>
                  <a:schemeClr val="accent2"/>
                </a:solidFill>
              </a:defRPr>
            </a:lvl5pPr>
          </a:lstStyle>
          <a:p>
            <a:pPr lvl="0"/>
            <a:r>
              <a:rPr lang="en-GB" dirty="0" smtClean="0"/>
              <a:t>Date</a:t>
            </a:r>
            <a:endParaRPr lang="en-GB" dirty="0"/>
          </a:p>
        </p:txBody>
      </p:sp>
      <p:grpSp>
        <p:nvGrpSpPr>
          <p:cNvPr id="78" name="Pulse"/>
          <p:cNvGrpSpPr/>
          <p:nvPr userDrawn="1"/>
        </p:nvGrpSpPr>
        <p:grpSpPr>
          <a:xfrm>
            <a:off x="0" y="2978926"/>
            <a:ext cx="12195175" cy="3544122"/>
            <a:chOff x="0" y="1628775"/>
            <a:chExt cx="9144000" cy="3543301"/>
          </a:xfrm>
        </p:grpSpPr>
        <p:sp>
          <p:nvSpPr>
            <p:cNvPr id="61" name="Freeform 25"/>
            <p:cNvSpPr>
              <a:spLocks/>
            </p:cNvSpPr>
            <p:nvPr userDrawn="1"/>
          </p:nvSpPr>
          <p:spPr bwMode="auto">
            <a:xfrm>
              <a:off x="1222375" y="3260725"/>
              <a:ext cx="257175" cy="431800"/>
            </a:xfrm>
            <a:custGeom>
              <a:avLst/>
              <a:gdLst>
                <a:gd name="T0" fmla="*/ 40 w 81"/>
                <a:gd name="T1" fmla="*/ 136 h 136"/>
                <a:gd name="T2" fmla="*/ 40 w 81"/>
                <a:gd name="T3" fmla="*/ 136 h 136"/>
                <a:gd name="T4" fmla="*/ 0 w 81"/>
                <a:gd name="T5" fmla="*/ 96 h 136"/>
                <a:gd name="T6" fmla="*/ 0 w 81"/>
                <a:gd name="T7" fmla="*/ 41 h 136"/>
                <a:gd name="T8" fmla="*/ 40 w 81"/>
                <a:gd name="T9" fmla="*/ 0 h 136"/>
                <a:gd name="T10" fmla="*/ 81 w 81"/>
                <a:gd name="T11" fmla="*/ 41 h 136"/>
                <a:gd name="T12" fmla="*/ 81 w 81"/>
                <a:gd name="T13" fmla="*/ 96 h 136"/>
                <a:gd name="T14" fmla="*/ 40 w 81"/>
                <a:gd name="T15" fmla="*/ 136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6">
                  <a:moveTo>
                    <a:pt x="40" y="136"/>
                  </a:moveTo>
                  <a:cubicBezTo>
                    <a:pt x="40" y="136"/>
                    <a:pt x="40" y="136"/>
                    <a:pt x="40" y="136"/>
                  </a:cubicBezTo>
                  <a:cubicBezTo>
                    <a:pt x="18" y="136"/>
                    <a:pt x="0" y="118"/>
                    <a:pt x="0" y="96"/>
                  </a:cubicBezTo>
                  <a:cubicBezTo>
                    <a:pt x="0" y="41"/>
                    <a:pt x="0" y="41"/>
                    <a:pt x="0" y="41"/>
                  </a:cubicBezTo>
                  <a:cubicBezTo>
                    <a:pt x="0" y="18"/>
                    <a:pt x="18" y="0"/>
                    <a:pt x="40" y="0"/>
                  </a:cubicBezTo>
                  <a:cubicBezTo>
                    <a:pt x="63" y="0"/>
                    <a:pt x="81" y="18"/>
                    <a:pt x="81" y="41"/>
                  </a:cubicBezTo>
                  <a:cubicBezTo>
                    <a:pt x="81" y="96"/>
                    <a:pt x="81" y="96"/>
                    <a:pt x="81" y="96"/>
                  </a:cubicBezTo>
                  <a:cubicBezTo>
                    <a:pt x="81" y="118"/>
                    <a:pt x="63" y="136"/>
                    <a:pt x="40" y="136"/>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62" name="Freeform 26"/>
            <p:cNvSpPr>
              <a:spLocks/>
            </p:cNvSpPr>
            <p:nvPr userDrawn="1"/>
          </p:nvSpPr>
          <p:spPr bwMode="auto">
            <a:xfrm>
              <a:off x="612775" y="3238500"/>
              <a:ext cx="434975" cy="1084263"/>
            </a:xfrm>
            <a:custGeom>
              <a:avLst/>
              <a:gdLst>
                <a:gd name="T0" fmla="*/ 68 w 137"/>
                <a:gd name="T1" fmla="*/ 341 h 341"/>
                <a:gd name="T2" fmla="*/ 68 w 137"/>
                <a:gd name="T3" fmla="*/ 341 h 341"/>
                <a:gd name="T4" fmla="*/ 0 w 137"/>
                <a:gd name="T5" fmla="*/ 273 h 341"/>
                <a:gd name="T6" fmla="*/ 0 w 137"/>
                <a:gd name="T7" fmla="*/ 68 h 341"/>
                <a:gd name="T8" fmla="*/ 68 w 137"/>
                <a:gd name="T9" fmla="*/ 0 h 341"/>
                <a:gd name="T10" fmla="*/ 137 w 137"/>
                <a:gd name="T11" fmla="*/ 68 h 341"/>
                <a:gd name="T12" fmla="*/ 137 w 137"/>
                <a:gd name="T13" fmla="*/ 273 h 341"/>
                <a:gd name="T14" fmla="*/ 68 w 137"/>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1">
                  <a:moveTo>
                    <a:pt x="68" y="341"/>
                  </a:moveTo>
                  <a:cubicBezTo>
                    <a:pt x="68" y="341"/>
                    <a:pt x="68" y="341"/>
                    <a:pt x="68" y="341"/>
                  </a:cubicBezTo>
                  <a:cubicBezTo>
                    <a:pt x="31" y="341"/>
                    <a:pt x="0" y="311"/>
                    <a:pt x="0" y="273"/>
                  </a:cubicBezTo>
                  <a:cubicBezTo>
                    <a:pt x="0" y="68"/>
                    <a:pt x="0" y="68"/>
                    <a:pt x="0" y="68"/>
                  </a:cubicBezTo>
                  <a:cubicBezTo>
                    <a:pt x="0" y="31"/>
                    <a:pt x="31" y="0"/>
                    <a:pt x="68" y="0"/>
                  </a:cubicBezTo>
                  <a:cubicBezTo>
                    <a:pt x="106" y="0"/>
                    <a:pt x="137" y="31"/>
                    <a:pt x="137" y="68"/>
                  </a:cubicBezTo>
                  <a:cubicBezTo>
                    <a:pt x="137" y="273"/>
                    <a:pt x="137" y="273"/>
                    <a:pt x="137" y="273"/>
                  </a:cubicBezTo>
                  <a:cubicBezTo>
                    <a:pt x="137" y="311"/>
                    <a:pt x="106" y="341"/>
                    <a:pt x="68" y="341"/>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63" name="Freeform 27"/>
            <p:cNvSpPr>
              <a:spLocks noEditPoints="1"/>
            </p:cNvSpPr>
            <p:nvPr userDrawn="1"/>
          </p:nvSpPr>
          <p:spPr bwMode="auto">
            <a:xfrm>
              <a:off x="7108825" y="2716213"/>
              <a:ext cx="434975" cy="1087438"/>
            </a:xfrm>
            <a:custGeom>
              <a:avLst/>
              <a:gdLst>
                <a:gd name="T0" fmla="*/ 68 w 137"/>
                <a:gd name="T1" fmla="*/ 14 h 342"/>
                <a:gd name="T2" fmla="*/ 123 w 137"/>
                <a:gd name="T3" fmla="*/ 68 h 342"/>
                <a:gd name="T4" fmla="*/ 123 w 137"/>
                <a:gd name="T5" fmla="*/ 273 h 342"/>
                <a:gd name="T6" fmla="*/ 68 w 137"/>
                <a:gd name="T7" fmla="*/ 328 h 342"/>
                <a:gd name="T8" fmla="*/ 14 w 137"/>
                <a:gd name="T9" fmla="*/ 273 h 342"/>
                <a:gd name="T10" fmla="*/ 14 w 137"/>
                <a:gd name="T11" fmla="*/ 68 h 342"/>
                <a:gd name="T12" fmla="*/ 68 w 137"/>
                <a:gd name="T13" fmla="*/ 14 h 342"/>
                <a:gd name="T14" fmla="*/ 68 w 137"/>
                <a:gd name="T15" fmla="*/ 0 h 342"/>
                <a:gd name="T16" fmla="*/ 68 w 137"/>
                <a:gd name="T17" fmla="*/ 0 h 342"/>
                <a:gd name="T18" fmla="*/ 0 w 137"/>
                <a:gd name="T19" fmla="*/ 68 h 342"/>
                <a:gd name="T20" fmla="*/ 0 w 137"/>
                <a:gd name="T21" fmla="*/ 273 h 342"/>
                <a:gd name="T22" fmla="*/ 68 w 137"/>
                <a:gd name="T23" fmla="*/ 342 h 342"/>
                <a:gd name="T24" fmla="*/ 137 w 137"/>
                <a:gd name="T25" fmla="*/ 273 h 342"/>
                <a:gd name="T26" fmla="*/ 137 w 137"/>
                <a:gd name="T27" fmla="*/ 68 h 342"/>
                <a:gd name="T28" fmla="*/ 68 w 137"/>
                <a:gd name="T2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42">
                  <a:moveTo>
                    <a:pt x="68" y="14"/>
                  </a:moveTo>
                  <a:cubicBezTo>
                    <a:pt x="98" y="14"/>
                    <a:pt x="123" y="38"/>
                    <a:pt x="123" y="68"/>
                  </a:cubicBezTo>
                  <a:cubicBezTo>
                    <a:pt x="123" y="273"/>
                    <a:pt x="123" y="273"/>
                    <a:pt x="123" y="273"/>
                  </a:cubicBezTo>
                  <a:cubicBezTo>
                    <a:pt x="123" y="303"/>
                    <a:pt x="98" y="328"/>
                    <a:pt x="68" y="328"/>
                  </a:cubicBezTo>
                  <a:cubicBezTo>
                    <a:pt x="38" y="328"/>
                    <a:pt x="14" y="303"/>
                    <a:pt x="14" y="273"/>
                  </a:cubicBezTo>
                  <a:cubicBezTo>
                    <a:pt x="14" y="68"/>
                    <a:pt x="14" y="68"/>
                    <a:pt x="14" y="68"/>
                  </a:cubicBezTo>
                  <a:cubicBezTo>
                    <a:pt x="14" y="38"/>
                    <a:pt x="38" y="14"/>
                    <a:pt x="68" y="14"/>
                  </a:cubicBezTo>
                  <a:moveTo>
                    <a:pt x="68" y="0"/>
                  </a:moveTo>
                  <a:cubicBezTo>
                    <a:pt x="68" y="0"/>
                    <a:pt x="68" y="0"/>
                    <a:pt x="68" y="0"/>
                  </a:cubicBezTo>
                  <a:cubicBezTo>
                    <a:pt x="30" y="0"/>
                    <a:pt x="0" y="31"/>
                    <a:pt x="0" y="68"/>
                  </a:cubicBezTo>
                  <a:cubicBezTo>
                    <a:pt x="0" y="273"/>
                    <a:pt x="0" y="273"/>
                    <a:pt x="0" y="273"/>
                  </a:cubicBezTo>
                  <a:cubicBezTo>
                    <a:pt x="0" y="311"/>
                    <a:pt x="30" y="342"/>
                    <a:pt x="68" y="342"/>
                  </a:cubicBezTo>
                  <a:cubicBezTo>
                    <a:pt x="106" y="342"/>
                    <a:pt x="137" y="311"/>
                    <a:pt x="137" y="273"/>
                  </a:cubicBezTo>
                  <a:cubicBezTo>
                    <a:pt x="137" y="68"/>
                    <a:pt x="137" y="68"/>
                    <a:pt x="137" y="68"/>
                  </a:cubicBezTo>
                  <a:cubicBezTo>
                    <a:pt x="137" y="31"/>
                    <a:pt x="106" y="0"/>
                    <a:pt x="68"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64" name="Freeform 28"/>
            <p:cNvSpPr>
              <a:spLocks noEditPoints="1"/>
            </p:cNvSpPr>
            <p:nvPr userDrawn="1"/>
          </p:nvSpPr>
          <p:spPr bwMode="auto">
            <a:xfrm>
              <a:off x="7759700" y="1870075"/>
              <a:ext cx="542925" cy="2433638"/>
            </a:xfrm>
            <a:custGeom>
              <a:avLst/>
              <a:gdLst>
                <a:gd name="T0" fmla="*/ 85 w 171"/>
                <a:gd name="T1" fmla="*/ 13 h 765"/>
                <a:gd name="T2" fmla="*/ 157 w 171"/>
                <a:gd name="T3" fmla="*/ 85 h 765"/>
                <a:gd name="T4" fmla="*/ 157 w 171"/>
                <a:gd name="T5" fmla="*/ 679 h 765"/>
                <a:gd name="T6" fmla="*/ 85 w 171"/>
                <a:gd name="T7" fmla="*/ 751 h 765"/>
                <a:gd name="T8" fmla="*/ 13 w 171"/>
                <a:gd name="T9" fmla="*/ 679 h 765"/>
                <a:gd name="T10" fmla="*/ 13 w 171"/>
                <a:gd name="T11" fmla="*/ 85 h 765"/>
                <a:gd name="T12" fmla="*/ 85 w 171"/>
                <a:gd name="T13" fmla="*/ 13 h 765"/>
                <a:gd name="T14" fmla="*/ 85 w 171"/>
                <a:gd name="T15" fmla="*/ 0 h 765"/>
                <a:gd name="T16" fmla="*/ 0 w 171"/>
                <a:gd name="T17" fmla="*/ 85 h 765"/>
                <a:gd name="T18" fmla="*/ 0 w 171"/>
                <a:gd name="T19" fmla="*/ 679 h 765"/>
                <a:gd name="T20" fmla="*/ 85 w 171"/>
                <a:gd name="T21" fmla="*/ 765 h 765"/>
                <a:gd name="T22" fmla="*/ 171 w 171"/>
                <a:gd name="T23" fmla="*/ 679 h 765"/>
                <a:gd name="T24" fmla="*/ 171 w 171"/>
                <a:gd name="T25" fmla="*/ 85 h 765"/>
                <a:gd name="T26" fmla="*/ 85 w 171"/>
                <a:gd name="T27"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765">
                  <a:moveTo>
                    <a:pt x="85" y="13"/>
                  </a:moveTo>
                  <a:cubicBezTo>
                    <a:pt x="125" y="13"/>
                    <a:pt x="157" y="45"/>
                    <a:pt x="157" y="85"/>
                  </a:cubicBezTo>
                  <a:cubicBezTo>
                    <a:pt x="157" y="679"/>
                    <a:pt x="157" y="679"/>
                    <a:pt x="157" y="679"/>
                  </a:cubicBezTo>
                  <a:cubicBezTo>
                    <a:pt x="157" y="719"/>
                    <a:pt x="125" y="751"/>
                    <a:pt x="85" y="751"/>
                  </a:cubicBezTo>
                  <a:cubicBezTo>
                    <a:pt x="46" y="751"/>
                    <a:pt x="13" y="719"/>
                    <a:pt x="13" y="679"/>
                  </a:cubicBezTo>
                  <a:cubicBezTo>
                    <a:pt x="13" y="85"/>
                    <a:pt x="13" y="85"/>
                    <a:pt x="13" y="85"/>
                  </a:cubicBezTo>
                  <a:cubicBezTo>
                    <a:pt x="13" y="45"/>
                    <a:pt x="46" y="13"/>
                    <a:pt x="85" y="13"/>
                  </a:cubicBezTo>
                  <a:moveTo>
                    <a:pt x="85" y="0"/>
                  </a:moveTo>
                  <a:cubicBezTo>
                    <a:pt x="38" y="0"/>
                    <a:pt x="0" y="38"/>
                    <a:pt x="0" y="85"/>
                  </a:cubicBezTo>
                  <a:cubicBezTo>
                    <a:pt x="0" y="679"/>
                    <a:pt x="0" y="679"/>
                    <a:pt x="0" y="679"/>
                  </a:cubicBezTo>
                  <a:cubicBezTo>
                    <a:pt x="0" y="726"/>
                    <a:pt x="38" y="765"/>
                    <a:pt x="85" y="765"/>
                  </a:cubicBezTo>
                  <a:cubicBezTo>
                    <a:pt x="132" y="765"/>
                    <a:pt x="171" y="726"/>
                    <a:pt x="171" y="679"/>
                  </a:cubicBezTo>
                  <a:cubicBezTo>
                    <a:pt x="171" y="85"/>
                    <a:pt x="171" y="85"/>
                    <a:pt x="171" y="85"/>
                  </a:cubicBezTo>
                  <a:cubicBezTo>
                    <a:pt x="171" y="38"/>
                    <a:pt x="132" y="0"/>
                    <a:pt x="85"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65" name="Freeform 29"/>
            <p:cNvSpPr>
              <a:spLocks noEditPoints="1"/>
            </p:cNvSpPr>
            <p:nvPr userDrawn="1"/>
          </p:nvSpPr>
          <p:spPr bwMode="auto">
            <a:xfrm>
              <a:off x="1349375" y="2716213"/>
              <a:ext cx="434975" cy="1087438"/>
            </a:xfrm>
            <a:custGeom>
              <a:avLst/>
              <a:gdLst>
                <a:gd name="T0" fmla="*/ 69 w 137"/>
                <a:gd name="T1" fmla="*/ 14 h 342"/>
                <a:gd name="T2" fmla="*/ 123 w 137"/>
                <a:gd name="T3" fmla="*/ 68 h 342"/>
                <a:gd name="T4" fmla="*/ 123 w 137"/>
                <a:gd name="T5" fmla="*/ 273 h 342"/>
                <a:gd name="T6" fmla="*/ 69 w 137"/>
                <a:gd name="T7" fmla="*/ 328 h 342"/>
                <a:gd name="T8" fmla="*/ 14 w 137"/>
                <a:gd name="T9" fmla="*/ 273 h 342"/>
                <a:gd name="T10" fmla="*/ 14 w 137"/>
                <a:gd name="T11" fmla="*/ 68 h 342"/>
                <a:gd name="T12" fmla="*/ 69 w 137"/>
                <a:gd name="T13" fmla="*/ 14 h 342"/>
                <a:gd name="T14" fmla="*/ 69 w 137"/>
                <a:gd name="T15" fmla="*/ 0 h 342"/>
                <a:gd name="T16" fmla="*/ 0 w 137"/>
                <a:gd name="T17" fmla="*/ 68 h 342"/>
                <a:gd name="T18" fmla="*/ 0 w 137"/>
                <a:gd name="T19" fmla="*/ 273 h 342"/>
                <a:gd name="T20" fmla="*/ 69 w 137"/>
                <a:gd name="T21" fmla="*/ 342 h 342"/>
                <a:gd name="T22" fmla="*/ 137 w 137"/>
                <a:gd name="T23" fmla="*/ 273 h 342"/>
                <a:gd name="T24" fmla="*/ 137 w 137"/>
                <a:gd name="T25" fmla="*/ 68 h 342"/>
                <a:gd name="T26" fmla="*/ 69 w 137"/>
                <a:gd name="T2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342">
                  <a:moveTo>
                    <a:pt x="69" y="14"/>
                  </a:moveTo>
                  <a:cubicBezTo>
                    <a:pt x="99" y="14"/>
                    <a:pt x="123" y="38"/>
                    <a:pt x="123" y="68"/>
                  </a:cubicBezTo>
                  <a:cubicBezTo>
                    <a:pt x="123" y="273"/>
                    <a:pt x="123" y="273"/>
                    <a:pt x="123" y="273"/>
                  </a:cubicBezTo>
                  <a:cubicBezTo>
                    <a:pt x="123" y="303"/>
                    <a:pt x="99" y="328"/>
                    <a:pt x="69" y="328"/>
                  </a:cubicBezTo>
                  <a:cubicBezTo>
                    <a:pt x="39" y="328"/>
                    <a:pt x="14" y="303"/>
                    <a:pt x="14" y="273"/>
                  </a:cubicBezTo>
                  <a:cubicBezTo>
                    <a:pt x="14" y="68"/>
                    <a:pt x="14" y="68"/>
                    <a:pt x="14" y="68"/>
                  </a:cubicBezTo>
                  <a:cubicBezTo>
                    <a:pt x="14" y="38"/>
                    <a:pt x="39" y="14"/>
                    <a:pt x="69" y="14"/>
                  </a:cubicBezTo>
                  <a:moveTo>
                    <a:pt x="69" y="0"/>
                  </a:moveTo>
                  <a:cubicBezTo>
                    <a:pt x="31" y="0"/>
                    <a:pt x="0" y="31"/>
                    <a:pt x="0" y="68"/>
                  </a:cubicBezTo>
                  <a:cubicBezTo>
                    <a:pt x="0" y="273"/>
                    <a:pt x="0" y="273"/>
                    <a:pt x="0" y="273"/>
                  </a:cubicBezTo>
                  <a:cubicBezTo>
                    <a:pt x="0" y="311"/>
                    <a:pt x="31" y="342"/>
                    <a:pt x="69" y="342"/>
                  </a:cubicBezTo>
                  <a:cubicBezTo>
                    <a:pt x="106" y="342"/>
                    <a:pt x="137" y="311"/>
                    <a:pt x="137" y="273"/>
                  </a:cubicBezTo>
                  <a:cubicBezTo>
                    <a:pt x="137" y="68"/>
                    <a:pt x="137" y="68"/>
                    <a:pt x="137" y="68"/>
                  </a:cubicBezTo>
                  <a:cubicBezTo>
                    <a:pt x="137" y="31"/>
                    <a:pt x="106" y="0"/>
                    <a:pt x="69"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66" name="Freeform 30"/>
            <p:cNvSpPr>
              <a:spLocks noEditPoints="1"/>
            </p:cNvSpPr>
            <p:nvPr userDrawn="1"/>
          </p:nvSpPr>
          <p:spPr bwMode="auto">
            <a:xfrm>
              <a:off x="2000250" y="1870075"/>
              <a:ext cx="542925" cy="2433638"/>
            </a:xfrm>
            <a:custGeom>
              <a:avLst/>
              <a:gdLst>
                <a:gd name="T0" fmla="*/ 86 w 171"/>
                <a:gd name="T1" fmla="*/ 13 h 765"/>
                <a:gd name="T2" fmla="*/ 157 w 171"/>
                <a:gd name="T3" fmla="*/ 85 h 765"/>
                <a:gd name="T4" fmla="*/ 157 w 171"/>
                <a:gd name="T5" fmla="*/ 679 h 765"/>
                <a:gd name="T6" fmla="*/ 86 w 171"/>
                <a:gd name="T7" fmla="*/ 751 h 765"/>
                <a:gd name="T8" fmla="*/ 14 w 171"/>
                <a:gd name="T9" fmla="*/ 679 h 765"/>
                <a:gd name="T10" fmla="*/ 14 w 171"/>
                <a:gd name="T11" fmla="*/ 85 h 765"/>
                <a:gd name="T12" fmla="*/ 86 w 171"/>
                <a:gd name="T13" fmla="*/ 13 h 765"/>
                <a:gd name="T14" fmla="*/ 86 w 171"/>
                <a:gd name="T15" fmla="*/ 0 h 765"/>
                <a:gd name="T16" fmla="*/ 0 w 171"/>
                <a:gd name="T17" fmla="*/ 85 h 765"/>
                <a:gd name="T18" fmla="*/ 0 w 171"/>
                <a:gd name="T19" fmla="*/ 679 h 765"/>
                <a:gd name="T20" fmla="*/ 86 w 171"/>
                <a:gd name="T21" fmla="*/ 765 h 765"/>
                <a:gd name="T22" fmla="*/ 171 w 171"/>
                <a:gd name="T23" fmla="*/ 679 h 765"/>
                <a:gd name="T24" fmla="*/ 171 w 171"/>
                <a:gd name="T25" fmla="*/ 85 h 765"/>
                <a:gd name="T26" fmla="*/ 86 w 171"/>
                <a:gd name="T27"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765">
                  <a:moveTo>
                    <a:pt x="86" y="13"/>
                  </a:moveTo>
                  <a:cubicBezTo>
                    <a:pt x="125" y="13"/>
                    <a:pt x="157" y="45"/>
                    <a:pt x="157" y="85"/>
                  </a:cubicBezTo>
                  <a:cubicBezTo>
                    <a:pt x="157" y="679"/>
                    <a:pt x="157" y="679"/>
                    <a:pt x="157" y="679"/>
                  </a:cubicBezTo>
                  <a:cubicBezTo>
                    <a:pt x="157" y="719"/>
                    <a:pt x="125" y="751"/>
                    <a:pt x="86" y="751"/>
                  </a:cubicBezTo>
                  <a:cubicBezTo>
                    <a:pt x="46" y="751"/>
                    <a:pt x="14" y="719"/>
                    <a:pt x="14" y="679"/>
                  </a:cubicBezTo>
                  <a:cubicBezTo>
                    <a:pt x="14" y="85"/>
                    <a:pt x="14" y="85"/>
                    <a:pt x="14" y="85"/>
                  </a:cubicBezTo>
                  <a:cubicBezTo>
                    <a:pt x="14" y="45"/>
                    <a:pt x="46" y="13"/>
                    <a:pt x="86" y="13"/>
                  </a:cubicBezTo>
                  <a:moveTo>
                    <a:pt x="86" y="0"/>
                  </a:moveTo>
                  <a:cubicBezTo>
                    <a:pt x="39" y="0"/>
                    <a:pt x="0" y="38"/>
                    <a:pt x="0" y="85"/>
                  </a:cubicBezTo>
                  <a:cubicBezTo>
                    <a:pt x="0" y="679"/>
                    <a:pt x="0" y="679"/>
                    <a:pt x="0" y="679"/>
                  </a:cubicBezTo>
                  <a:cubicBezTo>
                    <a:pt x="0" y="726"/>
                    <a:pt x="39" y="765"/>
                    <a:pt x="86" y="765"/>
                  </a:cubicBezTo>
                  <a:cubicBezTo>
                    <a:pt x="133" y="765"/>
                    <a:pt x="171" y="726"/>
                    <a:pt x="171" y="679"/>
                  </a:cubicBezTo>
                  <a:cubicBezTo>
                    <a:pt x="171" y="85"/>
                    <a:pt x="171" y="85"/>
                    <a:pt x="171" y="85"/>
                  </a:cubicBezTo>
                  <a:cubicBezTo>
                    <a:pt x="171" y="38"/>
                    <a:pt x="133" y="0"/>
                    <a:pt x="86"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67" name="Freeform 31"/>
            <p:cNvSpPr>
              <a:spLocks/>
            </p:cNvSpPr>
            <p:nvPr userDrawn="1"/>
          </p:nvSpPr>
          <p:spPr bwMode="auto">
            <a:xfrm>
              <a:off x="8080375" y="2738438"/>
              <a:ext cx="539750" cy="2433638"/>
            </a:xfrm>
            <a:custGeom>
              <a:avLst/>
              <a:gdLst>
                <a:gd name="T0" fmla="*/ 85 w 170"/>
                <a:gd name="T1" fmla="*/ 765 h 765"/>
                <a:gd name="T2" fmla="*/ 85 w 170"/>
                <a:gd name="T3" fmla="*/ 765 h 765"/>
                <a:gd name="T4" fmla="*/ 0 w 170"/>
                <a:gd name="T5" fmla="*/ 679 h 765"/>
                <a:gd name="T6" fmla="*/ 0 w 170"/>
                <a:gd name="T7" fmla="*/ 85 h 765"/>
                <a:gd name="T8" fmla="*/ 85 w 170"/>
                <a:gd name="T9" fmla="*/ 0 h 765"/>
                <a:gd name="T10" fmla="*/ 170 w 170"/>
                <a:gd name="T11" fmla="*/ 85 h 765"/>
                <a:gd name="T12" fmla="*/ 170 w 170"/>
                <a:gd name="T13" fmla="*/ 679 h 765"/>
                <a:gd name="T14" fmla="*/ 85 w 170"/>
                <a:gd name="T15" fmla="*/ 765 h 7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765">
                  <a:moveTo>
                    <a:pt x="85" y="765"/>
                  </a:moveTo>
                  <a:cubicBezTo>
                    <a:pt x="85" y="765"/>
                    <a:pt x="85" y="765"/>
                    <a:pt x="85" y="765"/>
                  </a:cubicBezTo>
                  <a:cubicBezTo>
                    <a:pt x="38" y="765"/>
                    <a:pt x="0" y="727"/>
                    <a:pt x="0" y="679"/>
                  </a:cubicBezTo>
                  <a:cubicBezTo>
                    <a:pt x="0" y="85"/>
                    <a:pt x="0" y="85"/>
                    <a:pt x="0" y="85"/>
                  </a:cubicBezTo>
                  <a:cubicBezTo>
                    <a:pt x="0" y="38"/>
                    <a:pt x="38" y="0"/>
                    <a:pt x="85" y="0"/>
                  </a:cubicBezTo>
                  <a:cubicBezTo>
                    <a:pt x="132" y="0"/>
                    <a:pt x="170" y="38"/>
                    <a:pt x="170" y="85"/>
                  </a:cubicBezTo>
                  <a:cubicBezTo>
                    <a:pt x="170" y="679"/>
                    <a:pt x="170" y="679"/>
                    <a:pt x="170" y="679"/>
                  </a:cubicBezTo>
                  <a:cubicBezTo>
                    <a:pt x="170" y="727"/>
                    <a:pt x="132" y="765"/>
                    <a:pt x="85" y="76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68" name="Freeform 32"/>
            <p:cNvSpPr>
              <a:spLocks noEditPoints="1"/>
            </p:cNvSpPr>
            <p:nvPr userDrawn="1"/>
          </p:nvSpPr>
          <p:spPr bwMode="auto">
            <a:xfrm>
              <a:off x="3851275" y="2478088"/>
              <a:ext cx="434975" cy="1084263"/>
            </a:xfrm>
            <a:custGeom>
              <a:avLst/>
              <a:gdLst>
                <a:gd name="T0" fmla="*/ 68 w 137"/>
                <a:gd name="T1" fmla="*/ 14 h 341"/>
                <a:gd name="T2" fmla="*/ 123 w 137"/>
                <a:gd name="T3" fmla="*/ 68 h 341"/>
                <a:gd name="T4" fmla="*/ 123 w 137"/>
                <a:gd name="T5" fmla="*/ 273 h 341"/>
                <a:gd name="T6" fmla="*/ 68 w 137"/>
                <a:gd name="T7" fmla="*/ 328 h 341"/>
                <a:gd name="T8" fmla="*/ 14 w 137"/>
                <a:gd name="T9" fmla="*/ 273 h 341"/>
                <a:gd name="T10" fmla="*/ 14 w 137"/>
                <a:gd name="T11" fmla="*/ 68 h 341"/>
                <a:gd name="T12" fmla="*/ 68 w 137"/>
                <a:gd name="T13" fmla="*/ 14 h 341"/>
                <a:gd name="T14" fmla="*/ 68 w 137"/>
                <a:gd name="T15" fmla="*/ 0 h 341"/>
                <a:gd name="T16" fmla="*/ 0 w 137"/>
                <a:gd name="T17" fmla="*/ 68 h 341"/>
                <a:gd name="T18" fmla="*/ 0 w 137"/>
                <a:gd name="T19" fmla="*/ 273 h 341"/>
                <a:gd name="T20" fmla="*/ 68 w 137"/>
                <a:gd name="T21" fmla="*/ 341 h 341"/>
                <a:gd name="T22" fmla="*/ 137 w 137"/>
                <a:gd name="T23" fmla="*/ 273 h 341"/>
                <a:gd name="T24" fmla="*/ 137 w 137"/>
                <a:gd name="T25" fmla="*/ 68 h 341"/>
                <a:gd name="T26" fmla="*/ 68 w 137"/>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341">
                  <a:moveTo>
                    <a:pt x="68" y="14"/>
                  </a:moveTo>
                  <a:cubicBezTo>
                    <a:pt x="98" y="14"/>
                    <a:pt x="123" y="38"/>
                    <a:pt x="123" y="68"/>
                  </a:cubicBezTo>
                  <a:cubicBezTo>
                    <a:pt x="123" y="273"/>
                    <a:pt x="123" y="273"/>
                    <a:pt x="123" y="273"/>
                  </a:cubicBezTo>
                  <a:cubicBezTo>
                    <a:pt x="123" y="303"/>
                    <a:pt x="98" y="328"/>
                    <a:pt x="68" y="328"/>
                  </a:cubicBezTo>
                  <a:cubicBezTo>
                    <a:pt x="38" y="328"/>
                    <a:pt x="14" y="303"/>
                    <a:pt x="14" y="273"/>
                  </a:cubicBezTo>
                  <a:cubicBezTo>
                    <a:pt x="14" y="68"/>
                    <a:pt x="14" y="68"/>
                    <a:pt x="14" y="68"/>
                  </a:cubicBezTo>
                  <a:cubicBezTo>
                    <a:pt x="14" y="38"/>
                    <a:pt x="38" y="14"/>
                    <a:pt x="68" y="14"/>
                  </a:cubicBezTo>
                  <a:moveTo>
                    <a:pt x="68" y="0"/>
                  </a:moveTo>
                  <a:cubicBezTo>
                    <a:pt x="31" y="0"/>
                    <a:pt x="0" y="30"/>
                    <a:pt x="0" y="68"/>
                  </a:cubicBezTo>
                  <a:cubicBezTo>
                    <a:pt x="0" y="273"/>
                    <a:pt x="0" y="273"/>
                    <a:pt x="0" y="273"/>
                  </a:cubicBezTo>
                  <a:cubicBezTo>
                    <a:pt x="0" y="311"/>
                    <a:pt x="31" y="341"/>
                    <a:pt x="68" y="341"/>
                  </a:cubicBezTo>
                  <a:cubicBezTo>
                    <a:pt x="106" y="341"/>
                    <a:pt x="137" y="311"/>
                    <a:pt x="137" y="273"/>
                  </a:cubicBezTo>
                  <a:cubicBezTo>
                    <a:pt x="137" y="68"/>
                    <a:pt x="137" y="68"/>
                    <a:pt x="137" y="68"/>
                  </a:cubicBezTo>
                  <a:cubicBezTo>
                    <a:pt x="137" y="30"/>
                    <a:pt x="106" y="0"/>
                    <a:pt x="68"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69" name="Freeform 33"/>
            <p:cNvSpPr>
              <a:spLocks/>
            </p:cNvSpPr>
            <p:nvPr userDrawn="1"/>
          </p:nvSpPr>
          <p:spPr bwMode="auto">
            <a:xfrm>
              <a:off x="6629400" y="3108325"/>
              <a:ext cx="257175" cy="434975"/>
            </a:xfrm>
            <a:custGeom>
              <a:avLst/>
              <a:gdLst>
                <a:gd name="T0" fmla="*/ 40 w 81"/>
                <a:gd name="T1" fmla="*/ 137 h 137"/>
                <a:gd name="T2" fmla="*/ 40 w 81"/>
                <a:gd name="T3" fmla="*/ 137 h 137"/>
                <a:gd name="T4" fmla="*/ 0 w 81"/>
                <a:gd name="T5" fmla="*/ 96 h 137"/>
                <a:gd name="T6" fmla="*/ 0 w 81"/>
                <a:gd name="T7" fmla="*/ 41 h 137"/>
                <a:gd name="T8" fmla="*/ 40 w 81"/>
                <a:gd name="T9" fmla="*/ 0 h 137"/>
                <a:gd name="T10" fmla="*/ 81 w 81"/>
                <a:gd name="T11" fmla="*/ 41 h 137"/>
                <a:gd name="T12" fmla="*/ 81 w 81"/>
                <a:gd name="T13" fmla="*/ 96 h 137"/>
                <a:gd name="T14" fmla="*/ 40 w 81"/>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7">
                  <a:moveTo>
                    <a:pt x="40" y="137"/>
                  </a:moveTo>
                  <a:cubicBezTo>
                    <a:pt x="40" y="137"/>
                    <a:pt x="40" y="137"/>
                    <a:pt x="40" y="137"/>
                  </a:cubicBezTo>
                  <a:cubicBezTo>
                    <a:pt x="18" y="137"/>
                    <a:pt x="0" y="118"/>
                    <a:pt x="0" y="96"/>
                  </a:cubicBezTo>
                  <a:cubicBezTo>
                    <a:pt x="0" y="41"/>
                    <a:pt x="0" y="41"/>
                    <a:pt x="0" y="41"/>
                  </a:cubicBezTo>
                  <a:cubicBezTo>
                    <a:pt x="0" y="18"/>
                    <a:pt x="18" y="0"/>
                    <a:pt x="40" y="0"/>
                  </a:cubicBezTo>
                  <a:cubicBezTo>
                    <a:pt x="63" y="0"/>
                    <a:pt x="81" y="18"/>
                    <a:pt x="81" y="41"/>
                  </a:cubicBezTo>
                  <a:cubicBezTo>
                    <a:pt x="81" y="96"/>
                    <a:pt x="81" y="96"/>
                    <a:pt x="81" y="96"/>
                  </a:cubicBezTo>
                  <a:cubicBezTo>
                    <a:pt x="81" y="118"/>
                    <a:pt x="63" y="137"/>
                    <a:pt x="40" y="137"/>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70" name="Freeform 34"/>
            <p:cNvSpPr>
              <a:spLocks noEditPoints="1"/>
            </p:cNvSpPr>
            <p:nvPr userDrawn="1"/>
          </p:nvSpPr>
          <p:spPr bwMode="auto">
            <a:xfrm>
              <a:off x="3416300" y="3108325"/>
              <a:ext cx="260350" cy="434975"/>
            </a:xfrm>
            <a:custGeom>
              <a:avLst/>
              <a:gdLst>
                <a:gd name="T0" fmla="*/ 41 w 82"/>
                <a:gd name="T1" fmla="*/ 14 h 137"/>
                <a:gd name="T2" fmla="*/ 68 w 82"/>
                <a:gd name="T3" fmla="*/ 41 h 137"/>
                <a:gd name="T4" fmla="*/ 68 w 82"/>
                <a:gd name="T5" fmla="*/ 96 h 137"/>
                <a:gd name="T6" fmla="*/ 41 w 82"/>
                <a:gd name="T7" fmla="*/ 123 h 137"/>
                <a:gd name="T8" fmla="*/ 14 w 82"/>
                <a:gd name="T9" fmla="*/ 96 h 137"/>
                <a:gd name="T10" fmla="*/ 14 w 82"/>
                <a:gd name="T11" fmla="*/ 41 h 137"/>
                <a:gd name="T12" fmla="*/ 41 w 82"/>
                <a:gd name="T13" fmla="*/ 14 h 137"/>
                <a:gd name="T14" fmla="*/ 41 w 82"/>
                <a:gd name="T15" fmla="*/ 0 h 137"/>
                <a:gd name="T16" fmla="*/ 0 w 82"/>
                <a:gd name="T17" fmla="*/ 41 h 137"/>
                <a:gd name="T18" fmla="*/ 0 w 82"/>
                <a:gd name="T19" fmla="*/ 96 h 137"/>
                <a:gd name="T20" fmla="*/ 41 w 82"/>
                <a:gd name="T21" fmla="*/ 137 h 137"/>
                <a:gd name="T22" fmla="*/ 82 w 82"/>
                <a:gd name="T23" fmla="*/ 96 h 137"/>
                <a:gd name="T24" fmla="*/ 82 w 82"/>
                <a:gd name="T25" fmla="*/ 41 h 137"/>
                <a:gd name="T26" fmla="*/ 41 w 82"/>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7">
                  <a:moveTo>
                    <a:pt x="41" y="14"/>
                  </a:moveTo>
                  <a:cubicBezTo>
                    <a:pt x="56" y="14"/>
                    <a:pt x="68" y="26"/>
                    <a:pt x="68" y="41"/>
                  </a:cubicBezTo>
                  <a:cubicBezTo>
                    <a:pt x="68" y="96"/>
                    <a:pt x="68" y="96"/>
                    <a:pt x="68" y="96"/>
                  </a:cubicBezTo>
                  <a:cubicBezTo>
                    <a:pt x="68" y="111"/>
                    <a:pt x="56" y="123"/>
                    <a:pt x="41" y="123"/>
                  </a:cubicBezTo>
                  <a:cubicBezTo>
                    <a:pt x="26" y="123"/>
                    <a:pt x="14" y="111"/>
                    <a:pt x="14" y="96"/>
                  </a:cubicBezTo>
                  <a:cubicBezTo>
                    <a:pt x="14" y="41"/>
                    <a:pt x="14" y="41"/>
                    <a:pt x="14" y="41"/>
                  </a:cubicBezTo>
                  <a:cubicBezTo>
                    <a:pt x="14" y="26"/>
                    <a:pt x="26" y="14"/>
                    <a:pt x="41" y="14"/>
                  </a:cubicBezTo>
                  <a:moveTo>
                    <a:pt x="41" y="0"/>
                  </a:moveTo>
                  <a:cubicBezTo>
                    <a:pt x="19" y="0"/>
                    <a:pt x="0" y="18"/>
                    <a:pt x="0" y="41"/>
                  </a:cubicBezTo>
                  <a:cubicBezTo>
                    <a:pt x="0" y="96"/>
                    <a:pt x="0" y="96"/>
                    <a:pt x="0" y="96"/>
                  </a:cubicBezTo>
                  <a:cubicBezTo>
                    <a:pt x="0" y="118"/>
                    <a:pt x="19" y="137"/>
                    <a:pt x="41" y="137"/>
                  </a:cubicBezTo>
                  <a:cubicBezTo>
                    <a:pt x="64" y="137"/>
                    <a:pt x="82" y="118"/>
                    <a:pt x="82" y="96"/>
                  </a:cubicBezTo>
                  <a:cubicBezTo>
                    <a:pt x="82" y="41"/>
                    <a:pt x="82" y="41"/>
                    <a:pt x="82" y="41"/>
                  </a:cubicBezTo>
                  <a:cubicBezTo>
                    <a:pt x="82" y="18"/>
                    <a:pt x="64" y="0"/>
                    <a:pt x="41"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71" name="Freeform 35"/>
            <p:cNvSpPr>
              <a:spLocks/>
            </p:cNvSpPr>
            <p:nvPr userDrawn="1"/>
          </p:nvSpPr>
          <p:spPr bwMode="auto">
            <a:xfrm>
              <a:off x="6019800" y="3086100"/>
              <a:ext cx="434975" cy="1087438"/>
            </a:xfrm>
            <a:custGeom>
              <a:avLst/>
              <a:gdLst>
                <a:gd name="T0" fmla="*/ 68 w 137"/>
                <a:gd name="T1" fmla="*/ 342 h 342"/>
                <a:gd name="T2" fmla="*/ 68 w 137"/>
                <a:gd name="T3" fmla="*/ 342 h 342"/>
                <a:gd name="T4" fmla="*/ 0 w 137"/>
                <a:gd name="T5" fmla="*/ 273 h 342"/>
                <a:gd name="T6" fmla="*/ 0 w 137"/>
                <a:gd name="T7" fmla="*/ 68 h 342"/>
                <a:gd name="T8" fmla="*/ 68 w 137"/>
                <a:gd name="T9" fmla="*/ 0 h 342"/>
                <a:gd name="T10" fmla="*/ 137 w 137"/>
                <a:gd name="T11" fmla="*/ 68 h 342"/>
                <a:gd name="T12" fmla="*/ 137 w 137"/>
                <a:gd name="T13" fmla="*/ 273 h 342"/>
                <a:gd name="T14" fmla="*/ 68 w 137"/>
                <a:gd name="T15" fmla="*/ 342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2">
                  <a:moveTo>
                    <a:pt x="68" y="342"/>
                  </a:moveTo>
                  <a:cubicBezTo>
                    <a:pt x="68" y="342"/>
                    <a:pt x="68" y="342"/>
                    <a:pt x="68" y="342"/>
                  </a:cubicBezTo>
                  <a:cubicBezTo>
                    <a:pt x="31" y="342"/>
                    <a:pt x="0" y="311"/>
                    <a:pt x="0" y="273"/>
                  </a:cubicBezTo>
                  <a:cubicBezTo>
                    <a:pt x="0" y="68"/>
                    <a:pt x="0" y="68"/>
                    <a:pt x="0" y="68"/>
                  </a:cubicBezTo>
                  <a:cubicBezTo>
                    <a:pt x="0" y="31"/>
                    <a:pt x="31" y="0"/>
                    <a:pt x="68" y="0"/>
                  </a:cubicBezTo>
                  <a:cubicBezTo>
                    <a:pt x="106" y="0"/>
                    <a:pt x="137" y="31"/>
                    <a:pt x="137" y="68"/>
                  </a:cubicBezTo>
                  <a:cubicBezTo>
                    <a:pt x="137" y="273"/>
                    <a:pt x="137" y="273"/>
                    <a:pt x="137" y="273"/>
                  </a:cubicBezTo>
                  <a:cubicBezTo>
                    <a:pt x="137" y="311"/>
                    <a:pt x="106" y="342"/>
                    <a:pt x="68" y="34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72" name="Freeform 36"/>
            <p:cNvSpPr>
              <a:spLocks/>
            </p:cNvSpPr>
            <p:nvPr userDrawn="1"/>
          </p:nvSpPr>
          <p:spPr bwMode="auto">
            <a:xfrm>
              <a:off x="4502150" y="1628775"/>
              <a:ext cx="542925" cy="2433638"/>
            </a:xfrm>
            <a:custGeom>
              <a:avLst/>
              <a:gdLst>
                <a:gd name="T0" fmla="*/ 85 w 171"/>
                <a:gd name="T1" fmla="*/ 765 h 765"/>
                <a:gd name="T2" fmla="*/ 85 w 171"/>
                <a:gd name="T3" fmla="*/ 765 h 765"/>
                <a:gd name="T4" fmla="*/ 0 w 171"/>
                <a:gd name="T5" fmla="*/ 680 h 765"/>
                <a:gd name="T6" fmla="*/ 0 w 171"/>
                <a:gd name="T7" fmla="*/ 86 h 765"/>
                <a:gd name="T8" fmla="*/ 85 w 171"/>
                <a:gd name="T9" fmla="*/ 0 h 765"/>
                <a:gd name="T10" fmla="*/ 171 w 171"/>
                <a:gd name="T11" fmla="*/ 86 h 765"/>
                <a:gd name="T12" fmla="*/ 171 w 171"/>
                <a:gd name="T13" fmla="*/ 680 h 765"/>
                <a:gd name="T14" fmla="*/ 85 w 171"/>
                <a:gd name="T15" fmla="*/ 765 h 7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5">
                  <a:moveTo>
                    <a:pt x="85" y="765"/>
                  </a:moveTo>
                  <a:cubicBezTo>
                    <a:pt x="85" y="765"/>
                    <a:pt x="85" y="765"/>
                    <a:pt x="85" y="765"/>
                  </a:cubicBezTo>
                  <a:cubicBezTo>
                    <a:pt x="38" y="765"/>
                    <a:pt x="0" y="727"/>
                    <a:pt x="0" y="680"/>
                  </a:cubicBezTo>
                  <a:cubicBezTo>
                    <a:pt x="0" y="86"/>
                    <a:pt x="0" y="86"/>
                    <a:pt x="0" y="86"/>
                  </a:cubicBezTo>
                  <a:cubicBezTo>
                    <a:pt x="0" y="39"/>
                    <a:pt x="38" y="0"/>
                    <a:pt x="85" y="0"/>
                  </a:cubicBezTo>
                  <a:cubicBezTo>
                    <a:pt x="132" y="0"/>
                    <a:pt x="171" y="39"/>
                    <a:pt x="171" y="86"/>
                  </a:cubicBezTo>
                  <a:cubicBezTo>
                    <a:pt x="171" y="680"/>
                    <a:pt x="171" y="680"/>
                    <a:pt x="171" y="680"/>
                  </a:cubicBezTo>
                  <a:cubicBezTo>
                    <a:pt x="171" y="727"/>
                    <a:pt x="132" y="765"/>
                    <a:pt x="85" y="76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73" name="Freeform 37"/>
            <p:cNvSpPr>
              <a:spLocks/>
            </p:cNvSpPr>
            <p:nvPr userDrawn="1"/>
          </p:nvSpPr>
          <p:spPr bwMode="auto">
            <a:xfrm>
              <a:off x="5260975" y="2586038"/>
              <a:ext cx="542925" cy="2433638"/>
            </a:xfrm>
            <a:custGeom>
              <a:avLst/>
              <a:gdLst>
                <a:gd name="T0" fmla="*/ 85 w 171"/>
                <a:gd name="T1" fmla="*/ 765 h 765"/>
                <a:gd name="T2" fmla="*/ 85 w 171"/>
                <a:gd name="T3" fmla="*/ 765 h 765"/>
                <a:gd name="T4" fmla="*/ 0 w 171"/>
                <a:gd name="T5" fmla="*/ 680 h 765"/>
                <a:gd name="T6" fmla="*/ 0 w 171"/>
                <a:gd name="T7" fmla="*/ 85 h 765"/>
                <a:gd name="T8" fmla="*/ 85 w 171"/>
                <a:gd name="T9" fmla="*/ 0 h 765"/>
                <a:gd name="T10" fmla="*/ 171 w 171"/>
                <a:gd name="T11" fmla="*/ 85 h 765"/>
                <a:gd name="T12" fmla="*/ 171 w 171"/>
                <a:gd name="T13" fmla="*/ 680 h 765"/>
                <a:gd name="T14" fmla="*/ 85 w 171"/>
                <a:gd name="T15" fmla="*/ 765 h 7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5">
                  <a:moveTo>
                    <a:pt x="85" y="765"/>
                  </a:moveTo>
                  <a:cubicBezTo>
                    <a:pt x="85" y="765"/>
                    <a:pt x="85" y="765"/>
                    <a:pt x="85" y="765"/>
                  </a:cubicBezTo>
                  <a:cubicBezTo>
                    <a:pt x="38" y="765"/>
                    <a:pt x="0" y="727"/>
                    <a:pt x="0" y="680"/>
                  </a:cubicBezTo>
                  <a:cubicBezTo>
                    <a:pt x="0" y="85"/>
                    <a:pt x="0" y="85"/>
                    <a:pt x="0" y="85"/>
                  </a:cubicBezTo>
                  <a:cubicBezTo>
                    <a:pt x="0" y="38"/>
                    <a:pt x="38" y="0"/>
                    <a:pt x="85" y="0"/>
                  </a:cubicBezTo>
                  <a:cubicBezTo>
                    <a:pt x="132" y="0"/>
                    <a:pt x="171" y="38"/>
                    <a:pt x="171" y="85"/>
                  </a:cubicBezTo>
                  <a:cubicBezTo>
                    <a:pt x="171" y="680"/>
                    <a:pt x="171" y="680"/>
                    <a:pt x="171" y="680"/>
                  </a:cubicBezTo>
                  <a:cubicBezTo>
                    <a:pt x="171" y="727"/>
                    <a:pt x="132" y="765"/>
                    <a:pt x="85" y="76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74" name="Freeform 38"/>
            <p:cNvSpPr>
              <a:spLocks/>
            </p:cNvSpPr>
            <p:nvPr userDrawn="1"/>
          </p:nvSpPr>
          <p:spPr bwMode="auto">
            <a:xfrm>
              <a:off x="3178175" y="3346450"/>
              <a:ext cx="434975" cy="1087438"/>
            </a:xfrm>
            <a:custGeom>
              <a:avLst/>
              <a:gdLst>
                <a:gd name="T0" fmla="*/ 69 w 137"/>
                <a:gd name="T1" fmla="*/ 342 h 342"/>
                <a:gd name="T2" fmla="*/ 69 w 137"/>
                <a:gd name="T3" fmla="*/ 342 h 342"/>
                <a:gd name="T4" fmla="*/ 0 w 137"/>
                <a:gd name="T5" fmla="*/ 273 h 342"/>
                <a:gd name="T6" fmla="*/ 0 w 137"/>
                <a:gd name="T7" fmla="*/ 68 h 342"/>
                <a:gd name="T8" fmla="*/ 69 w 137"/>
                <a:gd name="T9" fmla="*/ 0 h 342"/>
                <a:gd name="T10" fmla="*/ 137 w 137"/>
                <a:gd name="T11" fmla="*/ 68 h 342"/>
                <a:gd name="T12" fmla="*/ 137 w 137"/>
                <a:gd name="T13" fmla="*/ 273 h 342"/>
                <a:gd name="T14" fmla="*/ 69 w 137"/>
                <a:gd name="T15" fmla="*/ 342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2">
                  <a:moveTo>
                    <a:pt x="69" y="342"/>
                  </a:moveTo>
                  <a:cubicBezTo>
                    <a:pt x="69" y="342"/>
                    <a:pt x="69" y="342"/>
                    <a:pt x="69" y="342"/>
                  </a:cubicBezTo>
                  <a:cubicBezTo>
                    <a:pt x="31" y="342"/>
                    <a:pt x="0" y="311"/>
                    <a:pt x="0" y="273"/>
                  </a:cubicBezTo>
                  <a:cubicBezTo>
                    <a:pt x="0" y="68"/>
                    <a:pt x="0" y="68"/>
                    <a:pt x="0" y="68"/>
                  </a:cubicBezTo>
                  <a:cubicBezTo>
                    <a:pt x="0" y="31"/>
                    <a:pt x="31" y="0"/>
                    <a:pt x="69" y="0"/>
                  </a:cubicBezTo>
                  <a:cubicBezTo>
                    <a:pt x="106" y="0"/>
                    <a:pt x="137" y="31"/>
                    <a:pt x="137" y="68"/>
                  </a:cubicBezTo>
                  <a:cubicBezTo>
                    <a:pt x="137" y="273"/>
                    <a:pt x="137" y="273"/>
                    <a:pt x="137" y="273"/>
                  </a:cubicBezTo>
                  <a:cubicBezTo>
                    <a:pt x="137" y="311"/>
                    <a:pt x="106" y="342"/>
                    <a:pt x="69" y="34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75" name="Freeform 39"/>
            <p:cNvSpPr>
              <a:spLocks/>
            </p:cNvSpPr>
            <p:nvPr userDrawn="1"/>
          </p:nvSpPr>
          <p:spPr bwMode="auto">
            <a:xfrm>
              <a:off x="2419350" y="2478088"/>
              <a:ext cx="542925" cy="2433638"/>
            </a:xfrm>
            <a:custGeom>
              <a:avLst/>
              <a:gdLst>
                <a:gd name="T0" fmla="*/ 86 w 171"/>
                <a:gd name="T1" fmla="*/ 765 h 765"/>
                <a:gd name="T2" fmla="*/ 86 w 171"/>
                <a:gd name="T3" fmla="*/ 765 h 765"/>
                <a:gd name="T4" fmla="*/ 0 w 171"/>
                <a:gd name="T5" fmla="*/ 679 h 765"/>
                <a:gd name="T6" fmla="*/ 0 w 171"/>
                <a:gd name="T7" fmla="*/ 85 h 765"/>
                <a:gd name="T8" fmla="*/ 86 w 171"/>
                <a:gd name="T9" fmla="*/ 0 h 765"/>
                <a:gd name="T10" fmla="*/ 171 w 171"/>
                <a:gd name="T11" fmla="*/ 85 h 765"/>
                <a:gd name="T12" fmla="*/ 171 w 171"/>
                <a:gd name="T13" fmla="*/ 679 h 765"/>
                <a:gd name="T14" fmla="*/ 86 w 171"/>
                <a:gd name="T15" fmla="*/ 765 h 7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5">
                  <a:moveTo>
                    <a:pt x="86" y="765"/>
                  </a:moveTo>
                  <a:cubicBezTo>
                    <a:pt x="86" y="765"/>
                    <a:pt x="86" y="765"/>
                    <a:pt x="86" y="765"/>
                  </a:cubicBezTo>
                  <a:cubicBezTo>
                    <a:pt x="38" y="765"/>
                    <a:pt x="0" y="727"/>
                    <a:pt x="0" y="679"/>
                  </a:cubicBezTo>
                  <a:cubicBezTo>
                    <a:pt x="0" y="85"/>
                    <a:pt x="0" y="85"/>
                    <a:pt x="0" y="85"/>
                  </a:cubicBezTo>
                  <a:cubicBezTo>
                    <a:pt x="0" y="38"/>
                    <a:pt x="38" y="0"/>
                    <a:pt x="86" y="0"/>
                  </a:cubicBezTo>
                  <a:cubicBezTo>
                    <a:pt x="133" y="0"/>
                    <a:pt x="171" y="38"/>
                    <a:pt x="171" y="85"/>
                  </a:cubicBezTo>
                  <a:cubicBezTo>
                    <a:pt x="171" y="679"/>
                    <a:pt x="171" y="679"/>
                    <a:pt x="171" y="679"/>
                  </a:cubicBezTo>
                  <a:cubicBezTo>
                    <a:pt x="171" y="727"/>
                    <a:pt x="133" y="765"/>
                    <a:pt x="86" y="76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76" name="Freeform 40"/>
            <p:cNvSpPr>
              <a:spLocks/>
            </p:cNvSpPr>
            <p:nvPr userDrawn="1"/>
          </p:nvSpPr>
          <p:spPr bwMode="auto">
            <a:xfrm>
              <a:off x="0" y="2738438"/>
              <a:ext cx="393700" cy="2433638"/>
            </a:xfrm>
            <a:custGeom>
              <a:avLst/>
              <a:gdLst>
                <a:gd name="T0" fmla="*/ 39 w 124"/>
                <a:gd name="T1" fmla="*/ 0 h 765"/>
                <a:gd name="T2" fmla="*/ 0 w 124"/>
                <a:gd name="T3" fmla="*/ 9 h 765"/>
                <a:gd name="T4" fmla="*/ 0 w 124"/>
                <a:gd name="T5" fmla="*/ 755 h 765"/>
                <a:gd name="T6" fmla="*/ 39 w 124"/>
                <a:gd name="T7" fmla="*/ 765 h 765"/>
                <a:gd name="T8" fmla="*/ 124 w 124"/>
                <a:gd name="T9" fmla="*/ 679 h 765"/>
                <a:gd name="T10" fmla="*/ 124 w 124"/>
                <a:gd name="T11" fmla="*/ 85 h 765"/>
                <a:gd name="T12" fmla="*/ 39 w 124"/>
                <a:gd name="T13" fmla="*/ 0 h 765"/>
              </a:gdLst>
              <a:ahLst/>
              <a:cxnLst>
                <a:cxn ang="0">
                  <a:pos x="T0" y="T1"/>
                </a:cxn>
                <a:cxn ang="0">
                  <a:pos x="T2" y="T3"/>
                </a:cxn>
                <a:cxn ang="0">
                  <a:pos x="T4" y="T5"/>
                </a:cxn>
                <a:cxn ang="0">
                  <a:pos x="T6" y="T7"/>
                </a:cxn>
                <a:cxn ang="0">
                  <a:pos x="T8" y="T9"/>
                </a:cxn>
                <a:cxn ang="0">
                  <a:pos x="T10" y="T11"/>
                </a:cxn>
                <a:cxn ang="0">
                  <a:pos x="T12" y="T13"/>
                </a:cxn>
              </a:cxnLst>
              <a:rect l="0" t="0" r="r" b="b"/>
              <a:pathLst>
                <a:path w="124" h="765">
                  <a:moveTo>
                    <a:pt x="39" y="0"/>
                  </a:moveTo>
                  <a:cubicBezTo>
                    <a:pt x="25" y="0"/>
                    <a:pt x="12" y="3"/>
                    <a:pt x="0" y="9"/>
                  </a:cubicBezTo>
                  <a:cubicBezTo>
                    <a:pt x="0" y="755"/>
                    <a:pt x="0" y="755"/>
                    <a:pt x="0" y="755"/>
                  </a:cubicBezTo>
                  <a:cubicBezTo>
                    <a:pt x="12" y="761"/>
                    <a:pt x="25" y="765"/>
                    <a:pt x="39" y="765"/>
                  </a:cubicBezTo>
                  <a:cubicBezTo>
                    <a:pt x="86" y="765"/>
                    <a:pt x="124" y="727"/>
                    <a:pt x="124" y="679"/>
                  </a:cubicBezTo>
                  <a:cubicBezTo>
                    <a:pt x="124" y="85"/>
                    <a:pt x="124" y="85"/>
                    <a:pt x="124" y="85"/>
                  </a:cubicBezTo>
                  <a:cubicBezTo>
                    <a:pt x="124" y="38"/>
                    <a:pt x="86" y="0"/>
                    <a:pt x="39"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sp>
          <p:nvSpPr>
            <p:cNvPr id="77" name="Freeform 41"/>
            <p:cNvSpPr>
              <a:spLocks/>
            </p:cNvSpPr>
            <p:nvPr userDrawn="1"/>
          </p:nvSpPr>
          <p:spPr bwMode="auto">
            <a:xfrm>
              <a:off x="8839200" y="3238500"/>
              <a:ext cx="304800" cy="1084263"/>
            </a:xfrm>
            <a:custGeom>
              <a:avLst/>
              <a:gdLst>
                <a:gd name="T0" fmla="*/ 96 w 96"/>
                <a:gd name="T1" fmla="*/ 6 h 341"/>
                <a:gd name="T2" fmla="*/ 68 w 96"/>
                <a:gd name="T3" fmla="*/ 0 h 341"/>
                <a:gd name="T4" fmla="*/ 0 w 96"/>
                <a:gd name="T5" fmla="*/ 68 h 341"/>
                <a:gd name="T6" fmla="*/ 0 w 96"/>
                <a:gd name="T7" fmla="*/ 273 h 341"/>
                <a:gd name="T8" fmla="*/ 68 w 96"/>
                <a:gd name="T9" fmla="*/ 341 h 341"/>
                <a:gd name="T10" fmla="*/ 96 w 96"/>
                <a:gd name="T11" fmla="*/ 335 h 341"/>
                <a:gd name="T12" fmla="*/ 96 w 96"/>
                <a:gd name="T13" fmla="*/ 6 h 341"/>
              </a:gdLst>
              <a:ahLst/>
              <a:cxnLst>
                <a:cxn ang="0">
                  <a:pos x="T0" y="T1"/>
                </a:cxn>
                <a:cxn ang="0">
                  <a:pos x="T2" y="T3"/>
                </a:cxn>
                <a:cxn ang="0">
                  <a:pos x="T4" y="T5"/>
                </a:cxn>
                <a:cxn ang="0">
                  <a:pos x="T6" y="T7"/>
                </a:cxn>
                <a:cxn ang="0">
                  <a:pos x="T8" y="T9"/>
                </a:cxn>
                <a:cxn ang="0">
                  <a:pos x="T10" y="T11"/>
                </a:cxn>
                <a:cxn ang="0">
                  <a:pos x="T12" y="T13"/>
                </a:cxn>
              </a:cxnLst>
              <a:rect l="0" t="0" r="r" b="b"/>
              <a:pathLst>
                <a:path w="96" h="341">
                  <a:moveTo>
                    <a:pt x="96" y="6"/>
                  </a:moveTo>
                  <a:cubicBezTo>
                    <a:pt x="87" y="2"/>
                    <a:pt x="78" y="0"/>
                    <a:pt x="68" y="0"/>
                  </a:cubicBezTo>
                  <a:cubicBezTo>
                    <a:pt x="30" y="0"/>
                    <a:pt x="0" y="31"/>
                    <a:pt x="0" y="68"/>
                  </a:cubicBezTo>
                  <a:cubicBezTo>
                    <a:pt x="0" y="273"/>
                    <a:pt x="0" y="273"/>
                    <a:pt x="0" y="273"/>
                  </a:cubicBezTo>
                  <a:cubicBezTo>
                    <a:pt x="0" y="311"/>
                    <a:pt x="30" y="341"/>
                    <a:pt x="68" y="341"/>
                  </a:cubicBezTo>
                  <a:cubicBezTo>
                    <a:pt x="78" y="341"/>
                    <a:pt x="87" y="339"/>
                    <a:pt x="96" y="335"/>
                  </a:cubicBezTo>
                  <a:lnTo>
                    <a:pt x="96" y="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dirty="0"/>
            </a:p>
          </p:txBody>
        </p:sp>
      </p:grpSp>
      <p:grpSp>
        <p:nvGrpSpPr>
          <p:cNvPr id="81" name="Logotype"/>
          <p:cNvGrpSpPr/>
          <p:nvPr userDrawn="1"/>
        </p:nvGrpSpPr>
        <p:grpSpPr>
          <a:xfrm>
            <a:off x="730477" y="536524"/>
            <a:ext cx="1845866" cy="288676"/>
            <a:chOff x="9501453" y="6148765"/>
            <a:chExt cx="2047875" cy="427037"/>
          </a:xfrm>
          <a:solidFill>
            <a:schemeClr val="bg1"/>
          </a:solidFill>
        </p:grpSpPr>
        <p:sp>
          <p:nvSpPr>
            <p:cNvPr id="82"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8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8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8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8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8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grpSp>
    </p:spTree>
    <p:extLst>
      <p:ext uri="{BB962C8B-B14F-4D97-AF65-F5344CB8AC3E}">
        <p14:creationId xmlns:p14="http://schemas.microsoft.com/office/powerpoint/2010/main" val="241468508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rgbClr val="FDECE4"/>
        </a:solidFill>
        <a:effectLst/>
      </p:bgPr>
    </p:bg>
    <p:spTree>
      <p:nvGrpSpPr>
        <p:cNvPr id="1" name=""/>
        <p:cNvGrpSpPr/>
        <p:nvPr/>
      </p:nvGrpSpPr>
      <p:grpSpPr>
        <a:xfrm>
          <a:off x="0" y="0"/>
          <a:ext cx="0" cy="0"/>
          <a:chOff x="0" y="0"/>
          <a:chExt cx="0" cy="0"/>
        </a:xfrm>
      </p:grpSpPr>
      <p:sp>
        <p:nvSpPr>
          <p:cNvPr id="19" name="Picture Placeholder 5"/>
          <p:cNvSpPr>
            <a:spLocks noGrp="1"/>
          </p:cNvSpPr>
          <p:nvPr>
            <p:ph type="pic" sz="quarter" idx="15" hasCustomPrompt="1"/>
          </p:nvPr>
        </p:nvSpPr>
        <p:spPr>
          <a:xfrm>
            <a:off x="0" y="0"/>
            <a:ext cx="12195175" cy="6859588"/>
          </a:xfrm>
        </p:spPr>
        <p:txBody>
          <a:bodyPr anchor="ctr" anchorCtr="0"/>
          <a:lstStyle>
            <a:lvl1pPr marL="0" indent="0" algn="ctr">
              <a:buNone/>
              <a:defRPr baseline="0">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r>
              <a:rPr lang="sv-SE" dirty="0" smtClean="0"/>
              <a:t> or </a:t>
            </a:r>
            <a:r>
              <a:rPr lang="sv-SE" dirty="0" err="1" smtClean="0"/>
              <a:t>use</a:t>
            </a:r>
            <a:r>
              <a:rPr lang="sv-SE" dirty="0" smtClean="0"/>
              <a:t> as </a:t>
            </a:r>
            <a:r>
              <a:rPr lang="sv-SE" dirty="0" err="1" smtClean="0"/>
              <a:t>pink</a:t>
            </a:r>
            <a:r>
              <a:rPr lang="sv-SE" dirty="0" smtClean="0"/>
              <a:t> </a:t>
            </a:r>
            <a:r>
              <a:rPr lang="sv-SE" dirty="0" err="1" smtClean="0"/>
              <a:t>slide</a:t>
            </a:r>
            <a:endParaRPr lang="en-GB" dirty="0"/>
          </a:p>
        </p:txBody>
      </p:sp>
      <p:sp>
        <p:nvSpPr>
          <p:cNvPr id="2" name="Title 1"/>
          <p:cNvSpPr>
            <a:spLocks noGrp="1"/>
          </p:cNvSpPr>
          <p:nvPr>
            <p:ph type="ctrTitle"/>
          </p:nvPr>
        </p:nvSpPr>
        <p:spPr>
          <a:xfrm>
            <a:off x="720187" y="1343111"/>
            <a:ext cx="7200000" cy="745373"/>
          </a:xfrm>
        </p:spPr>
        <p:txBody>
          <a:bodyPr>
            <a:noAutofit/>
          </a:bodyPr>
          <a:lstStyle>
            <a:lvl1pPr>
              <a:defRPr sz="3201">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720187" y="2133650"/>
            <a:ext cx="7200000" cy="360083"/>
          </a:xfrm>
        </p:spPr>
        <p:txBody>
          <a:bodyPr>
            <a:noAutofit/>
          </a:bodyPr>
          <a:lstStyle>
            <a:lvl1pPr marL="0" indent="0" algn="l">
              <a:buNone/>
              <a:defRPr sz="2134" b="1">
                <a:solidFill>
                  <a:schemeClr val="tx2"/>
                </a:solidFill>
              </a:defRPr>
            </a:lvl1pPr>
            <a:lvl2pPr marL="609619" indent="0" algn="ctr">
              <a:buNone/>
              <a:defRPr>
                <a:solidFill>
                  <a:schemeClr val="tx1">
                    <a:tint val="75000"/>
                  </a:schemeClr>
                </a:solidFill>
              </a:defRPr>
            </a:lvl2pPr>
            <a:lvl3pPr marL="1219237" indent="0" algn="ctr">
              <a:buNone/>
              <a:defRPr>
                <a:solidFill>
                  <a:schemeClr val="tx1">
                    <a:tint val="75000"/>
                  </a:schemeClr>
                </a:solidFill>
              </a:defRPr>
            </a:lvl3pPr>
            <a:lvl4pPr marL="1828856" indent="0" algn="ctr">
              <a:buNone/>
              <a:defRPr>
                <a:solidFill>
                  <a:schemeClr val="tx1">
                    <a:tint val="75000"/>
                  </a:schemeClr>
                </a:solidFill>
              </a:defRPr>
            </a:lvl4pPr>
            <a:lvl5pPr marL="2438474" indent="0" algn="ctr">
              <a:buNone/>
              <a:defRPr>
                <a:solidFill>
                  <a:schemeClr val="tx1">
                    <a:tint val="75000"/>
                  </a:schemeClr>
                </a:solidFill>
              </a:defRPr>
            </a:lvl5pPr>
            <a:lvl6pPr marL="3048093" indent="0" algn="ctr">
              <a:buNone/>
              <a:defRPr>
                <a:solidFill>
                  <a:schemeClr val="tx1">
                    <a:tint val="75000"/>
                  </a:schemeClr>
                </a:solidFill>
              </a:defRPr>
            </a:lvl6pPr>
            <a:lvl7pPr marL="3657713" indent="0" algn="ctr">
              <a:buNone/>
              <a:defRPr>
                <a:solidFill>
                  <a:schemeClr val="tx1">
                    <a:tint val="75000"/>
                  </a:schemeClr>
                </a:solidFill>
              </a:defRPr>
            </a:lvl7pPr>
            <a:lvl8pPr marL="4267331" indent="0" algn="ctr">
              <a:buNone/>
              <a:defRPr>
                <a:solidFill>
                  <a:schemeClr val="tx1">
                    <a:tint val="75000"/>
                  </a:schemeClr>
                </a:solidFill>
              </a:defRPr>
            </a:lvl8pPr>
            <a:lvl9pPr marL="4876950"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720187" y="2592001"/>
            <a:ext cx="7200000" cy="216001"/>
          </a:xfrm>
        </p:spPr>
        <p:txBody>
          <a:bodyPr>
            <a:noAutofit/>
          </a:bodyPr>
          <a:lstStyle>
            <a:lvl1pPr marL="0" indent="0">
              <a:buNone/>
              <a:defRPr sz="1734">
                <a:solidFill>
                  <a:srgbClr val="000040"/>
                </a:solidFill>
              </a:defRPr>
            </a:lvl1pPr>
            <a:lvl2pPr marL="288008" indent="0">
              <a:buNone/>
              <a:defRPr>
                <a:solidFill>
                  <a:schemeClr val="accent2"/>
                </a:solidFill>
              </a:defRPr>
            </a:lvl2pPr>
            <a:lvl3pPr marL="576018" indent="0">
              <a:buNone/>
              <a:defRPr>
                <a:solidFill>
                  <a:schemeClr val="accent2"/>
                </a:solidFill>
              </a:defRPr>
            </a:lvl3pPr>
            <a:lvl4pPr marL="864027" indent="0">
              <a:buNone/>
              <a:defRPr>
                <a:solidFill>
                  <a:schemeClr val="accent2"/>
                </a:solidFill>
              </a:defRPr>
            </a:lvl4pPr>
            <a:lvl5pPr marL="1152036"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720187" y="2844000"/>
            <a:ext cx="7200000" cy="216001"/>
          </a:xfrm>
        </p:spPr>
        <p:txBody>
          <a:bodyPr>
            <a:noAutofit/>
          </a:bodyPr>
          <a:lstStyle>
            <a:lvl1pPr marL="0" indent="0">
              <a:buNone/>
              <a:defRPr sz="1734">
                <a:solidFill>
                  <a:srgbClr val="000040"/>
                </a:solidFill>
              </a:defRPr>
            </a:lvl1pPr>
            <a:lvl2pPr marL="288008" indent="0">
              <a:buNone/>
              <a:defRPr>
                <a:solidFill>
                  <a:schemeClr val="accent2"/>
                </a:solidFill>
              </a:defRPr>
            </a:lvl2pPr>
            <a:lvl3pPr marL="576018" indent="0">
              <a:buNone/>
              <a:defRPr>
                <a:solidFill>
                  <a:schemeClr val="accent2"/>
                </a:solidFill>
              </a:defRPr>
            </a:lvl3pPr>
            <a:lvl4pPr marL="864027" indent="0">
              <a:buNone/>
              <a:defRPr>
                <a:solidFill>
                  <a:schemeClr val="accent2"/>
                </a:solidFill>
              </a:defRPr>
            </a:lvl4pPr>
            <a:lvl5pPr marL="1152036" indent="0">
              <a:buNone/>
              <a:defRPr>
                <a:solidFill>
                  <a:schemeClr val="accent2"/>
                </a:solidFill>
              </a:defRPr>
            </a:lvl5pPr>
          </a:lstStyle>
          <a:p>
            <a:pPr lvl="0"/>
            <a:r>
              <a:rPr lang="en-GB" dirty="0" smtClean="0"/>
              <a:t>Date</a:t>
            </a:r>
            <a:endParaRPr lang="en-GB" dirty="0"/>
          </a:p>
        </p:txBody>
      </p:sp>
      <p:grpSp>
        <p:nvGrpSpPr>
          <p:cNvPr id="28" name="Pulse"/>
          <p:cNvGrpSpPr/>
          <p:nvPr userDrawn="1"/>
        </p:nvGrpSpPr>
        <p:grpSpPr>
          <a:xfrm>
            <a:off x="8434983" y="2995536"/>
            <a:ext cx="3763821" cy="3431222"/>
            <a:chOff x="6324589" y="2994841"/>
            <a:chExt cx="2822131" cy="3430428"/>
          </a:xfrm>
        </p:grpSpPr>
        <p:sp>
          <p:nvSpPr>
            <p:cNvPr id="29"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30"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31"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32"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33"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grpSp>
      <p:grpSp>
        <p:nvGrpSpPr>
          <p:cNvPr id="34" name="Logotype"/>
          <p:cNvGrpSpPr/>
          <p:nvPr userDrawn="1"/>
        </p:nvGrpSpPr>
        <p:grpSpPr>
          <a:xfrm>
            <a:off x="729792" y="536525"/>
            <a:ext cx="1845866" cy="288676"/>
            <a:chOff x="9501453" y="6148765"/>
            <a:chExt cx="2047875" cy="427037"/>
          </a:xfrm>
          <a:solidFill>
            <a:schemeClr val="bg2"/>
          </a:solidFill>
        </p:grpSpPr>
        <p:sp>
          <p:nvSpPr>
            <p:cNvPr id="35"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6"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7"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8"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9"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40"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grpSp>
    </p:spTree>
    <p:extLst>
      <p:ext uri="{BB962C8B-B14F-4D97-AF65-F5344CB8AC3E}">
        <p14:creationId xmlns:p14="http://schemas.microsoft.com/office/powerpoint/2010/main" val="3905841971"/>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Blue">
    <p:bg>
      <p:bgPr>
        <a:solidFill>
          <a:schemeClr val="bg2"/>
        </a:solidFill>
        <a:effectLst/>
      </p:bgPr>
    </p:bg>
    <p:spTree>
      <p:nvGrpSpPr>
        <p:cNvPr id="1" name=""/>
        <p:cNvGrpSpPr/>
        <p:nvPr/>
      </p:nvGrpSpPr>
      <p:grpSpPr>
        <a:xfrm>
          <a:off x="0" y="0"/>
          <a:ext cx="0" cy="0"/>
          <a:chOff x="0" y="0"/>
          <a:chExt cx="0" cy="0"/>
        </a:xfrm>
      </p:grpSpPr>
      <p:sp>
        <p:nvSpPr>
          <p:cNvPr id="25" name="Rectangle 24"/>
          <p:cNvSpPr/>
          <p:nvPr userDrawn="1"/>
        </p:nvSpPr>
        <p:spPr>
          <a:xfrm>
            <a:off x="2" y="939600"/>
            <a:ext cx="12193200" cy="3816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rtlCol="0" anchor="ctr"/>
          <a:lstStyle/>
          <a:p>
            <a:pPr algn="ctr"/>
            <a:endParaRPr lang="en-GB" sz="2801" dirty="0"/>
          </a:p>
        </p:txBody>
      </p:sp>
      <p:sp>
        <p:nvSpPr>
          <p:cNvPr id="2" name="Title 1"/>
          <p:cNvSpPr>
            <a:spLocks noGrp="1"/>
          </p:cNvSpPr>
          <p:nvPr>
            <p:ph type="ctrTitle"/>
          </p:nvPr>
        </p:nvSpPr>
        <p:spPr>
          <a:xfrm>
            <a:off x="720187" y="4783756"/>
            <a:ext cx="7200000" cy="626850"/>
          </a:xfrm>
        </p:spPr>
        <p:txBody>
          <a:bodyPr>
            <a:noAutofit/>
          </a:bodyPr>
          <a:lstStyle>
            <a:lvl1pPr>
              <a:defRPr sz="3201">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720187" y="5436001"/>
            <a:ext cx="7200000" cy="360083"/>
          </a:xfrm>
        </p:spPr>
        <p:txBody>
          <a:bodyPr>
            <a:noAutofit/>
          </a:bodyPr>
          <a:lstStyle>
            <a:lvl1pPr marL="0" indent="0" algn="l">
              <a:buNone/>
              <a:defRPr sz="2134" b="1">
                <a:solidFill>
                  <a:schemeClr val="bg1"/>
                </a:solidFill>
              </a:defRPr>
            </a:lvl1pPr>
            <a:lvl2pPr marL="609619" indent="0" algn="ctr">
              <a:buNone/>
              <a:defRPr>
                <a:solidFill>
                  <a:schemeClr val="tx1">
                    <a:tint val="75000"/>
                  </a:schemeClr>
                </a:solidFill>
              </a:defRPr>
            </a:lvl2pPr>
            <a:lvl3pPr marL="1219237" indent="0" algn="ctr">
              <a:buNone/>
              <a:defRPr>
                <a:solidFill>
                  <a:schemeClr val="tx1">
                    <a:tint val="75000"/>
                  </a:schemeClr>
                </a:solidFill>
              </a:defRPr>
            </a:lvl3pPr>
            <a:lvl4pPr marL="1828856" indent="0" algn="ctr">
              <a:buNone/>
              <a:defRPr>
                <a:solidFill>
                  <a:schemeClr val="tx1">
                    <a:tint val="75000"/>
                  </a:schemeClr>
                </a:solidFill>
              </a:defRPr>
            </a:lvl4pPr>
            <a:lvl5pPr marL="2438474" indent="0" algn="ctr">
              <a:buNone/>
              <a:defRPr>
                <a:solidFill>
                  <a:schemeClr val="tx1">
                    <a:tint val="75000"/>
                  </a:schemeClr>
                </a:solidFill>
              </a:defRPr>
            </a:lvl5pPr>
            <a:lvl6pPr marL="3048093" indent="0" algn="ctr">
              <a:buNone/>
              <a:defRPr>
                <a:solidFill>
                  <a:schemeClr val="tx1">
                    <a:tint val="75000"/>
                  </a:schemeClr>
                </a:solidFill>
              </a:defRPr>
            </a:lvl6pPr>
            <a:lvl7pPr marL="3657713" indent="0" algn="ctr">
              <a:buNone/>
              <a:defRPr>
                <a:solidFill>
                  <a:schemeClr val="tx1">
                    <a:tint val="75000"/>
                  </a:schemeClr>
                </a:solidFill>
              </a:defRPr>
            </a:lvl7pPr>
            <a:lvl8pPr marL="4267331" indent="0" algn="ctr">
              <a:buNone/>
              <a:defRPr>
                <a:solidFill>
                  <a:schemeClr val="tx1">
                    <a:tint val="75000"/>
                  </a:schemeClr>
                </a:solidFill>
              </a:defRPr>
            </a:lvl8pPr>
            <a:lvl9pPr marL="4876950"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720187" y="5914123"/>
            <a:ext cx="7200000" cy="216001"/>
          </a:xfrm>
        </p:spPr>
        <p:txBody>
          <a:bodyPr>
            <a:noAutofit/>
          </a:bodyPr>
          <a:lstStyle>
            <a:lvl1pPr marL="0" indent="0">
              <a:buNone/>
              <a:defRPr sz="1734">
                <a:solidFill>
                  <a:schemeClr val="bg1"/>
                </a:solidFill>
              </a:defRPr>
            </a:lvl1pPr>
            <a:lvl2pPr marL="288008" indent="0">
              <a:buNone/>
              <a:defRPr>
                <a:solidFill>
                  <a:schemeClr val="accent2"/>
                </a:solidFill>
              </a:defRPr>
            </a:lvl2pPr>
            <a:lvl3pPr marL="576018" indent="0">
              <a:buNone/>
              <a:defRPr>
                <a:solidFill>
                  <a:schemeClr val="accent2"/>
                </a:solidFill>
              </a:defRPr>
            </a:lvl3pPr>
            <a:lvl4pPr marL="864027" indent="0">
              <a:buNone/>
              <a:defRPr>
                <a:solidFill>
                  <a:schemeClr val="accent2"/>
                </a:solidFill>
              </a:defRPr>
            </a:lvl4pPr>
            <a:lvl5pPr marL="1152036"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720187" y="6166123"/>
            <a:ext cx="7200000" cy="216001"/>
          </a:xfrm>
        </p:spPr>
        <p:txBody>
          <a:bodyPr>
            <a:noAutofit/>
          </a:bodyPr>
          <a:lstStyle>
            <a:lvl1pPr marL="0" indent="0">
              <a:buNone/>
              <a:defRPr sz="1734">
                <a:solidFill>
                  <a:schemeClr val="bg1"/>
                </a:solidFill>
              </a:defRPr>
            </a:lvl1pPr>
            <a:lvl2pPr marL="288008" indent="0">
              <a:buNone/>
              <a:defRPr>
                <a:solidFill>
                  <a:schemeClr val="accent2"/>
                </a:solidFill>
              </a:defRPr>
            </a:lvl2pPr>
            <a:lvl3pPr marL="576018" indent="0">
              <a:buNone/>
              <a:defRPr>
                <a:solidFill>
                  <a:schemeClr val="accent2"/>
                </a:solidFill>
              </a:defRPr>
            </a:lvl3pPr>
            <a:lvl4pPr marL="864027" indent="0">
              <a:buNone/>
              <a:defRPr>
                <a:solidFill>
                  <a:schemeClr val="accent2"/>
                </a:solidFill>
              </a:defRPr>
            </a:lvl4pPr>
            <a:lvl5pPr marL="1152036" indent="0">
              <a:buNone/>
              <a:defRPr>
                <a:solidFill>
                  <a:schemeClr val="accent2"/>
                </a:solidFill>
              </a:defRPr>
            </a:lvl5pPr>
          </a:lstStyle>
          <a:p>
            <a:pPr lvl="0"/>
            <a:r>
              <a:rPr lang="en-GB" dirty="0" smtClean="0"/>
              <a:t>Date</a:t>
            </a:r>
            <a:endParaRPr lang="en-GB" dirty="0"/>
          </a:p>
        </p:txBody>
      </p:sp>
      <p:sp>
        <p:nvSpPr>
          <p:cNvPr id="7" name="Picture Placeholder 6"/>
          <p:cNvSpPr>
            <a:spLocks noGrp="1"/>
          </p:cNvSpPr>
          <p:nvPr>
            <p:ph type="pic" sz="quarter" idx="15" hasCustomPrompt="1"/>
          </p:nvPr>
        </p:nvSpPr>
        <p:spPr>
          <a:xfrm>
            <a:off x="-1" y="939600"/>
            <a:ext cx="12204000" cy="3816350"/>
          </a:xfrm>
          <a:noFill/>
        </p:spPr>
        <p:txBody>
          <a:bodyPr anchor="ctr" anchorCtr="0"/>
          <a:lstStyle>
            <a:lvl1pPr marL="0" marR="0" indent="0" algn="ctr" defTabSz="1219237" rtl="0" eaLnBrk="1" fontAlgn="auto" latinLnBrk="0" hangingPunct="1">
              <a:lnSpc>
                <a:spcPct val="100000"/>
              </a:lnSpc>
              <a:spcBef>
                <a:spcPts val="1344"/>
              </a:spcBef>
              <a:spcAft>
                <a:spcPts val="0"/>
              </a:spcAft>
              <a:buClrTx/>
              <a:buSzTx/>
              <a:buFont typeface="Arial" pitchFamily="34" charset="0"/>
              <a:buNone/>
              <a:tabLst/>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endParaRPr lang="en-GB" dirty="0" smtClean="0"/>
          </a:p>
        </p:txBody>
      </p:sp>
      <p:grpSp>
        <p:nvGrpSpPr>
          <p:cNvPr id="26" name="Logotype"/>
          <p:cNvGrpSpPr/>
          <p:nvPr userDrawn="1"/>
        </p:nvGrpSpPr>
        <p:grpSpPr>
          <a:xfrm>
            <a:off x="5166147" y="298870"/>
            <a:ext cx="1845866" cy="288676"/>
            <a:chOff x="9501453" y="6148765"/>
            <a:chExt cx="2047875" cy="427037"/>
          </a:xfrm>
          <a:solidFill>
            <a:schemeClr val="bg1"/>
          </a:solidFill>
        </p:grpSpPr>
        <p:sp>
          <p:nvSpPr>
            <p:cNvPr id="27"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5"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6"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7"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8"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grpSp>
      <p:grpSp>
        <p:nvGrpSpPr>
          <p:cNvPr id="40" name="Pulse"/>
          <p:cNvGrpSpPr/>
          <p:nvPr userDrawn="1"/>
        </p:nvGrpSpPr>
        <p:grpSpPr>
          <a:xfrm>
            <a:off x="8434983" y="2995536"/>
            <a:ext cx="3763821" cy="3431222"/>
            <a:chOff x="6324589" y="2994841"/>
            <a:chExt cx="2822131" cy="3430428"/>
          </a:xfrm>
        </p:grpSpPr>
        <p:sp>
          <p:nvSpPr>
            <p:cNvPr id="41"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42"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43"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44"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45"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grpSp>
    </p:spTree>
    <p:extLst>
      <p:ext uri="{BB962C8B-B14F-4D97-AF65-F5344CB8AC3E}">
        <p14:creationId xmlns:p14="http://schemas.microsoft.com/office/powerpoint/2010/main" val="1166054239"/>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ink">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2" y="0"/>
            <a:ext cx="12193200" cy="6859588"/>
          </a:xfrm>
          <a:prstGeom prst="rect">
            <a:avLst/>
          </a:prstGeom>
          <a:solidFill>
            <a:srgbClr val="FDECE4"/>
          </a:solidFill>
          <a:ln>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rtlCol="0" anchor="ctr"/>
          <a:lstStyle/>
          <a:p>
            <a:pPr algn="ctr"/>
            <a:endParaRPr lang="en-GB" sz="2801" dirty="0"/>
          </a:p>
        </p:txBody>
      </p:sp>
      <p:grpSp>
        <p:nvGrpSpPr>
          <p:cNvPr id="25" name="Logotype"/>
          <p:cNvGrpSpPr/>
          <p:nvPr userDrawn="1"/>
        </p:nvGrpSpPr>
        <p:grpSpPr>
          <a:xfrm>
            <a:off x="5167309" y="298000"/>
            <a:ext cx="1845866" cy="288676"/>
            <a:chOff x="9501453" y="6148765"/>
            <a:chExt cx="2047875" cy="427037"/>
          </a:xfrm>
          <a:solidFill>
            <a:schemeClr val="bg2"/>
          </a:solidFill>
        </p:grpSpPr>
        <p:sp>
          <p:nvSpPr>
            <p:cNvPr id="26"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27"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28"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29"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0"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1"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grpSp>
      <p:sp>
        <p:nvSpPr>
          <p:cNvPr id="4" name="Rectangle 3"/>
          <p:cNvSpPr/>
          <p:nvPr userDrawn="1"/>
        </p:nvSpPr>
        <p:spPr>
          <a:xfrm>
            <a:off x="2" y="939600"/>
            <a:ext cx="12193200" cy="3816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rtlCol="0" anchor="ctr"/>
          <a:lstStyle/>
          <a:p>
            <a:pPr algn="ctr"/>
            <a:endParaRPr lang="en-GB" sz="2801" dirty="0"/>
          </a:p>
        </p:txBody>
      </p:sp>
      <p:sp>
        <p:nvSpPr>
          <p:cNvPr id="7" name="Picture Placeholder 6"/>
          <p:cNvSpPr>
            <a:spLocks noGrp="1"/>
          </p:cNvSpPr>
          <p:nvPr>
            <p:ph type="pic" sz="quarter" idx="15" hasCustomPrompt="1"/>
          </p:nvPr>
        </p:nvSpPr>
        <p:spPr>
          <a:xfrm>
            <a:off x="-1" y="940415"/>
            <a:ext cx="12204000" cy="3816350"/>
          </a:xfrm>
          <a:noFill/>
        </p:spPr>
        <p:txBody>
          <a:bodyPr anchor="ctr" anchorCtr="0"/>
          <a:lstStyle>
            <a:lvl1pPr marL="0" indent="0" algn="ctr">
              <a:buNone/>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endParaRPr lang="en-GB" dirty="0"/>
          </a:p>
        </p:txBody>
      </p:sp>
      <p:sp>
        <p:nvSpPr>
          <p:cNvPr id="2" name="Title 1"/>
          <p:cNvSpPr>
            <a:spLocks noGrp="1"/>
          </p:cNvSpPr>
          <p:nvPr>
            <p:ph type="ctrTitle"/>
          </p:nvPr>
        </p:nvSpPr>
        <p:spPr>
          <a:xfrm>
            <a:off x="720187" y="4775994"/>
            <a:ext cx="7200000" cy="634612"/>
          </a:xfrm>
        </p:spPr>
        <p:txBody>
          <a:bodyPr>
            <a:noAutofit/>
          </a:bodyPr>
          <a:lstStyle>
            <a:lvl1pPr>
              <a:defRPr sz="3201">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720187" y="5436001"/>
            <a:ext cx="7200000" cy="360083"/>
          </a:xfrm>
        </p:spPr>
        <p:txBody>
          <a:bodyPr>
            <a:noAutofit/>
          </a:bodyPr>
          <a:lstStyle>
            <a:lvl1pPr marL="0" indent="0" algn="l">
              <a:buNone/>
              <a:defRPr sz="2134" b="1">
                <a:solidFill>
                  <a:schemeClr val="tx2"/>
                </a:solidFill>
              </a:defRPr>
            </a:lvl1pPr>
            <a:lvl2pPr marL="609619" indent="0" algn="ctr">
              <a:buNone/>
              <a:defRPr>
                <a:solidFill>
                  <a:schemeClr val="tx1">
                    <a:tint val="75000"/>
                  </a:schemeClr>
                </a:solidFill>
              </a:defRPr>
            </a:lvl2pPr>
            <a:lvl3pPr marL="1219237" indent="0" algn="ctr">
              <a:buNone/>
              <a:defRPr>
                <a:solidFill>
                  <a:schemeClr val="tx1">
                    <a:tint val="75000"/>
                  </a:schemeClr>
                </a:solidFill>
              </a:defRPr>
            </a:lvl3pPr>
            <a:lvl4pPr marL="1828856" indent="0" algn="ctr">
              <a:buNone/>
              <a:defRPr>
                <a:solidFill>
                  <a:schemeClr val="tx1">
                    <a:tint val="75000"/>
                  </a:schemeClr>
                </a:solidFill>
              </a:defRPr>
            </a:lvl4pPr>
            <a:lvl5pPr marL="2438474" indent="0" algn="ctr">
              <a:buNone/>
              <a:defRPr>
                <a:solidFill>
                  <a:schemeClr val="tx1">
                    <a:tint val="75000"/>
                  </a:schemeClr>
                </a:solidFill>
              </a:defRPr>
            </a:lvl5pPr>
            <a:lvl6pPr marL="3048093" indent="0" algn="ctr">
              <a:buNone/>
              <a:defRPr>
                <a:solidFill>
                  <a:schemeClr val="tx1">
                    <a:tint val="75000"/>
                  </a:schemeClr>
                </a:solidFill>
              </a:defRPr>
            </a:lvl6pPr>
            <a:lvl7pPr marL="3657713" indent="0" algn="ctr">
              <a:buNone/>
              <a:defRPr>
                <a:solidFill>
                  <a:schemeClr val="tx1">
                    <a:tint val="75000"/>
                  </a:schemeClr>
                </a:solidFill>
              </a:defRPr>
            </a:lvl7pPr>
            <a:lvl8pPr marL="4267331" indent="0" algn="ctr">
              <a:buNone/>
              <a:defRPr>
                <a:solidFill>
                  <a:schemeClr val="tx1">
                    <a:tint val="75000"/>
                  </a:schemeClr>
                </a:solidFill>
              </a:defRPr>
            </a:lvl8pPr>
            <a:lvl9pPr marL="4876950"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720187" y="5914123"/>
            <a:ext cx="7200000" cy="216001"/>
          </a:xfrm>
        </p:spPr>
        <p:txBody>
          <a:bodyPr>
            <a:noAutofit/>
          </a:bodyPr>
          <a:lstStyle>
            <a:lvl1pPr marL="0" indent="0">
              <a:buNone/>
              <a:defRPr sz="1734">
                <a:solidFill>
                  <a:srgbClr val="000040"/>
                </a:solidFill>
              </a:defRPr>
            </a:lvl1pPr>
            <a:lvl2pPr marL="288008" indent="0">
              <a:buNone/>
              <a:defRPr>
                <a:solidFill>
                  <a:schemeClr val="accent2"/>
                </a:solidFill>
              </a:defRPr>
            </a:lvl2pPr>
            <a:lvl3pPr marL="576018" indent="0">
              <a:buNone/>
              <a:defRPr>
                <a:solidFill>
                  <a:schemeClr val="accent2"/>
                </a:solidFill>
              </a:defRPr>
            </a:lvl3pPr>
            <a:lvl4pPr marL="864027" indent="0">
              <a:buNone/>
              <a:defRPr>
                <a:solidFill>
                  <a:schemeClr val="accent2"/>
                </a:solidFill>
              </a:defRPr>
            </a:lvl4pPr>
            <a:lvl5pPr marL="1152036"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720187" y="6166123"/>
            <a:ext cx="7200000" cy="216001"/>
          </a:xfrm>
        </p:spPr>
        <p:txBody>
          <a:bodyPr>
            <a:noAutofit/>
          </a:bodyPr>
          <a:lstStyle>
            <a:lvl1pPr marL="0" indent="0">
              <a:buNone/>
              <a:defRPr sz="1734">
                <a:solidFill>
                  <a:srgbClr val="000040"/>
                </a:solidFill>
              </a:defRPr>
            </a:lvl1pPr>
            <a:lvl2pPr marL="288008" indent="0">
              <a:buNone/>
              <a:defRPr>
                <a:solidFill>
                  <a:schemeClr val="accent2"/>
                </a:solidFill>
              </a:defRPr>
            </a:lvl2pPr>
            <a:lvl3pPr marL="576018" indent="0">
              <a:buNone/>
              <a:defRPr>
                <a:solidFill>
                  <a:schemeClr val="accent2"/>
                </a:solidFill>
              </a:defRPr>
            </a:lvl3pPr>
            <a:lvl4pPr marL="864027" indent="0">
              <a:buNone/>
              <a:defRPr>
                <a:solidFill>
                  <a:schemeClr val="accent2"/>
                </a:solidFill>
              </a:defRPr>
            </a:lvl4pPr>
            <a:lvl5pPr marL="1152036" indent="0">
              <a:buNone/>
              <a:defRPr>
                <a:solidFill>
                  <a:schemeClr val="accent2"/>
                </a:solidFill>
              </a:defRPr>
            </a:lvl5pPr>
          </a:lstStyle>
          <a:p>
            <a:pPr lvl="0"/>
            <a:r>
              <a:rPr lang="en-GB" dirty="0" smtClean="0"/>
              <a:t>Date</a:t>
            </a:r>
            <a:endParaRPr lang="en-GB" dirty="0"/>
          </a:p>
        </p:txBody>
      </p:sp>
      <p:grpSp>
        <p:nvGrpSpPr>
          <p:cNvPr id="32" name="Pulse"/>
          <p:cNvGrpSpPr/>
          <p:nvPr userDrawn="1"/>
        </p:nvGrpSpPr>
        <p:grpSpPr>
          <a:xfrm>
            <a:off x="8434983" y="2995536"/>
            <a:ext cx="3763821" cy="3431222"/>
            <a:chOff x="6324589" y="2994841"/>
            <a:chExt cx="2822131" cy="3430428"/>
          </a:xfrm>
        </p:grpSpPr>
        <p:sp>
          <p:nvSpPr>
            <p:cNvPr id="40"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41"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42"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43"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44"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grpSp>
    </p:spTree>
    <p:extLst>
      <p:ext uri="{BB962C8B-B14F-4D97-AF65-F5344CB8AC3E}">
        <p14:creationId xmlns:p14="http://schemas.microsoft.com/office/powerpoint/2010/main" val="3856381250"/>
      </p:ext>
    </p:extLst>
  </p:cSld>
  <p:clrMapOvr>
    <a:overrideClrMapping bg1="lt1" tx1="dk1" bg2="lt2" tx2="dk2" accent1="accent1" accent2="accent2" accent3="accent3" accent4="accent4" accent5="accent5" accent6="accent6" hlink="hlink" folHlink="folHlink"/>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hapter 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018" y="1343111"/>
            <a:ext cx="8402188" cy="745373"/>
          </a:xfrm>
        </p:spPr>
        <p:txBody>
          <a:bodyPr anchor="b" anchorCtr="0">
            <a:noAutofit/>
          </a:bodyPr>
          <a:lstStyle>
            <a:lvl1pPr algn="ctr">
              <a:defRPr sz="3201" b="1" cap="none" baseline="0">
                <a:solidFill>
                  <a:schemeClr val="bg2"/>
                </a:solidFill>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1872018" y="2160500"/>
            <a:ext cx="8402188" cy="720167"/>
          </a:xfrm>
        </p:spPr>
        <p:txBody>
          <a:bodyPr anchor="t" anchorCtr="0">
            <a:noAutofit/>
          </a:bodyPr>
          <a:lstStyle>
            <a:lvl1pPr marL="0" indent="0" algn="ctr">
              <a:buNone/>
              <a:defRPr sz="2134" b="1">
                <a:solidFill>
                  <a:schemeClr val="accent2"/>
                </a:solidFill>
              </a:defRPr>
            </a:lvl1pPr>
            <a:lvl2pPr marL="609619" indent="0">
              <a:buNone/>
              <a:defRPr sz="2400">
                <a:solidFill>
                  <a:schemeClr val="tx1">
                    <a:tint val="75000"/>
                  </a:schemeClr>
                </a:solidFill>
              </a:defRPr>
            </a:lvl2pPr>
            <a:lvl3pPr marL="1219237" indent="0">
              <a:buNone/>
              <a:defRPr sz="2134">
                <a:solidFill>
                  <a:schemeClr val="tx1">
                    <a:tint val="75000"/>
                  </a:schemeClr>
                </a:solidFill>
              </a:defRPr>
            </a:lvl3pPr>
            <a:lvl4pPr marL="1828856" indent="0">
              <a:buNone/>
              <a:defRPr sz="1867">
                <a:solidFill>
                  <a:schemeClr val="tx1">
                    <a:tint val="75000"/>
                  </a:schemeClr>
                </a:solidFill>
              </a:defRPr>
            </a:lvl4pPr>
            <a:lvl5pPr marL="2438474" indent="0">
              <a:buNone/>
              <a:defRPr sz="1867">
                <a:solidFill>
                  <a:schemeClr val="tx1">
                    <a:tint val="75000"/>
                  </a:schemeClr>
                </a:solidFill>
              </a:defRPr>
            </a:lvl5pPr>
            <a:lvl6pPr marL="3048093" indent="0">
              <a:buNone/>
              <a:defRPr sz="1867">
                <a:solidFill>
                  <a:schemeClr val="tx1">
                    <a:tint val="75000"/>
                  </a:schemeClr>
                </a:solidFill>
              </a:defRPr>
            </a:lvl6pPr>
            <a:lvl7pPr marL="3657713" indent="0">
              <a:buNone/>
              <a:defRPr sz="1867">
                <a:solidFill>
                  <a:schemeClr val="tx1">
                    <a:tint val="75000"/>
                  </a:schemeClr>
                </a:solidFill>
              </a:defRPr>
            </a:lvl7pPr>
            <a:lvl8pPr marL="4267331" indent="0">
              <a:buNone/>
              <a:defRPr sz="1867">
                <a:solidFill>
                  <a:schemeClr val="tx1">
                    <a:tint val="75000"/>
                  </a:schemeClr>
                </a:solidFill>
              </a:defRPr>
            </a:lvl8pPr>
            <a:lvl9pPr marL="4876950" indent="0">
              <a:buNone/>
              <a:defRPr sz="1867">
                <a:solidFill>
                  <a:schemeClr val="tx1">
                    <a:tint val="75000"/>
                  </a:schemeClr>
                </a:solidFill>
              </a:defRPr>
            </a:lvl9pPr>
          </a:lstStyle>
          <a:p>
            <a:pPr lvl="0"/>
            <a:r>
              <a:rPr lang="en-GB" dirty="0" smtClean="0"/>
              <a:t>Click to edit Master text styles</a:t>
            </a:r>
          </a:p>
        </p:txBody>
      </p:sp>
      <p:grpSp>
        <p:nvGrpSpPr>
          <p:cNvPr id="18" name="Pulse"/>
          <p:cNvGrpSpPr/>
          <p:nvPr userDrawn="1"/>
        </p:nvGrpSpPr>
        <p:grpSpPr>
          <a:xfrm>
            <a:off x="8434983" y="2995536"/>
            <a:ext cx="3763821" cy="3431222"/>
            <a:chOff x="6324589" y="2994841"/>
            <a:chExt cx="2822131" cy="3430428"/>
          </a:xfrm>
        </p:grpSpPr>
        <p:sp>
          <p:nvSpPr>
            <p:cNvPr id="19"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20"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21"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22"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23"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grpSp>
    </p:spTree>
    <p:extLst>
      <p:ext uri="{BB962C8B-B14F-4D97-AF65-F5344CB8AC3E}">
        <p14:creationId xmlns:p14="http://schemas.microsoft.com/office/powerpoint/2010/main" val="877155282"/>
      </p:ext>
    </p:extLst>
  </p:cSld>
  <p:clrMapOvr>
    <a:masterClrMapping/>
  </p:clrMapOvr>
  <p:timing>
    <p:tnLst>
      <p:par>
        <p:cTn id="1" dur="indefinite" restart="never" nodeType="tmRoot"/>
      </p:par>
    </p:tnLst>
  </p:timing>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hapter Divider Pulse Pattern">
    <p:bg>
      <p:bgPr>
        <a:solidFill>
          <a:srgbClr val="FDECE4"/>
        </a:solidFill>
        <a:effectLst/>
      </p:bgPr>
    </p:bg>
    <p:spTree>
      <p:nvGrpSpPr>
        <p:cNvPr id="1" name=""/>
        <p:cNvGrpSpPr/>
        <p:nvPr/>
      </p:nvGrpSpPr>
      <p:grpSpPr>
        <a:xfrm>
          <a:off x="0" y="0"/>
          <a:ext cx="0" cy="0"/>
          <a:chOff x="0" y="0"/>
          <a:chExt cx="0" cy="0"/>
        </a:xfrm>
      </p:grpSpPr>
      <p:sp>
        <p:nvSpPr>
          <p:cNvPr id="53" name="Picture Placeholder 5"/>
          <p:cNvSpPr>
            <a:spLocks noGrp="1"/>
          </p:cNvSpPr>
          <p:nvPr>
            <p:ph type="pic" sz="quarter" idx="15" hasCustomPrompt="1"/>
          </p:nvPr>
        </p:nvSpPr>
        <p:spPr>
          <a:xfrm>
            <a:off x="-20395" y="0"/>
            <a:ext cx="12195175" cy="6859588"/>
          </a:xfrm>
        </p:spPr>
        <p:txBody>
          <a:bodyPr anchor="ctr" anchorCtr="0"/>
          <a:lstStyle>
            <a:lvl1pPr marL="0" indent="0" algn="ctr">
              <a:buNone/>
              <a:defRPr baseline="0">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r>
              <a:rPr lang="sv-SE" dirty="0" smtClean="0"/>
              <a:t> or </a:t>
            </a:r>
            <a:r>
              <a:rPr lang="sv-SE" dirty="0" err="1" smtClean="0"/>
              <a:t>use</a:t>
            </a:r>
            <a:r>
              <a:rPr lang="sv-SE" dirty="0" smtClean="0"/>
              <a:t> as </a:t>
            </a:r>
            <a:r>
              <a:rPr lang="sv-SE" dirty="0" err="1" smtClean="0"/>
              <a:t>pink</a:t>
            </a:r>
            <a:r>
              <a:rPr lang="sv-SE" dirty="0" smtClean="0"/>
              <a:t> </a:t>
            </a:r>
            <a:r>
              <a:rPr lang="sv-SE" dirty="0" err="1" smtClean="0"/>
              <a:t>slide</a:t>
            </a:r>
            <a:endParaRPr lang="en-GB" dirty="0" smtClean="0"/>
          </a:p>
        </p:txBody>
      </p:sp>
      <p:sp>
        <p:nvSpPr>
          <p:cNvPr id="2" name="Title 1"/>
          <p:cNvSpPr>
            <a:spLocks noGrp="1"/>
          </p:cNvSpPr>
          <p:nvPr>
            <p:ph type="title"/>
          </p:nvPr>
        </p:nvSpPr>
        <p:spPr>
          <a:xfrm>
            <a:off x="1872018" y="1343111"/>
            <a:ext cx="8402188" cy="745373"/>
          </a:xfrm>
        </p:spPr>
        <p:txBody>
          <a:bodyPr anchor="b" anchorCtr="0">
            <a:noAutofit/>
          </a:bodyPr>
          <a:lstStyle>
            <a:lvl1pPr algn="ctr">
              <a:defRPr sz="3201" b="1" cap="none" baseline="0">
                <a:solidFill>
                  <a:schemeClr val="bg2"/>
                </a:solidFill>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1872018" y="2160500"/>
            <a:ext cx="8402188" cy="720167"/>
          </a:xfrm>
        </p:spPr>
        <p:txBody>
          <a:bodyPr anchor="t" anchorCtr="0">
            <a:noAutofit/>
          </a:bodyPr>
          <a:lstStyle>
            <a:lvl1pPr marL="0" indent="0" algn="ctr">
              <a:buNone/>
              <a:defRPr sz="2134" b="1">
                <a:solidFill>
                  <a:schemeClr val="tx2"/>
                </a:solidFill>
              </a:defRPr>
            </a:lvl1pPr>
            <a:lvl2pPr marL="609619" indent="0">
              <a:buNone/>
              <a:defRPr sz="2400">
                <a:solidFill>
                  <a:schemeClr val="tx1">
                    <a:tint val="75000"/>
                  </a:schemeClr>
                </a:solidFill>
              </a:defRPr>
            </a:lvl2pPr>
            <a:lvl3pPr marL="1219237" indent="0">
              <a:buNone/>
              <a:defRPr sz="2134">
                <a:solidFill>
                  <a:schemeClr val="tx1">
                    <a:tint val="75000"/>
                  </a:schemeClr>
                </a:solidFill>
              </a:defRPr>
            </a:lvl3pPr>
            <a:lvl4pPr marL="1828856" indent="0">
              <a:buNone/>
              <a:defRPr sz="1867">
                <a:solidFill>
                  <a:schemeClr val="tx1">
                    <a:tint val="75000"/>
                  </a:schemeClr>
                </a:solidFill>
              </a:defRPr>
            </a:lvl4pPr>
            <a:lvl5pPr marL="2438474" indent="0">
              <a:buNone/>
              <a:defRPr sz="1867">
                <a:solidFill>
                  <a:schemeClr val="tx1">
                    <a:tint val="75000"/>
                  </a:schemeClr>
                </a:solidFill>
              </a:defRPr>
            </a:lvl5pPr>
            <a:lvl6pPr marL="3048093" indent="0">
              <a:buNone/>
              <a:defRPr sz="1867">
                <a:solidFill>
                  <a:schemeClr val="tx1">
                    <a:tint val="75000"/>
                  </a:schemeClr>
                </a:solidFill>
              </a:defRPr>
            </a:lvl6pPr>
            <a:lvl7pPr marL="3657713" indent="0">
              <a:buNone/>
              <a:defRPr sz="1867">
                <a:solidFill>
                  <a:schemeClr val="tx1">
                    <a:tint val="75000"/>
                  </a:schemeClr>
                </a:solidFill>
              </a:defRPr>
            </a:lvl7pPr>
            <a:lvl8pPr marL="4267331" indent="0">
              <a:buNone/>
              <a:defRPr sz="1867">
                <a:solidFill>
                  <a:schemeClr val="tx1">
                    <a:tint val="75000"/>
                  </a:schemeClr>
                </a:solidFill>
              </a:defRPr>
            </a:lvl8pPr>
            <a:lvl9pPr marL="4876950" indent="0">
              <a:buNone/>
              <a:defRPr sz="1867">
                <a:solidFill>
                  <a:schemeClr val="tx1">
                    <a:tint val="75000"/>
                  </a:schemeClr>
                </a:solidFill>
              </a:defRPr>
            </a:lvl9pPr>
          </a:lstStyle>
          <a:p>
            <a:pPr lvl="0"/>
            <a:r>
              <a:rPr lang="en-GB" dirty="0" smtClean="0"/>
              <a:t>Click to edit Master text styles</a:t>
            </a:r>
          </a:p>
        </p:txBody>
      </p:sp>
      <p:grpSp>
        <p:nvGrpSpPr>
          <p:cNvPr id="26" name="Pulse"/>
          <p:cNvGrpSpPr/>
          <p:nvPr userDrawn="1"/>
        </p:nvGrpSpPr>
        <p:grpSpPr>
          <a:xfrm>
            <a:off x="0" y="2750353"/>
            <a:ext cx="12195175" cy="3499661"/>
            <a:chOff x="0" y="1681163"/>
            <a:chExt cx="9144000" cy="3498851"/>
          </a:xfrm>
          <a:solidFill>
            <a:srgbClr val="0000A0"/>
          </a:solidFill>
        </p:grpSpPr>
        <p:sp>
          <p:nvSpPr>
            <p:cNvPr id="8" name="Freeform 5"/>
            <p:cNvSpPr>
              <a:spLocks/>
            </p:cNvSpPr>
            <p:nvPr userDrawn="1"/>
          </p:nvSpPr>
          <p:spPr bwMode="auto">
            <a:xfrm>
              <a:off x="409575" y="3290888"/>
              <a:ext cx="257175" cy="428625"/>
            </a:xfrm>
            <a:custGeom>
              <a:avLst/>
              <a:gdLst>
                <a:gd name="T0" fmla="*/ 41 w 81"/>
                <a:gd name="T1" fmla="*/ 135 h 135"/>
                <a:gd name="T2" fmla="*/ 41 w 81"/>
                <a:gd name="T3" fmla="*/ 135 h 135"/>
                <a:gd name="T4" fmla="*/ 0 w 81"/>
                <a:gd name="T5" fmla="*/ 95 h 135"/>
                <a:gd name="T6" fmla="*/ 0 w 81"/>
                <a:gd name="T7" fmla="*/ 40 h 135"/>
                <a:gd name="T8" fmla="*/ 41 w 81"/>
                <a:gd name="T9" fmla="*/ 0 h 135"/>
                <a:gd name="T10" fmla="*/ 81 w 81"/>
                <a:gd name="T11" fmla="*/ 40 h 135"/>
                <a:gd name="T12" fmla="*/ 81 w 81"/>
                <a:gd name="T13" fmla="*/ 95 h 135"/>
                <a:gd name="T14" fmla="*/ 41 w 81"/>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5">
                  <a:moveTo>
                    <a:pt x="41" y="135"/>
                  </a:moveTo>
                  <a:cubicBezTo>
                    <a:pt x="41" y="135"/>
                    <a:pt x="41" y="135"/>
                    <a:pt x="41" y="135"/>
                  </a:cubicBezTo>
                  <a:cubicBezTo>
                    <a:pt x="18" y="135"/>
                    <a:pt x="0" y="117"/>
                    <a:pt x="0" y="95"/>
                  </a:cubicBezTo>
                  <a:cubicBezTo>
                    <a:pt x="0" y="40"/>
                    <a:pt x="0" y="40"/>
                    <a:pt x="0" y="40"/>
                  </a:cubicBezTo>
                  <a:cubicBezTo>
                    <a:pt x="0" y="18"/>
                    <a:pt x="18" y="0"/>
                    <a:pt x="41" y="0"/>
                  </a:cubicBezTo>
                  <a:cubicBezTo>
                    <a:pt x="63" y="0"/>
                    <a:pt x="81" y="18"/>
                    <a:pt x="81" y="40"/>
                  </a:cubicBezTo>
                  <a:cubicBezTo>
                    <a:pt x="81" y="95"/>
                    <a:pt x="81" y="95"/>
                    <a:pt x="81" y="95"/>
                  </a:cubicBezTo>
                  <a:cubicBezTo>
                    <a:pt x="81" y="117"/>
                    <a:pt x="63" y="135"/>
                    <a:pt x="41" y="1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9" name="Freeform 6"/>
            <p:cNvSpPr>
              <a:spLocks/>
            </p:cNvSpPr>
            <p:nvPr userDrawn="1"/>
          </p:nvSpPr>
          <p:spPr bwMode="auto">
            <a:xfrm>
              <a:off x="8537575" y="3290888"/>
              <a:ext cx="254000" cy="428625"/>
            </a:xfrm>
            <a:custGeom>
              <a:avLst/>
              <a:gdLst>
                <a:gd name="T0" fmla="*/ 40 w 80"/>
                <a:gd name="T1" fmla="*/ 135 h 135"/>
                <a:gd name="T2" fmla="*/ 40 w 80"/>
                <a:gd name="T3" fmla="*/ 135 h 135"/>
                <a:gd name="T4" fmla="*/ 0 w 80"/>
                <a:gd name="T5" fmla="*/ 95 h 135"/>
                <a:gd name="T6" fmla="*/ 0 w 80"/>
                <a:gd name="T7" fmla="*/ 40 h 135"/>
                <a:gd name="T8" fmla="*/ 40 w 80"/>
                <a:gd name="T9" fmla="*/ 0 h 135"/>
                <a:gd name="T10" fmla="*/ 80 w 80"/>
                <a:gd name="T11" fmla="*/ 40 h 135"/>
                <a:gd name="T12" fmla="*/ 80 w 80"/>
                <a:gd name="T13" fmla="*/ 95 h 135"/>
                <a:gd name="T14" fmla="*/ 40 w 80"/>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35">
                  <a:moveTo>
                    <a:pt x="40" y="135"/>
                  </a:moveTo>
                  <a:cubicBezTo>
                    <a:pt x="40" y="135"/>
                    <a:pt x="40" y="135"/>
                    <a:pt x="40" y="135"/>
                  </a:cubicBezTo>
                  <a:cubicBezTo>
                    <a:pt x="18" y="135"/>
                    <a:pt x="0" y="117"/>
                    <a:pt x="0" y="95"/>
                  </a:cubicBezTo>
                  <a:cubicBezTo>
                    <a:pt x="0" y="40"/>
                    <a:pt x="0" y="40"/>
                    <a:pt x="0" y="40"/>
                  </a:cubicBezTo>
                  <a:cubicBezTo>
                    <a:pt x="0" y="18"/>
                    <a:pt x="18" y="0"/>
                    <a:pt x="40" y="0"/>
                  </a:cubicBezTo>
                  <a:cubicBezTo>
                    <a:pt x="62" y="0"/>
                    <a:pt x="80" y="18"/>
                    <a:pt x="80" y="40"/>
                  </a:cubicBezTo>
                  <a:cubicBezTo>
                    <a:pt x="80" y="95"/>
                    <a:pt x="80" y="95"/>
                    <a:pt x="80" y="95"/>
                  </a:cubicBezTo>
                  <a:cubicBezTo>
                    <a:pt x="80" y="117"/>
                    <a:pt x="62" y="135"/>
                    <a:pt x="40" y="1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0" name="Freeform 7"/>
            <p:cNvSpPr>
              <a:spLocks noEditPoints="1"/>
            </p:cNvSpPr>
            <p:nvPr userDrawn="1"/>
          </p:nvSpPr>
          <p:spPr bwMode="auto">
            <a:xfrm>
              <a:off x="6226175" y="2752726"/>
              <a:ext cx="428625" cy="1076325"/>
            </a:xfrm>
            <a:custGeom>
              <a:avLst/>
              <a:gdLst>
                <a:gd name="T0" fmla="*/ 68 w 135"/>
                <a:gd name="T1" fmla="*/ 14 h 338"/>
                <a:gd name="T2" fmla="*/ 122 w 135"/>
                <a:gd name="T3" fmla="*/ 68 h 338"/>
                <a:gd name="T4" fmla="*/ 122 w 135"/>
                <a:gd name="T5" fmla="*/ 270 h 338"/>
                <a:gd name="T6" fmla="*/ 68 w 135"/>
                <a:gd name="T7" fmla="*/ 324 h 338"/>
                <a:gd name="T8" fmla="*/ 14 w 135"/>
                <a:gd name="T9" fmla="*/ 270 h 338"/>
                <a:gd name="T10" fmla="*/ 14 w 135"/>
                <a:gd name="T11" fmla="*/ 68 h 338"/>
                <a:gd name="T12" fmla="*/ 68 w 135"/>
                <a:gd name="T13" fmla="*/ 14 h 338"/>
                <a:gd name="T14" fmla="*/ 68 w 135"/>
                <a:gd name="T15" fmla="*/ 0 h 338"/>
                <a:gd name="T16" fmla="*/ 68 w 135"/>
                <a:gd name="T17" fmla="*/ 0 h 338"/>
                <a:gd name="T18" fmla="*/ 0 w 135"/>
                <a:gd name="T19" fmla="*/ 68 h 338"/>
                <a:gd name="T20" fmla="*/ 0 w 135"/>
                <a:gd name="T21" fmla="*/ 270 h 338"/>
                <a:gd name="T22" fmla="*/ 68 w 135"/>
                <a:gd name="T23" fmla="*/ 338 h 338"/>
                <a:gd name="T24" fmla="*/ 135 w 135"/>
                <a:gd name="T25" fmla="*/ 270 h 338"/>
                <a:gd name="T26" fmla="*/ 135 w 135"/>
                <a:gd name="T27" fmla="*/ 68 h 338"/>
                <a:gd name="T28" fmla="*/ 68 w 135"/>
                <a:gd name="T29"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338">
                  <a:moveTo>
                    <a:pt x="68" y="14"/>
                  </a:moveTo>
                  <a:cubicBezTo>
                    <a:pt x="98" y="14"/>
                    <a:pt x="122" y="38"/>
                    <a:pt x="122" y="68"/>
                  </a:cubicBezTo>
                  <a:cubicBezTo>
                    <a:pt x="122" y="270"/>
                    <a:pt x="122" y="270"/>
                    <a:pt x="122" y="270"/>
                  </a:cubicBezTo>
                  <a:cubicBezTo>
                    <a:pt x="122" y="300"/>
                    <a:pt x="98" y="324"/>
                    <a:pt x="68" y="324"/>
                  </a:cubicBezTo>
                  <a:cubicBezTo>
                    <a:pt x="38" y="324"/>
                    <a:pt x="14" y="300"/>
                    <a:pt x="14" y="270"/>
                  </a:cubicBezTo>
                  <a:cubicBezTo>
                    <a:pt x="14" y="68"/>
                    <a:pt x="14" y="68"/>
                    <a:pt x="14" y="68"/>
                  </a:cubicBezTo>
                  <a:cubicBezTo>
                    <a:pt x="14" y="38"/>
                    <a:pt x="38" y="14"/>
                    <a:pt x="68" y="14"/>
                  </a:cubicBezTo>
                  <a:moveTo>
                    <a:pt x="68" y="0"/>
                  </a:moveTo>
                  <a:cubicBezTo>
                    <a:pt x="68" y="0"/>
                    <a:pt x="68" y="0"/>
                    <a:pt x="68" y="0"/>
                  </a:cubicBezTo>
                  <a:cubicBezTo>
                    <a:pt x="31" y="0"/>
                    <a:pt x="0" y="31"/>
                    <a:pt x="0" y="68"/>
                  </a:cubicBezTo>
                  <a:cubicBezTo>
                    <a:pt x="0" y="270"/>
                    <a:pt x="0" y="270"/>
                    <a:pt x="0" y="270"/>
                  </a:cubicBezTo>
                  <a:cubicBezTo>
                    <a:pt x="0" y="308"/>
                    <a:pt x="31" y="338"/>
                    <a:pt x="68" y="338"/>
                  </a:cubicBezTo>
                  <a:cubicBezTo>
                    <a:pt x="105" y="338"/>
                    <a:pt x="135" y="308"/>
                    <a:pt x="135" y="270"/>
                  </a:cubicBezTo>
                  <a:cubicBezTo>
                    <a:pt x="135" y="68"/>
                    <a:pt x="135" y="68"/>
                    <a:pt x="135" y="68"/>
                  </a:cubicBezTo>
                  <a:cubicBezTo>
                    <a:pt x="135" y="31"/>
                    <a:pt x="105" y="0"/>
                    <a:pt x="6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1" name="Freeform 8"/>
            <p:cNvSpPr>
              <a:spLocks/>
            </p:cNvSpPr>
            <p:nvPr userDrawn="1"/>
          </p:nvSpPr>
          <p:spPr bwMode="auto">
            <a:xfrm>
              <a:off x="7934325" y="3268663"/>
              <a:ext cx="428625" cy="1074738"/>
            </a:xfrm>
            <a:custGeom>
              <a:avLst/>
              <a:gdLst>
                <a:gd name="T0" fmla="*/ 68 w 135"/>
                <a:gd name="T1" fmla="*/ 338 h 338"/>
                <a:gd name="T2" fmla="*/ 68 w 135"/>
                <a:gd name="T3" fmla="*/ 338 h 338"/>
                <a:gd name="T4" fmla="*/ 0 w 135"/>
                <a:gd name="T5" fmla="*/ 270 h 338"/>
                <a:gd name="T6" fmla="*/ 0 w 135"/>
                <a:gd name="T7" fmla="*/ 68 h 338"/>
                <a:gd name="T8" fmla="*/ 68 w 135"/>
                <a:gd name="T9" fmla="*/ 0 h 338"/>
                <a:gd name="T10" fmla="*/ 135 w 135"/>
                <a:gd name="T11" fmla="*/ 68 h 338"/>
                <a:gd name="T12" fmla="*/ 135 w 135"/>
                <a:gd name="T13" fmla="*/ 270 h 338"/>
                <a:gd name="T14" fmla="*/ 68 w 135"/>
                <a:gd name="T15" fmla="*/ 338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338">
                  <a:moveTo>
                    <a:pt x="68" y="338"/>
                  </a:moveTo>
                  <a:cubicBezTo>
                    <a:pt x="68" y="338"/>
                    <a:pt x="68" y="338"/>
                    <a:pt x="68" y="338"/>
                  </a:cubicBezTo>
                  <a:cubicBezTo>
                    <a:pt x="31" y="338"/>
                    <a:pt x="0" y="308"/>
                    <a:pt x="0" y="270"/>
                  </a:cubicBezTo>
                  <a:cubicBezTo>
                    <a:pt x="0" y="68"/>
                    <a:pt x="0" y="68"/>
                    <a:pt x="0" y="68"/>
                  </a:cubicBezTo>
                  <a:cubicBezTo>
                    <a:pt x="0" y="31"/>
                    <a:pt x="31" y="0"/>
                    <a:pt x="68" y="0"/>
                  </a:cubicBezTo>
                  <a:cubicBezTo>
                    <a:pt x="105" y="0"/>
                    <a:pt x="135" y="31"/>
                    <a:pt x="135" y="68"/>
                  </a:cubicBezTo>
                  <a:cubicBezTo>
                    <a:pt x="135" y="270"/>
                    <a:pt x="135" y="270"/>
                    <a:pt x="135" y="270"/>
                  </a:cubicBezTo>
                  <a:cubicBezTo>
                    <a:pt x="135" y="308"/>
                    <a:pt x="105" y="338"/>
                    <a:pt x="68" y="3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2" name="Freeform 9"/>
            <p:cNvSpPr>
              <a:spLocks noEditPoints="1"/>
            </p:cNvSpPr>
            <p:nvPr userDrawn="1"/>
          </p:nvSpPr>
          <p:spPr bwMode="auto">
            <a:xfrm>
              <a:off x="6870700" y="1916113"/>
              <a:ext cx="533400" cy="2405063"/>
            </a:xfrm>
            <a:custGeom>
              <a:avLst/>
              <a:gdLst>
                <a:gd name="T0" fmla="*/ 84 w 168"/>
                <a:gd name="T1" fmla="*/ 14 h 756"/>
                <a:gd name="T2" fmla="*/ 155 w 168"/>
                <a:gd name="T3" fmla="*/ 85 h 756"/>
                <a:gd name="T4" fmla="*/ 155 w 168"/>
                <a:gd name="T5" fmla="*/ 672 h 756"/>
                <a:gd name="T6" fmla="*/ 84 w 168"/>
                <a:gd name="T7" fmla="*/ 743 h 756"/>
                <a:gd name="T8" fmla="*/ 13 w 168"/>
                <a:gd name="T9" fmla="*/ 672 h 756"/>
                <a:gd name="T10" fmla="*/ 13 w 168"/>
                <a:gd name="T11" fmla="*/ 85 h 756"/>
                <a:gd name="T12" fmla="*/ 84 w 168"/>
                <a:gd name="T13" fmla="*/ 14 h 756"/>
                <a:gd name="T14" fmla="*/ 84 w 168"/>
                <a:gd name="T15" fmla="*/ 0 h 756"/>
                <a:gd name="T16" fmla="*/ 0 w 168"/>
                <a:gd name="T17" fmla="*/ 85 h 756"/>
                <a:gd name="T18" fmla="*/ 0 w 168"/>
                <a:gd name="T19" fmla="*/ 672 h 756"/>
                <a:gd name="T20" fmla="*/ 84 w 168"/>
                <a:gd name="T21" fmla="*/ 756 h 756"/>
                <a:gd name="T22" fmla="*/ 168 w 168"/>
                <a:gd name="T23" fmla="*/ 672 h 756"/>
                <a:gd name="T24" fmla="*/ 168 w 168"/>
                <a:gd name="T25" fmla="*/ 85 h 756"/>
                <a:gd name="T26" fmla="*/ 84 w 168"/>
                <a:gd name="T2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756">
                  <a:moveTo>
                    <a:pt x="84" y="14"/>
                  </a:moveTo>
                  <a:cubicBezTo>
                    <a:pt x="123" y="14"/>
                    <a:pt x="155" y="46"/>
                    <a:pt x="155" y="85"/>
                  </a:cubicBezTo>
                  <a:cubicBezTo>
                    <a:pt x="155" y="672"/>
                    <a:pt x="155" y="672"/>
                    <a:pt x="155" y="672"/>
                  </a:cubicBezTo>
                  <a:cubicBezTo>
                    <a:pt x="155" y="711"/>
                    <a:pt x="123" y="743"/>
                    <a:pt x="84" y="743"/>
                  </a:cubicBezTo>
                  <a:cubicBezTo>
                    <a:pt x="45" y="743"/>
                    <a:pt x="13" y="711"/>
                    <a:pt x="13" y="672"/>
                  </a:cubicBezTo>
                  <a:cubicBezTo>
                    <a:pt x="13" y="85"/>
                    <a:pt x="13" y="85"/>
                    <a:pt x="13" y="85"/>
                  </a:cubicBezTo>
                  <a:cubicBezTo>
                    <a:pt x="13" y="46"/>
                    <a:pt x="45" y="14"/>
                    <a:pt x="84" y="14"/>
                  </a:cubicBezTo>
                  <a:moveTo>
                    <a:pt x="84" y="0"/>
                  </a:moveTo>
                  <a:cubicBezTo>
                    <a:pt x="38" y="0"/>
                    <a:pt x="0" y="38"/>
                    <a:pt x="0" y="85"/>
                  </a:cubicBezTo>
                  <a:cubicBezTo>
                    <a:pt x="0" y="672"/>
                    <a:pt x="0" y="672"/>
                    <a:pt x="0" y="672"/>
                  </a:cubicBezTo>
                  <a:cubicBezTo>
                    <a:pt x="0" y="718"/>
                    <a:pt x="38" y="756"/>
                    <a:pt x="84" y="756"/>
                  </a:cubicBezTo>
                  <a:cubicBezTo>
                    <a:pt x="131" y="756"/>
                    <a:pt x="168" y="718"/>
                    <a:pt x="168" y="672"/>
                  </a:cubicBezTo>
                  <a:cubicBezTo>
                    <a:pt x="168" y="85"/>
                    <a:pt x="168" y="85"/>
                    <a:pt x="168" y="85"/>
                  </a:cubicBezTo>
                  <a:cubicBezTo>
                    <a:pt x="168" y="38"/>
                    <a:pt x="131" y="0"/>
                    <a:pt x="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3" name="Freeform 10"/>
            <p:cNvSpPr>
              <a:spLocks noEditPoints="1"/>
            </p:cNvSpPr>
            <p:nvPr userDrawn="1"/>
          </p:nvSpPr>
          <p:spPr bwMode="auto">
            <a:xfrm>
              <a:off x="539750" y="2752726"/>
              <a:ext cx="428625" cy="1076325"/>
            </a:xfrm>
            <a:custGeom>
              <a:avLst/>
              <a:gdLst>
                <a:gd name="T0" fmla="*/ 67 w 135"/>
                <a:gd name="T1" fmla="*/ 14 h 338"/>
                <a:gd name="T2" fmla="*/ 121 w 135"/>
                <a:gd name="T3" fmla="*/ 68 h 338"/>
                <a:gd name="T4" fmla="*/ 121 w 135"/>
                <a:gd name="T5" fmla="*/ 270 h 338"/>
                <a:gd name="T6" fmla="*/ 67 w 135"/>
                <a:gd name="T7" fmla="*/ 324 h 338"/>
                <a:gd name="T8" fmla="*/ 13 w 135"/>
                <a:gd name="T9" fmla="*/ 270 h 338"/>
                <a:gd name="T10" fmla="*/ 13 w 135"/>
                <a:gd name="T11" fmla="*/ 68 h 338"/>
                <a:gd name="T12" fmla="*/ 67 w 135"/>
                <a:gd name="T13" fmla="*/ 14 h 338"/>
                <a:gd name="T14" fmla="*/ 67 w 135"/>
                <a:gd name="T15" fmla="*/ 0 h 338"/>
                <a:gd name="T16" fmla="*/ 0 w 135"/>
                <a:gd name="T17" fmla="*/ 68 h 338"/>
                <a:gd name="T18" fmla="*/ 0 w 135"/>
                <a:gd name="T19" fmla="*/ 270 h 338"/>
                <a:gd name="T20" fmla="*/ 67 w 135"/>
                <a:gd name="T21" fmla="*/ 338 h 338"/>
                <a:gd name="T22" fmla="*/ 135 w 135"/>
                <a:gd name="T23" fmla="*/ 270 h 338"/>
                <a:gd name="T24" fmla="*/ 135 w 135"/>
                <a:gd name="T25" fmla="*/ 68 h 338"/>
                <a:gd name="T26" fmla="*/ 67 w 135"/>
                <a:gd name="T27"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38">
                  <a:moveTo>
                    <a:pt x="67" y="14"/>
                  </a:moveTo>
                  <a:cubicBezTo>
                    <a:pt x="97" y="14"/>
                    <a:pt x="121" y="38"/>
                    <a:pt x="121" y="68"/>
                  </a:cubicBezTo>
                  <a:cubicBezTo>
                    <a:pt x="121" y="270"/>
                    <a:pt x="121" y="270"/>
                    <a:pt x="121" y="270"/>
                  </a:cubicBezTo>
                  <a:cubicBezTo>
                    <a:pt x="121" y="300"/>
                    <a:pt x="97" y="324"/>
                    <a:pt x="67" y="324"/>
                  </a:cubicBezTo>
                  <a:cubicBezTo>
                    <a:pt x="37" y="324"/>
                    <a:pt x="13" y="300"/>
                    <a:pt x="13" y="270"/>
                  </a:cubicBezTo>
                  <a:cubicBezTo>
                    <a:pt x="13" y="68"/>
                    <a:pt x="13" y="68"/>
                    <a:pt x="13" y="68"/>
                  </a:cubicBezTo>
                  <a:cubicBezTo>
                    <a:pt x="13" y="38"/>
                    <a:pt x="37" y="14"/>
                    <a:pt x="67" y="14"/>
                  </a:cubicBezTo>
                  <a:moveTo>
                    <a:pt x="67" y="0"/>
                  </a:moveTo>
                  <a:cubicBezTo>
                    <a:pt x="30" y="0"/>
                    <a:pt x="0" y="31"/>
                    <a:pt x="0" y="68"/>
                  </a:cubicBezTo>
                  <a:cubicBezTo>
                    <a:pt x="0" y="270"/>
                    <a:pt x="0" y="270"/>
                    <a:pt x="0" y="270"/>
                  </a:cubicBezTo>
                  <a:cubicBezTo>
                    <a:pt x="0" y="308"/>
                    <a:pt x="30" y="338"/>
                    <a:pt x="67" y="338"/>
                  </a:cubicBezTo>
                  <a:cubicBezTo>
                    <a:pt x="104" y="338"/>
                    <a:pt x="135" y="308"/>
                    <a:pt x="135" y="270"/>
                  </a:cubicBezTo>
                  <a:cubicBezTo>
                    <a:pt x="135" y="68"/>
                    <a:pt x="135" y="68"/>
                    <a:pt x="135" y="68"/>
                  </a:cubicBezTo>
                  <a:cubicBezTo>
                    <a:pt x="135" y="31"/>
                    <a:pt x="104"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4" name="Freeform 11"/>
            <p:cNvSpPr>
              <a:spLocks noEditPoints="1"/>
            </p:cNvSpPr>
            <p:nvPr userDrawn="1"/>
          </p:nvSpPr>
          <p:spPr bwMode="auto">
            <a:xfrm>
              <a:off x="1181100" y="1916113"/>
              <a:ext cx="536575" cy="2405063"/>
            </a:xfrm>
            <a:custGeom>
              <a:avLst/>
              <a:gdLst>
                <a:gd name="T0" fmla="*/ 84 w 169"/>
                <a:gd name="T1" fmla="*/ 14 h 756"/>
                <a:gd name="T2" fmla="*/ 155 w 169"/>
                <a:gd name="T3" fmla="*/ 85 h 756"/>
                <a:gd name="T4" fmla="*/ 155 w 169"/>
                <a:gd name="T5" fmla="*/ 672 h 756"/>
                <a:gd name="T6" fmla="*/ 84 w 169"/>
                <a:gd name="T7" fmla="*/ 743 h 756"/>
                <a:gd name="T8" fmla="*/ 14 w 169"/>
                <a:gd name="T9" fmla="*/ 672 h 756"/>
                <a:gd name="T10" fmla="*/ 14 w 169"/>
                <a:gd name="T11" fmla="*/ 85 h 756"/>
                <a:gd name="T12" fmla="*/ 84 w 169"/>
                <a:gd name="T13" fmla="*/ 14 h 756"/>
                <a:gd name="T14" fmla="*/ 84 w 169"/>
                <a:gd name="T15" fmla="*/ 0 h 756"/>
                <a:gd name="T16" fmla="*/ 0 w 169"/>
                <a:gd name="T17" fmla="*/ 85 h 756"/>
                <a:gd name="T18" fmla="*/ 0 w 169"/>
                <a:gd name="T19" fmla="*/ 672 h 756"/>
                <a:gd name="T20" fmla="*/ 84 w 169"/>
                <a:gd name="T21" fmla="*/ 756 h 756"/>
                <a:gd name="T22" fmla="*/ 169 w 169"/>
                <a:gd name="T23" fmla="*/ 672 h 756"/>
                <a:gd name="T24" fmla="*/ 169 w 169"/>
                <a:gd name="T25" fmla="*/ 85 h 756"/>
                <a:gd name="T26" fmla="*/ 84 w 169"/>
                <a:gd name="T2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756">
                  <a:moveTo>
                    <a:pt x="84" y="14"/>
                  </a:moveTo>
                  <a:cubicBezTo>
                    <a:pt x="123" y="14"/>
                    <a:pt x="155" y="46"/>
                    <a:pt x="155" y="85"/>
                  </a:cubicBezTo>
                  <a:cubicBezTo>
                    <a:pt x="155" y="672"/>
                    <a:pt x="155" y="672"/>
                    <a:pt x="155" y="672"/>
                  </a:cubicBezTo>
                  <a:cubicBezTo>
                    <a:pt x="155" y="711"/>
                    <a:pt x="123" y="743"/>
                    <a:pt x="84" y="743"/>
                  </a:cubicBezTo>
                  <a:cubicBezTo>
                    <a:pt x="45" y="743"/>
                    <a:pt x="14" y="711"/>
                    <a:pt x="14" y="672"/>
                  </a:cubicBezTo>
                  <a:cubicBezTo>
                    <a:pt x="14" y="85"/>
                    <a:pt x="14" y="85"/>
                    <a:pt x="14" y="85"/>
                  </a:cubicBezTo>
                  <a:cubicBezTo>
                    <a:pt x="14" y="46"/>
                    <a:pt x="45" y="14"/>
                    <a:pt x="84" y="14"/>
                  </a:cubicBezTo>
                  <a:moveTo>
                    <a:pt x="84" y="0"/>
                  </a:moveTo>
                  <a:cubicBezTo>
                    <a:pt x="38" y="0"/>
                    <a:pt x="0" y="38"/>
                    <a:pt x="0" y="85"/>
                  </a:cubicBezTo>
                  <a:cubicBezTo>
                    <a:pt x="0" y="672"/>
                    <a:pt x="0" y="672"/>
                    <a:pt x="0" y="672"/>
                  </a:cubicBezTo>
                  <a:cubicBezTo>
                    <a:pt x="0" y="718"/>
                    <a:pt x="38" y="756"/>
                    <a:pt x="84" y="756"/>
                  </a:cubicBezTo>
                  <a:cubicBezTo>
                    <a:pt x="131" y="756"/>
                    <a:pt x="169" y="718"/>
                    <a:pt x="169" y="672"/>
                  </a:cubicBezTo>
                  <a:cubicBezTo>
                    <a:pt x="169" y="85"/>
                    <a:pt x="169" y="85"/>
                    <a:pt x="169" y="85"/>
                  </a:cubicBezTo>
                  <a:cubicBezTo>
                    <a:pt x="169" y="38"/>
                    <a:pt x="131" y="0"/>
                    <a:pt x="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5" name="Freeform 12"/>
            <p:cNvSpPr>
              <a:spLocks/>
            </p:cNvSpPr>
            <p:nvPr userDrawn="1"/>
          </p:nvSpPr>
          <p:spPr bwMode="auto">
            <a:xfrm>
              <a:off x="7185025" y="2774951"/>
              <a:ext cx="536575" cy="2405063"/>
            </a:xfrm>
            <a:custGeom>
              <a:avLst/>
              <a:gdLst>
                <a:gd name="T0" fmla="*/ 85 w 169"/>
                <a:gd name="T1" fmla="*/ 756 h 756"/>
                <a:gd name="T2" fmla="*/ 85 w 169"/>
                <a:gd name="T3" fmla="*/ 756 h 756"/>
                <a:gd name="T4" fmla="*/ 0 w 169"/>
                <a:gd name="T5" fmla="*/ 672 h 756"/>
                <a:gd name="T6" fmla="*/ 0 w 169"/>
                <a:gd name="T7" fmla="*/ 85 h 756"/>
                <a:gd name="T8" fmla="*/ 85 w 169"/>
                <a:gd name="T9" fmla="*/ 0 h 756"/>
                <a:gd name="T10" fmla="*/ 169 w 169"/>
                <a:gd name="T11" fmla="*/ 85 h 756"/>
                <a:gd name="T12" fmla="*/ 169 w 169"/>
                <a:gd name="T13" fmla="*/ 672 h 756"/>
                <a:gd name="T14" fmla="*/ 85 w 169"/>
                <a:gd name="T15" fmla="*/ 756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756">
                  <a:moveTo>
                    <a:pt x="85" y="756"/>
                  </a:moveTo>
                  <a:cubicBezTo>
                    <a:pt x="85" y="756"/>
                    <a:pt x="85" y="756"/>
                    <a:pt x="85" y="756"/>
                  </a:cubicBezTo>
                  <a:cubicBezTo>
                    <a:pt x="38" y="756"/>
                    <a:pt x="0" y="718"/>
                    <a:pt x="0" y="672"/>
                  </a:cubicBezTo>
                  <a:cubicBezTo>
                    <a:pt x="0" y="85"/>
                    <a:pt x="0" y="85"/>
                    <a:pt x="0" y="85"/>
                  </a:cubicBezTo>
                  <a:cubicBezTo>
                    <a:pt x="0" y="38"/>
                    <a:pt x="38" y="0"/>
                    <a:pt x="85" y="0"/>
                  </a:cubicBezTo>
                  <a:cubicBezTo>
                    <a:pt x="131" y="0"/>
                    <a:pt x="169" y="38"/>
                    <a:pt x="169" y="85"/>
                  </a:cubicBezTo>
                  <a:cubicBezTo>
                    <a:pt x="169" y="672"/>
                    <a:pt x="169" y="672"/>
                    <a:pt x="169" y="672"/>
                  </a:cubicBezTo>
                  <a:cubicBezTo>
                    <a:pt x="169" y="718"/>
                    <a:pt x="131" y="756"/>
                    <a:pt x="85" y="7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6" name="Freeform 13"/>
            <p:cNvSpPr>
              <a:spLocks noEditPoints="1"/>
            </p:cNvSpPr>
            <p:nvPr userDrawn="1"/>
          </p:nvSpPr>
          <p:spPr bwMode="auto">
            <a:xfrm>
              <a:off x="3009900" y="2517776"/>
              <a:ext cx="428625" cy="1074738"/>
            </a:xfrm>
            <a:custGeom>
              <a:avLst/>
              <a:gdLst>
                <a:gd name="T0" fmla="*/ 67 w 135"/>
                <a:gd name="T1" fmla="*/ 14 h 338"/>
                <a:gd name="T2" fmla="*/ 121 w 135"/>
                <a:gd name="T3" fmla="*/ 68 h 338"/>
                <a:gd name="T4" fmla="*/ 121 w 135"/>
                <a:gd name="T5" fmla="*/ 270 h 338"/>
                <a:gd name="T6" fmla="*/ 67 w 135"/>
                <a:gd name="T7" fmla="*/ 324 h 338"/>
                <a:gd name="T8" fmla="*/ 13 w 135"/>
                <a:gd name="T9" fmla="*/ 270 h 338"/>
                <a:gd name="T10" fmla="*/ 13 w 135"/>
                <a:gd name="T11" fmla="*/ 68 h 338"/>
                <a:gd name="T12" fmla="*/ 67 w 135"/>
                <a:gd name="T13" fmla="*/ 14 h 338"/>
                <a:gd name="T14" fmla="*/ 67 w 135"/>
                <a:gd name="T15" fmla="*/ 0 h 338"/>
                <a:gd name="T16" fmla="*/ 0 w 135"/>
                <a:gd name="T17" fmla="*/ 68 h 338"/>
                <a:gd name="T18" fmla="*/ 0 w 135"/>
                <a:gd name="T19" fmla="*/ 270 h 338"/>
                <a:gd name="T20" fmla="*/ 67 w 135"/>
                <a:gd name="T21" fmla="*/ 338 h 338"/>
                <a:gd name="T22" fmla="*/ 135 w 135"/>
                <a:gd name="T23" fmla="*/ 270 h 338"/>
                <a:gd name="T24" fmla="*/ 135 w 135"/>
                <a:gd name="T25" fmla="*/ 68 h 338"/>
                <a:gd name="T26" fmla="*/ 67 w 135"/>
                <a:gd name="T27"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38">
                  <a:moveTo>
                    <a:pt x="67" y="14"/>
                  </a:moveTo>
                  <a:cubicBezTo>
                    <a:pt x="97" y="14"/>
                    <a:pt x="121" y="38"/>
                    <a:pt x="121" y="68"/>
                  </a:cubicBezTo>
                  <a:cubicBezTo>
                    <a:pt x="121" y="270"/>
                    <a:pt x="121" y="270"/>
                    <a:pt x="121" y="270"/>
                  </a:cubicBezTo>
                  <a:cubicBezTo>
                    <a:pt x="121" y="300"/>
                    <a:pt x="97" y="324"/>
                    <a:pt x="67" y="324"/>
                  </a:cubicBezTo>
                  <a:cubicBezTo>
                    <a:pt x="37" y="324"/>
                    <a:pt x="13" y="300"/>
                    <a:pt x="13" y="270"/>
                  </a:cubicBezTo>
                  <a:cubicBezTo>
                    <a:pt x="13" y="68"/>
                    <a:pt x="13" y="68"/>
                    <a:pt x="13" y="68"/>
                  </a:cubicBezTo>
                  <a:cubicBezTo>
                    <a:pt x="13" y="38"/>
                    <a:pt x="37" y="14"/>
                    <a:pt x="67" y="14"/>
                  </a:cubicBezTo>
                  <a:moveTo>
                    <a:pt x="67" y="0"/>
                  </a:moveTo>
                  <a:cubicBezTo>
                    <a:pt x="30" y="0"/>
                    <a:pt x="0" y="30"/>
                    <a:pt x="0" y="68"/>
                  </a:cubicBezTo>
                  <a:cubicBezTo>
                    <a:pt x="0" y="270"/>
                    <a:pt x="0" y="270"/>
                    <a:pt x="0" y="270"/>
                  </a:cubicBezTo>
                  <a:cubicBezTo>
                    <a:pt x="0" y="307"/>
                    <a:pt x="30" y="338"/>
                    <a:pt x="67" y="338"/>
                  </a:cubicBezTo>
                  <a:cubicBezTo>
                    <a:pt x="104" y="338"/>
                    <a:pt x="135" y="307"/>
                    <a:pt x="135" y="270"/>
                  </a:cubicBezTo>
                  <a:cubicBezTo>
                    <a:pt x="135" y="68"/>
                    <a:pt x="135" y="68"/>
                    <a:pt x="135" y="68"/>
                  </a:cubicBezTo>
                  <a:cubicBezTo>
                    <a:pt x="135" y="30"/>
                    <a:pt x="104"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7" name="Freeform 14"/>
            <p:cNvSpPr>
              <a:spLocks/>
            </p:cNvSpPr>
            <p:nvPr userDrawn="1"/>
          </p:nvSpPr>
          <p:spPr bwMode="auto">
            <a:xfrm>
              <a:off x="5753100" y="3141663"/>
              <a:ext cx="254000" cy="428625"/>
            </a:xfrm>
            <a:custGeom>
              <a:avLst/>
              <a:gdLst>
                <a:gd name="T0" fmla="*/ 40 w 80"/>
                <a:gd name="T1" fmla="*/ 135 h 135"/>
                <a:gd name="T2" fmla="*/ 40 w 80"/>
                <a:gd name="T3" fmla="*/ 135 h 135"/>
                <a:gd name="T4" fmla="*/ 0 w 80"/>
                <a:gd name="T5" fmla="*/ 95 h 135"/>
                <a:gd name="T6" fmla="*/ 0 w 80"/>
                <a:gd name="T7" fmla="*/ 40 h 135"/>
                <a:gd name="T8" fmla="*/ 40 w 80"/>
                <a:gd name="T9" fmla="*/ 0 h 135"/>
                <a:gd name="T10" fmla="*/ 80 w 80"/>
                <a:gd name="T11" fmla="*/ 40 h 135"/>
                <a:gd name="T12" fmla="*/ 80 w 80"/>
                <a:gd name="T13" fmla="*/ 95 h 135"/>
                <a:gd name="T14" fmla="*/ 40 w 80"/>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35">
                  <a:moveTo>
                    <a:pt x="40" y="135"/>
                  </a:moveTo>
                  <a:cubicBezTo>
                    <a:pt x="40" y="135"/>
                    <a:pt x="40" y="135"/>
                    <a:pt x="40" y="135"/>
                  </a:cubicBezTo>
                  <a:cubicBezTo>
                    <a:pt x="18" y="135"/>
                    <a:pt x="0" y="117"/>
                    <a:pt x="0" y="95"/>
                  </a:cubicBezTo>
                  <a:cubicBezTo>
                    <a:pt x="0" y="40"/>
                    <a:pt x="0" y="40"/>
                    <a:pt x="0" y="40"/>
                  </a:cubicBezTo>
                  <a:cubicBezTo>
                    <a:pt x="0" y="18"/>
                    <a:pt x="18" y="0"/>
                    <a:pt x="40" y="0"/>
                  </a:cubicBezTo>
                  <a:cubicBezTo>
                    <a:pt x="62" y="0"/>
                    <a:pt x="80" y="18"/>
                    <a:pt x="80" y="40"/>
                  </a:cubicBezTo>
                  <a:cubicBezTo>
                    <a:pt x="80" y="95"/>
                    <a:pt x="80" y="95"/>
                    <a:pt x="80" y="95"/>
                  </a:cubicBezTo>
                  <a:cubicBezTo>
                    <a:pt x="80" y="117"/>
                    <a:pt x="62" y="135"/>
                    <a:pt x="40" y="1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8" name="Freeform 15"/>
            <p:cNvSpPr>
              <a:spLocks noEditPoints="1"/>
            </p:cNvSpPr>
            <p:nvPr userDrawn="1"/>
          </p:nvSpPr>
          <p:spPr bwMode="auto">
            <a:xfrm>
              <a:off x="2581275" y="3141663"/>
              <a:ext cx="254000" cy="428625"/>
            </a:xfrm>
            <a:custGeom>
              <a:avLst/>
              <a:gdLst>
                <a:gd name="T0" fmla="*/ 40 w 80"/>
                <a:gd name="T1" fmla="*/ 13 h 135"/>
                <a:gd name="T2" fmla="*/ 67 w 80"/>
                <a:gd name="T3" fmla="*/ 40 h 135"/>
                <a:gd name="T4" fmla="*/ 67 w 80"/>
                <a:gd name="T5" fmla="*/ 95 h 135"/>
                <a:gd name="T6" fmla="*/ 40 w 80"/>
                <a:gd name="T7" fmla="*/ 121 h 135"/>
                <a:gd name="T8" fmla="*/ 13 w 80"/>
                <a:gd name="T9" fmla="*/ 95 h 135"/>
                <a:gd name="T10" fmla="*/ 13 w 80"/>
                <a:gd name="T11" fmla="*/ 40 h 135"/>
                <a:gd name="T12" fmla="*/ 40 w 80"/>
                <a:gd name="T13" fmla="*/ 13 h 135"/>
                <a:gd name="T14" fmla="*/ 40 w 80"/>
                <a:gd name="T15" fmla="*/ 0 h 135"/>
                <a:gd name="T16" fmla="*/ 0 w 80"/>
                <a:gd name="T17" fmla="*/ 40 h 135"/>
                <a:gd name="T18" fmla="*/ 0 w 80"/>
                <a:gd name="T19" fmla="*/ 95 h 135"/>
                <a:gd name="T20" fmla="*/ 40 w 80"/>
                <a:gd name="T21" fmla="*/ 135 h 135"/>
                <a:gd name="T22" fmla="*/ 80 w 80"/>
                <a:gd name="T23" fmla="*/ 95 h 135"/>
                <a:gd name="T24" fmla="*/ 80 w 80"/>
                <a:gd name="T25" fmla="*/ 40 h 135"/>
                <a:gd name="T26" fmla="*/ 40 w 80"/>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35">
                  <a:moveTo>
                    <a:pt x="40" y="13"/>
                  </a:moveTo>
                  <a:cubicBezTo>
                    <a:pt x="55" y="13"/>
                    <a:pt x="67" y="25"/>
                    <a:pt x="67" y="40"/>
                  </a:cubicBezTo>
                  <a:cubicBezTo>
                    <a:pt x="67" y="95"/>
                    <a:pt x="67" y="95"/>
                    <a:pt x="67" y="95"/>
                  </a:cubicBezTo>
                  <a:cubicBezTo>
                    <a:pt x="67" y="109"/>
                    <a:pt x="55" y="121"/>
                    <a:pt x="40" y="121"/>
                  </a:cubicBezTo>
                  <a:cubicBezTo>
                    <a:pt x="25" y="121"/>
                    <a:pt x="13" y="109"/>
                    <a:pt x="13" y="95"/>
                  </a:cubicBezTo>
                  <a:cubicBezTo>
                    <a:pt x="13" y="40"/>
                    <a:pt x="13" y="40"/>
                    <a:pt x="13" y="40"/>
                  </a:cubicBezTo>
                  <a:cubicBezTo>
                    <a:pt x="13" y="25"/>
                    <a:pt x="25" y="13"/>
                    <a:pt x="40" y="13"/>
                  </a:cubicBezTo>
                  <a:moveTo>
                    <a:pt x="40" y="0"/>
                  </a:moveTo>
                  <a:cubicBezTo>
                    <a:pt x="18" y="0"/>
                    <a:pt x="0" y="18"/>
                    <a:pt x="0" y="40"/>
                  </a:cubicBezTo>
                  <a:cubicBezTo>
                    <a:pt x="0" y="95"/>
                    <a:pt x="0" y="95"/>
                    <a:pt x="0" y="95"/>
                  </a:cubicBezTo>
                  <a:cubicBezTo>
                    <a:pt x="0" y="117"/>
                    <a:pt x="18" y="135"/>
                    <a:pt x="40" y="135"/>
                  </a:cubicBezTo>
                  <a:cubicBezTo>
                    <a:pt x="62" y="135"/>
                    <a:pt x="80" y="117"/>
                    <a:pt x="80" y="95"/>
                  </a:cubicBezTo>
                  <a:cubicBezTo>
                    <a:pt x="80" y="40"/>
                    <a:pt x="80" y="40"/>
                    <a:pt x="80" y="40"/>
                  </a:cubicBezTo>
                  <a:cubicBezTo>
                    <a:pt x="80" y="18"/>
                    <a:pt x="62" y="0"/>
                    <a:pt x="4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9" name="Freeform 16"/>
            <p:cNvSpPr>
              <a:spLocks/>
            </p:cNvSpPr>
            <p:nvPr userDrawn="1"/>
          </p:nvSpPr>
          <p:spPr bwMode="auto">
            <a:xfrm>
              <a:off x="5149850" y="3119438"/>
              <a:ext cx="428625" cy="1074738"/>
            </a:xfrm>
            <a:custGeom>
              <a:avLst/>
              <a:gdLst>
                <a:gd name="T0" fmla="*/ 68 w 135"/>
                <a:gd name="T1" fmla="*/ 338 h 338"/>
                <a:gd name="T2" fmla="*/ 68 w 135"/>
                <a:gd name="T3" fmla="*/ 338 h 338"/>
                <a:gd name="T4" fmla="*/ 0 w 135"/>
                <a:gd name="T5" fmla="*/ 270 h 338"/>
                <a:gd name="T6" fmla="*/ 0 w 135"/>
                <a:gd name="T7" fmla="*/ 68 h 338"/>
                <a:gd name="T8" fmla="*/ 68 w 135"/>
                <a:gd name="T9" fmla="*/ 0 h 338"/>
                <a:gd name="T10" fmla="*/ 135 w 135"/>
                <a:gd name="T11" fmla="*/ 68 h 338"/>
                <a:gd name="T12" fmla="*/ 135 w 135"/>
                <a:gd name="T13" fmla="*/ 270 h 338"/>
                <a:gd name="T14" fmla="*/ 68 w 135"/>
                <a:gd name="T15" fmla="*/ 338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338">
                  <a:moveTo>
                    <a:pt x="68" y="338"/>
                  </a:moveTo>
                  <a:cubicBezTo>
                    <a:pt x="68" y="338"/>
                    <a:pt x="68" y="338"/>
                    <a:pt x="68" y="338"/>
                  </a:cubicBezTo>
                  <a:cubicBezTo>
                    <a:pt x="31" y="338"/>
                    <a:pt x="0" y="307"/>
                    <a:pt x="0" y="270"/>
                  </a:cubicBezTo>
                  <a:cubicBezTo>
                    <a:pt x="0" y="68"/>
                    <a:pt x="0" y="68"/>
                    <a:pt x="0" y="68"/>
                  </a:cubicBezTo>
                  <a:cubicBezTo>
                    <a:pt x="0" y="30"/>
                    <a:pt x="31" y="0"/>
                    <a:pt x="68" y="0"/>
                  </a:cubicBezTo>
                  <a:cubicBezTo>
                    <a:pt x="105" y="0"/>
                    <a:pt x="135" y="30"/>
                    <a:pt x="135" y="68"/>
                  </a:cubicBezTo>
                  <a:cubicBezTo>
                    <a:pt x="135" y="270"/>
                    <a:pt x="135" y="270"/>
                    <a:pt x="135" y="270"/>
                  </a:cubicBezTo>
                  <a:cubicBezTo>
                    <a:pt x="135" y="307"/>
                    <a:pt x="105" y="338"/>
                    <a:pt x="68" y="3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0" name="Freeform 17"/>
            <p:cNvSpPr>
              <a:spLocks/>
            </p:cNvSpPr>
            <p:nvPr userDrawn="1"/>
          </p:nvSpPr>
          <p:spPr bwMode="auto">
            <a:xfrm>
              <a:off x="3651250" y="1681163"/>
              <a:ext cx="536575" cy="2405063"/>
            </a:xfrm>
            <a:custGeom>
              <a:avLst/>
              <a:gdLst>
                <a:gd name="T0" fmla="*/ 84 w 169"/>
                <a:gd name="T1" fmla="*/ 756 h 756"/>
                <a:gd name="T2" fmla="*/ 84 w 169"/>
                <a:gd name="T3" fmla="*/ 756 h 756"/>
                <a:gd name="T4" fmla="*/ 0 w 169"/>
                <a:gd name="T5" fmla="*/ 671 h 756"/>
                <a:gd name="T6" fmla="*/ 0 w 169"/>
                <a:gd name="T7" fmla="*/ 84 h 756"/>
                <a:gd name="T8" fmla="*/ 84 w 169"/>
                <a:gd name="T9" fmla="*/ 0 h 756"/>
                <a:gd name="T10" fmla="*/ 169 w 169"/>
                <a:gd name="T11" fmla="*/ 84 h 756"/>
                <a:gd name="T12" fmla="*/ 169 w 169"/>
                <a:gd name="T13" fmla="*/ 671 h 756"/>
                <a:gd name="T14" fmla="*/ 84 w 169"/>
                <a:gd name="T15" fmla="*/ 756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756">
                  <a:moveTo>
                    <a:pt x="84" y="756"/>
                  </a:moveTo>
                  <a:cubicBezTo>
                    <a:pt x="84" y="756"/>
                    <a:pt x="84" y="756"/>
                    <a:pt x="84" y="756"/>
                  </a:cubicBezTo>
                  <a:cubicBezTo>
                    <a:pt x="38" y="756"/>
                    <a:pt x="0" y="718"/>
                    <a:pt x="0" y="671"/>
                  </a:cubicBezTo>
                  <a:cubicBezTo>
                    <a:pt x="0" y="84"/>
                    <a:pt x="0" y="84"/>
                    <a:pt x="0" y="84"/>
                  </a:cubicBezTo>
                  <a:cubicBezTo>
                    <a:pt x="0" y="38"/>
                    <a:pt x="38" y="0"/>
                    <a:pt x="84" y="0"/>
                  </a:cubicBezTo>
                  <a:cubicBezTo>
                    <a:pt x="131" y="0"/>
                    <a:pt x="169" y="38"/>
                    <a:pt x="169" y="84"/>
                  </a:cubicBezTo>
                  <a:cubicBezTo>
                    <a:pt x="169" y="671"/>
                    <a:pt x="169" y="671"/>
                    <a:pt x="169" y="671"/>
                  </a:cubicBezTo>
                  <a:cubicBezTo>
                    <a:pt x="169" y="718"/>
                    <a:pt x="131" y="756"/>
                    <a:pt x="84" y="7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1" name="Freeform 18"/>
            <p:cNvSpPr>
              <a:spLocks/>
            </p:cNvSpPr>
            <p:nvPr userDrawn="1"/>
          </p:nvSpPr>
          <p:spPr bwMode="auto">
            <a:xfrm>
              <a:off x="4400550" y="2625726"/>
              <a:ext cx="536575" cy="2405063"/>
            </a:xfrm>
            <a:custGeom>
              <a:avLst/>
              <a:gdLst>
                <a:gd name="T0" fmla="*/ 85 w 169"/>
                <a:gd name="T1" fmla="*/ 756 h 756"/>
                <a:gd name="T2" fmla="*/ 85 w 169"/>
                <a:gd name="T3" fmla="*/ 756 h 756"/>
                <a:gd name="T4" fmla="*/ 0 w 169"/>
                <a:gd name="T5" fmla="*/ 671 h 756"/>
                <a:gd name="T6" fmla="*/ 0 w 169"/>
                <a:gd name="T7" fmla="*/ 84 h 756"/>
                <a:gd name="T8" fmla="*/ 85 w 169"/>
                <a:gd name="T9" fmla="*/ 0 h 756"/>
                <a:gd name="T10" fmla="*/ 169 w 169"/>
                <a:gd name="T11" fmla="*/ 84 h 756"/>
                <a:gd name="T12" fmla="*/ 169 w 169"/>
                <a:gd name="T13" fmla="*/ 671 h 756"/>
                <a:gd name="T14" fmla="*/ 85 w 169"/>
                <a:gd name="T15" fmla="*/ 756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756">
                  <a:moveTo>
                    <a:pt x="85" y="756"/>
                  </a:moveTo>
                  <a:cubicBezTo>
                    <a:pt x="85" y="756"/>
                    <a:pt x="85" y="756"/>
                    <a:pt x="85" y="756"/>
                  </a:cubicBezTo>
                  <a:cubicBezTo>
                    <a:pt x="38" y="756"/>
                    <a:pt x="0" y="718"/>
                    <a:pt x="0" y="671"/>
                  </a:cubicBezTo>
                  <a:cubicBezTo>
                    <a:pt x="0" y="84"/>
                    <a:pt x="0" y="84"/>
                    <a:pt x="0" y="84"/>
                  </a:cubicBezTo>
                  <a:cubicBezTo>
                    <a:pt x="0" y="38"/>
                    <a:pt x="38" y="0"/>
                    <a:pt x="85" y="0"/>
                  </a:cubicBezTo>
                  <a:cubicBezTo>
                    <a:pt x="131" y="0"/>
                    <a:pt x="169" y="38"/>
                    <a:pt x="169" y="84"/>
                  </a:cubicBezTo>
                  <a:cubicBezTo>
                    <a:pt x="169" y="671"/>
                    <a:pt x="169" y="671"/>
                    <a:pt x="169" y="671"/>
                  </a:cubicBezTo>
                  <a:cubicBezTo>
                    <a:pt x="169" y="718"/>
                    <a:pt x="131" y="756"/>
                    <a:pt x="85" y="7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2" name="Freeform 19"/>
            <p:cNvSpPr>
              <a:spLocks/>
            </p:cNvSpPr>
            <p:nvPr userDrawn="1"/>
          </p:nvSpPr>
          <p:spPr bwMode="auto">
            <a:xfrm>
              <a:off x="2343150" y="3376613"/>
              <a:ext cx="428625" cy="1074738"/>
            </a:xfrm>
            <a:custGeom>
              <a:avLst/>
              <a:gdLst>
                <a:gd name="T0" fmla="*/ 68 w 135"/>
                <a:gd name="T1" fmla="*/ 338 h 338"/>
                <a:gd name="T2" fmla="*/ 68 w 135"/>
                <a:gd name="T3" fmla="*/ 338 h 338"/>
                <a:gd name="T4" fmla="*/ 0 w 135"/>
                <a:gd name="T5" fmla="*/ 270 h 338"/>
                <a:gd name="T6" fmla="*/ 0 w 135"/>
                <a:gd name="T7" fmla="*/ 68 h 338"/>
                <a:gd name="T8" fmla="*/ 68 w 135"/>
                <a:gd name="T9" fmla="*/ 0 h 338"/>
                <a:gd name="T10" fmla="*/ 135 w 135"/>
                <a:gd name="T11" fmla="*/ 68 h 338"/>
                <a:gd name="T12" fmla="*/ 135 w 135"/>
                <a:gd name="T13" fmla="*/ 270 h 338"/>
                <a:gd name="T14" fmla="*/ 68 w 135"/>
                <a:gd name="T15" fmla="*/ 338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338">
                  <a:moveTo>
                    <a:pt x="68" y="338"/>
                  </a:moveTo>
                  <a:cubicBezTo>
                    <a:pt x="68" y="338"/>
                    <a:pt x="68" y="338"/>
                    <a:pt x="68" y="338"/>
                  </a:cubicBezTo>
                  <a:cubicBezTo>
                    <a:pt x="31" y="338"/>
                    <a:pt x="0" y="307"/>
                    <a:pt x="0" y="270"/>
                  </a:cubicBezTo>
                  <a:cubicBezTo>
                    <a:pt x="0" y="68"/>
                    <a:pt x="0" y="68"/>
                    <a:pt x="0" y="68"/>
                  </a:cubicBezTo>
                  <a:cubicBezTo>
                    <a:pt x="0" y="30"/>
                    <a:pt x="31" y="0"/>
                    <a:pt x="68" y="0"/>
                  </a:cubicBezTo>
                  <a:cubicBezTo>
                    <a:pt x="105" y="0"/>
                    <a:pt x="135" y="30"/>
                    <a:pt x="135" y="68"/>
                  </a:cubicBezTo>
                  <a:cubicBezTo>
                    <a:pt x="135" y="270"/>
                    <a:pt x="135" y="270"/>
                    <a:pt x="135" y="270"/>
                  </a:cubicBezTo>
                  <a:cubicBezTo>
                    <a:pt x="135" y="307"/>
                    <a:pt x="105" y="338"/>
                    <a:pt x="68" y="3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3" name="Freeform 20"/>
            <p:cNvSpPr>
              <a:spLocks/>
            </p:cNvSpPr>
            <p:nvPr userDrawn="1"/>
          </p:nvSpPr>
          <p:spPr bwMode="auto">
            <a:xfrm>
              <a:off x="1593850" y="2517776"/>
              <a:ext cx="536575" cy="2405063"/>
            </a:xfrm>
            <a:custGeom>
              <a:avLst/>
              <a:gdLst>
                <a:gd name="T0" fmla="*/ 85 w 169"/>
                <a:gd name="T1" fmla="*/ 756 h 756"/>
                <a:gd name="T2" fmla="*/ 85 w 169"/>
                <a:gd name="T3" fmla="*/ 756 h 756"/>
                <a:gd name="T4" fmla="*/ 0 w 169"/>
                <a:gd name="T5" fmla="*/ 672 h 756"/>
                <a:gd name="T6" fmla="*/ 0 w 169"/>
                <a:gd name="T7" fmla="*/ 85 h 756"/>
                <a:gd name="T8" fmla="*/ 85 w 169"/>
                <a:gd name="T9" fmla="*/ 0 h 756"/>
                <a:gd name="T10" fmla="*/ 169 w 169"/>
                <a:gd name="T11" fmla="*/ 85 h 756"/>
                <a:gd name="T12" fmla="*/ 169 w 169"/>
                <a:gd name="T13" fmla="*/ 672 h 756"/>
                <a:gd name="T14" fmla="*/ 85 w 169"/>
                <a:gd name="T15" fmla="*/ 756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756">
                  <a:moveTo>
                    <a:pt x="85" y="756"/>
                  </a:moveTo>
                  <a:cubicBezTo>
                    <a:pt x="85" y="756"/>
                    <a:pt x="85" y="756"/>
                    <a:pt x="85" y="756"/>
                  </a:cubicBezTo>
                  <a:cubicBezTo>
                    <a:pt x="38" y="756"/>
                    <a:pt x="0" y="718"/>
                    <a:pt x="0" y="672"/>
                  </a:cubicBezTo>
                  <a:cubicBezTo>
                    <a:pt x="0" y="85"/>
                    <a:pt x="0" y="85"/>
                    <a:pt x="0" y="85"/>
                  </a:cubicBezTo>
                  <a:cubicBezTo>
                    <a:pt x="0" y="38"/>
                    <a:pt x="38" y="0"/>
                    <a:pt x="85" y="0"/>
                  </a:cubicBezTo>
                  <a:cubicBezTo>
                    <a:pt x="131" y="0"/>
                    <a:pt x="169" y="38"/>
                    <a:pt x="169" y="85"/>
                  </a:cubicBezTo>
                  <a:cubicBezTo>
                    <a:pt x="169" y="672"/>
                    <a:pt x="169" y="672"/>
                    <a:pt x="169" y="672"/>
                  </a:cubicBezTo>
                  <a:cubicBezTo>
                    <a:pt x="169" y="718"/>
                    <a:pt x="131" y="756"/>
                    <a:pt x="85" y="7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4" name="Freeform 21"/>
            <p:cNvSpPr>
              <a:spLocks/>
            </p:cNvSpPr>
            <p:nvPr userDrawn="1"/>
          </p:nvSpPr>
          <p:spPr bwMode="auto">
            <a:xfrm>
              <a:off x="0" y="3268663"/>
              <a:ext cx="241300" cy="1074738"/>
            </a:xfrm>
            <a:custGeom>
              <a:avLst/>
              <a:gdLst>
                <a:gd name="T0" fmla="*/ 8 w 76"/>
                <a:gd name="T1" fmla="*/ 0 h 338"/>
                <a:gd name="T2" fmla="*/ 0 w 76"/>
                <a:gd name="T3" fmla="*/ 1 h 338"/>
                <a:gd name="T4" fmla="*/ 0 w 76"/>
                <a:gd name="T5" fmla="*/ 337 h 338"/>
                <a:gd name="T6" fmla="*/ 8 w 76"/>
                <a:gd name="T7" fmla="*/ 338 h 338"/>
                <a:gd name="T8" fmla="*/ 76 w 76"/>
                <a:gd name="T9" fmla="*/ 270 h 338"/>
                <a:gd name="T10" fmla="*/ 76 w 76"/>
                <a:gd name="T11" fmla="*/ 68 h 338"/>
                <a:gd name="T12" fmla="*/ 8 w 76"/>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76" h="338">
                  <a:moveTo>
                    <a:pt x="8" y="0"/>
                  </a:moveTo>
                  <a:cubicBezTo>
                    <a:pt x="5" y="0"/>
                    <a:pt x="2" y="1"/>
                    <a:pt x="0" y="1"/>
                  </a:cubicBezTo>
                  <a:cubicBezTo>
                    <a:pt x="0" y="337"/>
                    <a:pt x="0" y="337"/>
                    <a:pt x="0" y="337"/>
                  </a:cubicBezTo>
                  <a:cubicBezTo>
                    <a:pt x="2" y="338"/>
                    <a:pt x="5" y="338"/>
                    <a:pt x="8" y="338"/>
                  </a:cubicBezTo>
                  <a:cubicBezTo>
                    <a:pt x="45" y="338"/>
                    <a:pt x="76" y="308"/>
                    <a:pt x="76" y="270"/>
                  </a:cubicBezTo>
                  <a:cubicBezTo>
                    <a:pt x="76" y="68"/>
                    <a:pt x="76" y="68"/>
                    <a:pt x="76" y="68"/>
                  </a:cubicBezTo>
                  <a:cubicBezTo>
                    <a:pt x="76" y="31"/>
                    <a:pt x="45"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5" name="Freeform 22"/>
            <p:cNvSpPr>
              <a:spLocks/>
            </p:cNvSpPr>
            <p:nvPr userDrawn="1"/>
          </p:nvSpPr>
          <p:spPr bwMode="auto">
            <a:xfrm>
              <a:off x="8966200" y="2670176"/>
              <a:ext cx="177800" cy="1068388"/>
            </a:xfrm>
            <a:custGeom>
              <a:avLst/>
              <a:gdLst>
                <a:gd name="T0" fmla="*/ 56 w 56"/>
                <a:gd name="T1" fmla="*/ 0 h 336"/>
                <a:gd name="T2" fmla="*/ 0 w 56"/>
                <a:gd name="T3" fmla="*/ 67 h 336"/>
                <a:gd name="T4" fmla="*/ 0 w 56"/>
                <a:gd name="T5" fmla="*/ 269 h 336"/>
                <a:gd name="T6" fmla="*/ 56 w 56"/>
                <a:gd name="T7" fmla="*/ 336 h 336"/>
                <a:gd name="T8" fmla="*/ 56 w 56"/>
                <a:gd name="T9" fmla="*/ 0 h 336"/>
              </a:gdLst>
              <a:ahLst/>
              <a:cxnLst>
                <a:cxn ang="0">
                  <a:pos x="T0" y="T1"/>
                </a:cxn>
                <a:cxn ang="0">
                  <a:pos x="T2" y="T3"/>
                </a:cxn>
                <a:cxn ang="0">
                  <a:pos x="T4" y="T5"/>
                </a:cxn>
                <a:cxn ang="0">
                  <a:pos x="T6" y="T7"/>
                </a:cxn>
                <a:cxn ang="0">
                  <a:pos x="T8" y="T9"/>
                </a:cxn>
              </a:cxnLst>
              <a:rect l="0" t="0" r="r" b="b"/>
              <a:pathLst>
                <a:path w="56" h="336">
                  <a:moveTo>
                    <a:pt x="56" y="0"/>
                  </a:moveTo>
                  <a:cubicBezTo>
                    <a:pt x="24" y="6"/>
                    <a:pt x="0" y="33"/>
                    <a:pt x="0" y="67"/>
                  </a:cubicBezTo>
                  <a:cubicBezTo>
                    <a:pt x="0" y="269"/>
                    <a:pt x="0" y="269"/>
                    <a:pt x="0" y="269"/>
                  </a:cubicBezTo>
                  <a:cubicBezTo>
                    <a:pt x="0" y="303"/>
                    <a:pt x="24" y="331"/>
                    <a:pt x="56" y="336"/>
                  </a:cubicBez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grpSp>
    </p:spTree>
    <p:extLst>
      <p:ext uri="{BB962C8B-B14F-4D97-AF65-F5344CB8AC3E}">
        <p14:creationId xmlns:p14="http://schemas.microsoft.com/office/powerpoint/2010/main" val="3170561255"/>
      </p:ext>
    </p:extLst>
  </p:cSld>
  <p:clrMapOvr>
    <a:masterClrMapping/>
  </p:clrMapOvr>
  <p:timing>
    <p:tnLst>
      <p:par>
        <p:cTn id="1" dur="indefinite" restart="never" nodeType="tmRoot"/>
      </p:par>
    </p:tnLst>
  </p:timing>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0500" y="1092453"/>
            <a:ext cx="8354175" cy="2268525"/>
          </a:xfrm>
        </p:spPr>
        <p:txBody>
          <a:bodyPr>
            <a:noAutofit/>
          </a:bodyPr>
          <a:lstStyle>
            <a:lvl1pPr algn="ctr">
              <a:defRPr sz="4001">
                <a:solidFill>
                  <a:srgbClr val="0000A0"/>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rgbClr val="8B8A8D"/>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65545" y="3573522"/>
            <a:ext cx="6864086" cy="540000"/>
          </a:xfrm>
        </p:spPr>
        <p:txBody>
          <a:bodyPr>
            <a:noAutofit/>
          </a:bodyPr>
          <a:lstStyle>
            <a:lvl1pPr marL="0" indent="0" algn="ctr">
              <a:buFontTx/>
              <a:buNone/>
              <a:defRPr sz="2134" b="1">
                <a:solidFill>
                  <a:srgbClr val="8B8A8D"/>
                </a:solidFill>
              </a:defRPr>
            </a:lvl1pPr>
            <a:lvl2pPr marL="288008" indent="0">
              <a:buFontTx/>
              <a:buNone/>
              <a:defRPr b="1">
                <a:solidFill>
                  <a:schemeClr val="accent4"/>
                </a:solidFill>
              </a:defRPr>
            </a:lvl2pPr>
            <a:lvl3pPr marL="576018" indent="0">
              <a:buFontTx/>
              <a:buNone/>
              <a:defRPr b="1">
                <a:solidFill>
                  <a:schemeClr val="accent4"/>
                </a:solidFill>
              </a:defRPr>
            </a:lvl3pPr>
            <a:lvl4pPr marL="864027" indent="0">
              <a:buFontTx/>
              <a:buNone/>
              <a:defRPr b="1">
                <a:solidFill>
                  <a:schemeClr val="accent4"/>
                </a:solidFill>
              </a:defRPr>
            </a:lvl4pPr>
            <a:lvl5pPr marL="1152036" indent="0">
              <a:buFontTx/>
              <a:buNone/>
              <a:defRPr b="1">
                <a:solidFill>
                  <a:schemeClr val="accent4"/>
                </a:solidFill>
              </a:defRPr>
            </a:lvl5pPr>
          </a:lstStyle>
          <a:p>
            <a:pPr lvl="0"/>
            <a:r>
              <a:rPr lang="en-GB" dirty="0" smtClean="0"/>
              <a:t>Name</a:t>
            </a:r>
            <a:endParaRPr lang="en-GB" dirty="0"/>
          </a:p>
        </p:txBody>
      </p:sp>
      <p:sp>
        <p:nvSpPr>
          <p:cNvPr id="3" name="Footer Placeholder 2"/>
          <p:cNvSpPr>
            <a:spLocks noGrp="1"/>
          </p:cNvSpPr>
          <p:nvPr>
            <p:ph type="ftr" sz="quarter" idx="14"/>
          </p:nvPr>
        </p:nvSpPr>
        <p:spPr/>
        <p:txBody>
          <a:bodyPr/>
          <a:lstStyle>
            <a:lvl1pPr>
              <a:defRPr>
                <a:solidFill>
                  <a:srgbClr val="8B8A8D"/>
                </a:solidFill>
              </a:defRPr>
            </a:lvl1pPr>
          </a:lstStyle>
          <a:p>
            <a:endParaRPr lang="en-GB" dirty="0"/>
          </a:p>
        </p:txBody>
      </p:sp>
    </p:spTree>
    <p:extLst>
      <p:ext uri="{BB962C8B-B14F-4D97-AF65-F5344CB8AC3E}">
        <p14:creationId xmlns:p14="http://schemas.microsoft.com/office/powerpoint/2010/main" val="1956855682"/>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4BCCD3-0010-4FBA-B965-2126ADC31932}" type="slidenum">
              <a:rPr lang="en-GB" smtClean="0"/>
              <a:t>‹#›</a:t>
            </a:fld>
            <a:endParaRPr lang="en-GB" dirty="0"/>
          </a:p>
        </p:txBody>
      </p:sp>
      <p:sp>
        <p:nvSpPr>
          <p:cNvPr id="2" name="Footer Placeholder 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521664259"/>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0500" y="1091053"/>
            <a:ext cx="8354175" cy="2268525"/>
          </a:xfrm>
        </p:spPr>
        <p:txBody>
          <a:bodyPr>
            <a:noAutofit/>
          </a:bodyPr>
          <a:lstStyle>
            <a:lvl1pPr algn="ctr">
              <a:defRPr sz="4001">
                <a:solidFill>
                  <a:srgbClr val="FBD9CA"/>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65545" y="3573522"/>
            <a:ext cx="6864086" cy="540000"/>
          </a:xfrm>
        </p:spPr>
        <p:txBody>
          <a:bodyPr>
            <a:noAutofit/>
          </a:bodyPr>
          <a:lstStyle>
            <a:lvl1pPr marL="0" indent="0" algn="ctr">
              <a:buFontTx/>
              <a:buNone/>
              <a:defRPr sz="2134" b="1">
                <a:solidFill>
                  <a:srgbClr val="FFFFFF"/>
                </a:solidFill>
              </a:defRPr>
            </a:lvl1pPr>
            <a:lvl2pPr marL="288008" indent="0">
              <a:buFontTx/>
              <a:buNone/>
              <a:defRPr b="1">
                <a:solidFill>
                  <a:schemeClr val="accent4"/>
                </a:solidFill>
              </a:defRPr>
            </a:lvl2pPr>
            <a:lvl3pPr marL="576018" indent="0">
              <a:buFontTx/>
              <a:buNone/>
              <a:defRPr b="1">
                <a:solidFill>
                  <a:schemeClr val="accent4"/>
                </a:solidFill>
              </a:defRPr>
            </a:lvl3pPr>
            <a:lvl4pPr marL="864027" indent="0">
              <a:buFontTx/>
              <a:buNone/>
              <a:defRPr b="1">
                <a:solidFill>
                  <a:schemeClr val="accent4"/>
                </a:solidFill>
              </a:defRPr>
            </a:lvl4pPr>
            <a:lvl5pPr marL="1152036" indent="0">
              <a:buFontTx/>
              <a:buNone/>
              <a:defRPr b="1">
                <a:solidFill>
                  <a:schemeClr val="accent4"/>
                </a:solidFill>
              </a:defRPr>
            </a:lvl5pPr>
          </a:lstStyle>
          <a:p>
            <a:pPr lvl="0"/>
            <a:r>
              <a:rPr lang="en-GB" dirty="0" smtClean="0"/>
              <a:t>Name</a:t>
            </a:r>
            <a:endParaRPr lang="en-GB" dirty="0"/>
          </a:p>
        </p:txBody>
      </p:sp>
      <p:cxnSp>
        <p:nvCxnSpPr>
          <p:cNvPr id="8" name="Straight Connector 7"/>
          <p:cNvCxnSpPr/>
          <p:nvPr userDrawn="1"/>
        </p:nvCxnSpPr>
        <p:spPr>
          <a:xfrm>
            <a:off x="720188" y="6318000"/>
            <a:ext cx="10754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Logotype, static"/>
          <p:cNvGrpSpPr/>
          <p:nvPr userDrawn="1"/>
        </p:nvGrpSpPr>
        <p:grpSpPr>
          <a:xfrm>
            <a:off x="10250671" y="6398682"/>
            <a:ext cx="1151883" cy="180144"/>
            <a:chOff x="9501453" y="6148765"/>
            <a:chExt cx="2047875" cy="427037"/>
          </a:xfrm>
          <a:solidFill>
            <a:schemeClr val="bg1"/>
          </a:solidFill>
        </p:grpSpPr>
        <p:sp>
          <p:nvSpPr>
            <p:cNvPr id="15"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16"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17"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18"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19"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20"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958073435"/>
      </p:ext>
    </p:extLst>
  </p:cSld>
  <p:clrMapOvr>
    <a:masterClrMapping/>
  </p:clrMapOvr>
  <p:timing>
    <p:tnLst>
      <p:par>
        <p:cTn id="1" dur="indefinite" restart="never" nodeType="tmRoot"/>
      </p:par>
    </p:tnLst>
  </p:timing>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Quote Pulse Pattern">
    <p:bg>
      <p:bgPr>
        <a:solidFill>
          <a:schemeClr val="accent1"/>
        </a:solidFill>
        <a:effectLst/>
      </p:bgPr>
    </p:bg>
    <p:spTree>
      <p:nvGrpSpPr>
        <p:cNvPr id="1" name=""/>
        <p:cNvGrpSpPr/>
        <p:nvPr/>
      </p:nvGrpSpPr>
      <p:grpSpPr>
        <a:xfrm>
          <a:off x="0" y="0"/>
          <a:ext cx="0" cy="0"/>
          <a:chOff x="0" y="0"/>
          <a:chExt cx="0" cy="0"/>
        </a:xfrm>
      </p:grpSpPr>
      <p:grpSp>
        <p:nvGrpSpPr>
          <p:cNvPr id="82" name="Pulse"/>
          <p:cNvGrpSpPr/>
          <p:nvPr userDrawn="1"/>
        </p:nvGrpSpPr>
        <p:grpSpPr>
          <a:xfrm>
            <a:off x="0" y="3752866"/>
            <a:ext cx="12195175" cy="2203961"/>
            <a:chOff x="0" y="2468633"/>
            <a:chExt cx="9144000" cy="2203451"/>
          </a:xfrm>
        </p:grpSpPr>
        <p:sp>
          <p:nvSpPr>
            <p:cNvPr id="10" name="Freeform 5"/>
            <p:cNvSpPr>
              <a:spLocks/>
            </p:cNvSpPr>
            <p:nvPr userDrawn="1"/>
          </p:nvSpPr>
          <p:spPr bwMode="auto">
            <a:xfrm>
              <a:off x="1917700" y="3089346"/>
              <a:ext cx="269875" cy="674688"/>
            </a:xfrm>
            <a:custGeom>
              <a:avLst/>
              <a:gdLst>
                <a:gd name="T0" fmla="*/ 44 w 85"/>
                <a:gd name="T1" fmla="*/ 212 h 212"/>
                <a:gd name="T2" fmla="*/ 41 w 85"/>
                <a:gd name="T3" fmla="*/ 212 h 212"/>
                <a:gd name="T4" fmla="*/ 0 w 85"/>
                <a:gd name="T5" fmla="*/ 171 h 212"/>
                <a:gd name="T6" fmla="*/ 0 w 85"/>
                <a:gd name="T7" fmla="*/ 41 h 212"/>
                <a:gd name="T8" fmla="*/ 41 w 85"/>
                <a:gd name="T9" fmla="*/ 0 h 212"/>
                <a:gd name="T10" fmla="*/ 44 w 85"/>
                <a:gd name="T11" fmla="*/ 0 h 212"/>
                <a:gd name="T12" fmla="*/ 85 w 85"/>
                <a:gd name="T13" fmla="*/ 41 h 212"/>
                <a:gd name="T14" fmla="*/ 85 w 85"/>
                <a:gd name="T15" fmla="*/ 171 h 212"/>
                <a:gd name="T16" fmla="*/ 44 w 85"/>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212">
                  <a:moveTo>
                    <a:pt x="44" y="212"/>
                  </a:moveTo>
                  <a:cubicBezTo>
                    <a:pt x="41" y="212"/>
                    <a:pt x="41" y="212"/>
                    <a:pt x="41" y="212"/>
                  </a:cubicBezTo>
                  <a:cubicBezTo>
                    <a:pt x="19" y="212"/>
                    <a:pt x="0" y="194"/>
                    <a:pt x="0" y="171"/>
                  </a:cubicBezTo>
                  <a:cubicBezTo>
                    <a:pt x="0" y="41"/>
                    <a:pt x="0" y="41"/>
                    <a:pt x="0" y="41"/>
                  </a:cubicBezTo>
                  <a:cubicBezTo>
                    <a:pt x="0" y="19"/>
                    <a:pt x="19" y="0"/>
                    <a:pt x="41" y="0"/>
                  </a:cubicBezTo>
                  <a:cubicBezTo>
                    <a:pt x="44" y="0"/>
                    <a:pt x="44" y="0"/>
                    <a:pt x="44" y="0"/>
                  </a:cubicBezTo>
                  <a:cubicBezTo>
                    <a:pt x="66" y="0"/>
                    <a:pt x="85" y="19"/>
                    <a:pt x="85" y="41"/>
                  </a:cubicBezTo>
                  <a:cubicBezTo>
                    <a:pt x="85" y="171"/>
                    <a:pt x="85" y="171"/>
                    <a:pt x="85" y="171"/>
                  </a:cubicBezTo>
                  <a:cubicBezTo>
                    <a:pt x="85" y="194"/>
                    <a:pt x="66" y="212"/>
                    <a:pt x="44" y="21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1" name="Freeform 6"/>
            <p:cNvSpPr>
              <a:spLocks/>
            </p:cNvSpPr>
            <p:nvPr userDrawn="1"/>
          </p:nvSpPr>
          <p:spPr bwMode="auto">
            <a:xfrm>
              <a:off x="3644900" y="3481458"/>
              <a:ext cx="158750" cy="269875"/>
            </a:xfrm>
            <a:custGeom>
              <a:avLst/>
              <a:gdLst>
                <a:gd name="T0" fmla="*/ 26 w 50"/>
                <a:gd name="T1" fmla="*/ 85 h 85"/>
                <a:gd name="T2" fmla="*/ 24 w 50"/>
                <a:gd name="T3" fmla="*/ 85 h 85"/>
                <a:gd name="T4" fmla="*/ 0 w 50"/>
                <a:gd name="T5" fmla="*/ 60 h 85"/>
                <a:gd name="T6" fmla="*/ 0 w 50"/>
                <a:gd name="T7" fmla="*/ 25 h 85"/>
                <a:gd name="T8" fmla="*/ 24 w 50"/>
                <a:gd name="T9" fmla="*/ 0 h 85"/>
                <a:gd name="T10" fmla="*/ 26 w 50"/>
                <a:gd name="T11" fmla="*/ 0 h 85"/>
                <a:gd name="T12" fmla="*/ 50 w 50"/>
                <a:gd name="T13" fmla="*/ 25 h 85"/>
                <a:gd name="T14" fmla="*/ 50 w 50"/>
                <a:gd name="T15" fmla="*/ 60 h 85"/>
                <a:gd name="T16" fmla="*/ 26 w 5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85">
                  <a:moveTo>
                    <a:pt x="26" y="85"/>
                  </a:moveTo>
                  <a:cubicBezTo>
                    <a:pt x="24" y="85"/>
                    <a:pt x="24" y="85"/>
                    <a:pt x="24" y="85"/>
                  </a:cubicBezTo>
                  <a:cubicBezTo>
                    <a:pt x="11" y="85"/>
                    <a:pt x="0" y="74"/>
                    <a:pt x="0" y="60"/>
                  </a:cubicBezTo>
                  <a:cubicBezTo>
                    <a:pt x="0" y="25"/>
                    <a:pt x="0" y="25"/>
                    <a:pt x="0" y="25"/>
                  </a:cubicBezTo>
                  <a:cubicBezTo>
                    <a:pt x="0" y="11"/>
                    <a:pt x="11" y="0"/>
                    <a:pt x="24" y="0"/>
                  </a:cubicBezTo>
                  <a:cubicBezTo>
                    <a:pt x="26" y="0"/>
                    <a:pt x="26" y="0"/>
                    <a:pt x="26" y="0"/>
                  </a:cubicBezTo>
                  <a:cubicBezTo>
                    <a:pt x="39" y="0"/>
                    <a:pt x="50" y="11"/>
                    <a:pt x="50" y="25"/>
                  </a:cubicBezTo>
                  <a:cubicBezTo>
                    <a:pt x="50" y="60"/>
                    <a:pt x="50" y="60"/>
                    <a:pt x="50" y="60"/>
                  </a:cubicBezTo>
                  <a:cubicBezTo>
                    <a:pt x="50" y="74"/>
                    <a:pt x="39" y="85"/>
                    <a:pt x="26" y="8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2" name="Freeform 7"/>
            <p:cNvSpPr>
              <a:spLocks/>
            </p:cNvSpPr>
            <p:nvPr userDrawn="1"/>
          </p:nvSpPr>
          <p:spPr bwMode="auto">
            <a:xfrm>
              <a:off x="1647825" y="3481458"/>
              <a:ext cx="161925" cy="269875"/>
            </a:xfrm>
            <a:custGeom>
              <a:avLst/>
              <a:gdLst>
                <a:gd name="T0" fmla="*/ 26 w 51"/>
                <a:gd name="T1" fmla="*/ 85 h 85"/>
                <a:gd name="T2" fmla="*/ 25 w 51"/>
                <a:gd name="T3" fmla="*/ 85 h 85"/>
                <a:gd name="T4" fmla="*/ 0 w 51"/>
                <a:gd name="T5" fmla="*/ 60 h 85"/>
                <a:gd name="T6" fmla="*/ 0 w 51"/>
                <a:gd name="T7" fmla="*/ 25 h 85"/>
                <a:gd name="T8" fmla="*/ 25 w 51"/>
                <a:gd name="T9" fmla="*/ 0 h 85"/>
                <a:gd name="T10" fmla="*/ 26 w 51"/>
                <a:gd name="T11" fmla="*/ 0 h 85"/>
                <a:gd name="T12" fmla="*/ 51 w 51"/>
                <a:gd name="T13" fmla="*/ 25 h 85"/>
                <a:gd name="T14" fmla="*/ 51 w 51"/>
                <a:gd name="T15" fmla="*/ 60 h 85"/>
                <a:gd name="T16" fmla="*/ 26 w 51"/>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5">
                  <a:moveTo>
                    <a:pt x="26" y="85"/>
                  </a:moveTo>
                  <a:cubicBezTo>
                    <a:pt x="25" y="85"/>
                    <a:pt x="25" y="85"/>
                    <a:pt x="25" y="85"/>
                  </a:cubicBezTo>
                  <a:cubicBezTo>
                    <a:pt x="11" y="85"/>
                    <a:pt x="0" y="74"/>
                    <a:pt x="0" y="60"/>
                  </a:cubicBezTo>
                  <a:cubicBezTo>
                    <a:pt x="0" y="25"/>
                    <a:pt x="0" y="25"/>
                    <a:pt x="0" y="25"/>
                  </a:cubicBezTo>
                  <a:cubicBezTo>
                    <a:pt x="0" y="11"/>
                    <a:pt x="11" y="0"/>
                    <a:pt x="25" y="0"/>
                  </a:cubicBezTo>
                  <a:cubicBezTo>
                    <a:pt x="26" y="0"/>
                    <a:pt x="26" y="0"/>
                    <a:pt x="26" y="0"/>
                  </a:cubicBezTo>
                  <a:cubicBezTo>
                    <a:pt x="40" y="0"/>
                    <a:pt x="51" y="11"/>
                    <a:pt x="51" y="25"/>
                  </a:cubicBezTo>
                  <a:cubicBezTo>
                    <a:pt x="51" y="60"/>
                    <a:pt x="51" y="60"/>
                    <a:pt x="51" y="60"/>
                  </a:cubicBezTo>
                  <a:cubicBezTo>
                    <a:pt x="51" y="74"/>
                    <a:pt x="40" y="85"/>
                    <a:pt x="26" y="8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3" name="Freeform 8"/>
            <p:cNvSpPr>
              <a:spLocks/>
            </p:cNvSpPr>
            <p:nvPr userDrawn="1"/>
          </p:nvSpPr>
          <p:spPr bwMode="auto">
            <a:xfrm>
              <a:off x="3267075" y="3468758"/>
              <a:ext cx="266700" cy="674688"/>
            </a:xfrm>
            <a:custGeom>
              <a:avLst/>
              <a:gdLst>
                <a:gd name="T0" fmla="*/ 43 w 84"/>
                <a:gd name="T1" fmla="*/ 212 h 212"/>
                <a:gd name="T2" fmla="*/ 41 w 84"/>
                <a:gd name="T3" fmla="*/ 212 h 212"/>
                <a:gd name="T4" fmla="*/ 0 w 84"/>
                <a:gd name="T5" fmla="*/ 171 h 212"/>
                <a:gd name="T6" fmla="*/ 0 w 84"/>
                <a:gd name="T7" fmla="*/ 41 h 212"/>
                <a:gd name="T8" fmla="*/ 41 w 84"/>
                <a:gd name="T9" fmla="*/ 0 h 212"/>
                <a:gd name="T10" fmla="*/ 43 w 84"/>
                <a:gd name="T11" fmla="*/ 0 h 212"/>
                <a:gd name="T12" fmla="*/ 84 w 84"/>
                <a:gd name="T13" fmla="*/ 41 h 212"/>
                <a:gd name="T14" fmla="*/ 84 w 84"/>
                <a:gd name="T15" fmla="*/ 171 h 212"/>
                <a:gd name="T16" fmla="*/ 43 w 84"/>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212">
                  <a:moveTo>
                    <a:pt x="43" y="212"/>
                  </a:moveTo>
                  <a:cubicBezTo>
                    <a:pt x="41" y="212"/>
                    <a:pt x="41" y="212"/>
                    <a:pt x="41" y="212"/>
                  </a:cubicBezTo>
                  <a:cubicBezTo>
                    <a:pt x="18" y="212"/>
                    <a:pt x="0" y="193"/>
                    <a:pt x="0" y="171"/>
                  </a:cubicBezTo>
                  <a:cubicBezTo>
                    <a:pt x="0" y="41"/>
                    <a:pt x="0" y="41"/>
                    <a:pt x="0" y="41"/>
                  </a:cubicBezTo>
                  <a:cubicBezTo>
                    <a:pt x="0" y="18"/>
                    <a:pt x="18" y="0"/>
                    <a:pt x="41" y="0"/>
                  </a:cubicBezTo>
                  <a:cubicBezTo>
                    <a:pt x="43" y="0"/>
                    <a:pt x="43" y="0"/>
                    <a:pt x="43" y="0"/>
                  </a:cubicBezTo>
                  <a:cubicBezTo>
                    <a:pt x="66" y="0"/>
                    <a:pt x="84" y="18"/>
                    <a:pt x="84" y="41"/>
                  </a:cubicBezTo>
                  <a:cubicBezTo>
                    <a:pt x="84" y="171"/>
                    <a:pt x="84" y="171"/>
                    <a:pt x="84" y="171"/>
                  </a:cubicBezTo>
                  <a:cubicBezTo>
                    <a:pt x="84" y="193"/>
                    <a:pt x="66" y="212"/>
                    <a:pt x="43" y="21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4" name="Freeform 9"/>
            <p:cNvSpPr>
              <a:spLocks/>
            </p:cNvSpPr>
            <p:nvPr userDrawn="1"/>
          </p:nvSpPr>
          <p:spPr bwMode="auto">
            <a:xfrm>
              <a:off x="2320925" y="2562296"/>
              <a:ext cx="339725" cy="1514475"/>
            </a:xfrm>
            <a:custGeom>
              <a:avLst/>
              <a:gdLst>
                <a:gd name="T0" fmla="*/ 55 w 107"/>
                <a:gd name="T1" fmla="*/ 476 h 476"/>
                <a:gd name="T2" fmla="*/ 52 w 107"/>
                <a:gd name="T3" fmla="*/ 476 h 476"/>
                <a:gd name="T4" fmla="*/ 0 w 107"/>
                <a:gd name="T5" fmla="*/ 424 h 476"/>
                <a:gd name="T6" fmla="*/ 0 w 107"/>
                <a:gd name="T7" fmla="*/ 52 h 476"/>
                <a:gd name="T8" fmla="*/ 52 w 107"/>
                <a:gd name="T9" fmla="*/ 0 h 476"/>
                <a:gd name="T10" fmla="*/ 55 w 107"/>
                <a:gd name="T11" fmla="*/ 0 h 476"/>
                <a:gd name="T12" fmla="*/ 107 w 107"/>
                <a:gd name="T13" fmla="*/ 52 h 476"/>
                <a:gd name="T14" fmla="*/ 107 w 107"/>
                <a:gd name="T15" fmla="*/ 424 h 476"/>
                <a:gd name="T16" fmla="*/ 55 w 107"/>
                <a:gd name="T1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476">
                  <a:moveTo>
                    <a:pt x="55" y="476"/>
                  </a:moveTo>
                  <a:cubicBezTo>
                    <a:pt x="52" y="476"/>
                    <a:pt x="52" y="476"/>
                    <a:pt x="52" y="476"/>
                  </a:cubicBezTo>
                  <a:cubicBezTo>
                    <a:pt x="24" y="476"/>
                    <a:pt x="0" y="453"/>
                    <a:pt x="0" y="424"/>
                  </a:cubicBezTo>
                  <a:cubicBezTo>
                    <a:pt x="0" y="52"/>
                    <a:pt x="0" y="52"/>
                    <a:pt x="0" y="52"/>
                  </a:cubicBezTo>
                  <a:cubicBezTo>
                    <a:pt x="0" y="24"/>
                    <a:pt x="24" y="0"/>
                    <a:pt x="52" y="0"/>
                  </a:cubicBezTo>
                  <a:cubicBezTo>
                    <a:pt x="55" y="0"/>
                    <a:pt x="55" y="0"/>
                    <a:pt x="55" y="0"/>
                  </a:cubicBezTo>
                  <a:cubicBezTo>
                    <a:pt x="83" y="0"/>
                    <a:pt x="107" y="24"/>
                    <a:pt x="107" y="52"/>
                  </a:cubicBezTo>
                  <a:cubicBezTo>
                    <a:pt x="107" y="424"/>
                    <a:pt x="107" y="424"/>
                    <a:pt x="107" y="424"/>
                  </a:cubicBezTo>
                  <a:cubicBezTo>
                    <a:pt x="107" y="453"/>
                    <a:pt x="83" y="476"/>
                    <a:pt x="55" y="476"/>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5" name="Freeform 10"/>
            <p:cNvSpPr>
              <a:spLocks/>
            </p:cNvSpPr>
            <p:nvPr userDrawn="1"/>
          </p:nvSpPr>
          <p:spPr bwMode="auto">
            <a:xfrm>
              <a:off x="184150" y="3089346"/>
              <a:ext cx="269875" cy="674688"/>
            </a:xfrm>
            <a:custGeom>
              <a:avLst/>
              <a:gdLst>
                <a:gd name="T0" fmla="*/ 43 w 85"/>
                <a:gd name="T1" fmla="*/ 212 h 212"/>
                <a:gd name="T2" fmla="*/ 41 w 85"/>
                <a:gd name="T3" fmla="*/ 212 h 212"/>
                <a:gd name="T4" fmla="*/ 0 w 85"/>
                <a:gd name="T5" fmla="*/ 171 h 212"/>
                <a:gd name="T6" fmla="*/ 0 w 85"/>
                <a:gd name="T7" fmla="*/ 41 h 212"/>
                <a:gd name="T8" fmla="*/ 41 w 85"/>
                <a:gd name="T9" fmla="*/ 0 h 212"/>
                <a:gd name="T10" fmla="*/ 43 w 85"/>
                <a:gd name="T11" fmla="*/ 0 h 212"/>
                <a:gd name="T12" fmla="*/ 85 w 85"/>
                <a:gd name="T13" fmla="*/ 41 h 212"/>
                <a:gd name="T14" fmla="*/ 85 w 85"/>
                <a:gd name="T15" fmla="*/ 171 h 212"/>
                <a:gd name="T16" fmla="*/ 43 w 85"/>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212">
                  <a:moveTo>
                    <a:pt x="43" y="212"/>
                  </a:moveTo>
                  <a:cubicBezTo>
                    <a:pt x="41" y="212"/>
                    <a:pt x="41" y="212"/>
                    <a:pt x="41" y="212"/>
                  </a:cubicBezTo>
                  <a:cubicBezTo>
                    <a:pt x="19" y="212"/>
                    <a:pt x="0" y="194"/>
                    <a:pt x="0" y="171"/>
                  </a:cubicBezTo>
                  <a:cubicBezTo>
                    <a:pt x="0" y="41"/>
                    <a:pt x="0" y="41"/>
                    <a:pt x="0" y="41"/>
                  </a:cubicBezTo>
                  <a:cubicBezTo>
                    <a:pt x="0" y="19"/>
                    <a:pt x="19" y="0"/>
                    <a:pt x="41" y="0"/>
                  </a:cubicBezTo>
                  <a:cubicBezTo>
                    <a:pt x="43" y="0"/>
                    <a:pt x="43" y="0"/>
                    <a:pt x="43" y="0"/>
                  </a:cubicBezTo>
                  <a:cubicBezTo>
                    <a:pt x="66" y="0"/>
                    <a:pt x="85" y="19"/>
                    <a:pt x="85" y="41"/>
                  </a:cubicBezTo>
                  <a:cubicBezTo>
                    <a:pt x="85" y="171"/>
                    <a:pt x="85" y="171"/>
                    <a:pt x="85" y="171"/>
                  </a:cubicBezTo>
                  <a:cubicBezTo>
                    <a:pt x="85" y="194"/>
                    <a:pt x="66" y="212"/>
                    <a:pt x="43" y="21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6" name="Freeform 11"/>
            <p:cNvSpPr>
              <a:spLocks/>
            </p:cNvSpPr>
            <p:nvPr userDrawn="1"/>
          </p:nvSpPr>
          <p:spPr bwMode="auto">
            <a:xfrm>
              <a:off x="587375" y="2562296"/>
              <a:ext cx="336550" cy="1514475"/>
            </a:xfrm>
            <a:custGeom>
              <a:avLst/>
              <a:gdLst>
                <a:gd name="T0" fmla="*/ 55 w 106"/>
                <a:gd name="T1" fmla="*/ 476 h 476"/>
                <a:gd name="T2" fmla="*/ 52 w 106"/>
                <a:gd name="T3" fmla="*/ 476 h 476"/>
                <a:gd name="T4" fmla="*/ 0 w 106"/>
                <a:gd name="T5" fmla="*/ 424 h 476"/>
                <a:gd name="T6" fmla="*/ 0 w 106"/>
                <a:gd name="T7" fmla="*/ 52 h 476"/>
                <a:gd name="T8" fmla="*/ 52 w 106"/>
                <a:gd name="T9" fmla="*/ 0 h 476"/>
                <a:gd name="T10" fmla="*/ 55 w 106"/>
                <a:gd name="T11" fmla="*/ 0 h 476"/>
                <a:gd name="T12" fmla="*/ 106 w 106"/>
                <a:gd name="T13" fmla="*/ 52 h 476"/>
                <a:gd name="T14" fmla="*/ 106 w 106"/>
                <a:gd name="T15" fmla="*/ 424 h 476"/>
                <a:gd name="T16" fmla="*/ 55 w 106"/>
                <a:gd name="T1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76">
                  <a:moveTo>
                    <a:pt x="55" y="476"/>
                  </a:moveTo>
                  <a:cubicBezTo>
                    <a:pt x="52" y="476"/>
                    <a:pt x="52" y="476"/>
                    <a:pt x="52" y="476"/>
                  </a:cubicBezTo>
                  <a:cubicBezTo>
                    <a:pt x="23" y="476"/>
                    <a:pt x="0" y="453"/>
                    <a:pt x="0" y="424"/>
                  </a:cubicBezTo>
                  <a:cubicBezTo>
                    <a:pt x="0" y="52"/>
                    <a:pt x="0" y="52"/>
                    <a:pt x="0" y="52"/>
                  </a:cubicBezTo>
                  <a:cubicBezTo>
                    <a:pt x="0" y="24"/>
                    <a:pt x="23" y="0"/>
                    <a:pt x="52" y="0"/>
                  </a:cubicBezTo>
                  <a:cubicBezTo>
                    <a:pt x="55" y="0"/>
                    <a:pt x="55" y="0"/>
                    <a:pt x="55" y="0"/>
                  </a:cubicBezTo>
                  <a:cubicBezTo>
                    <a:pt x="83" y="0"/>
                    <a:pt x="106" y="24"/>
                    <a:pt x="106" y="52"/>
                  </a:cubicBezTo>
                  <a:cubicBezTo>
                    <a:pt x="106" y="424"/>
                    <a:pt x="106" y="424"/>
                    <a:pt x="106" y="424"/>
                  </a:cubicBezTo>
                  <a:cubicBezTo>
                    <a:pt x="106" y="453"/>
                    <a:pt x="83" y="476"/>
                    <a:pt x="55" y="476"/>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7" name="Freeform 12"/>
            <p:cNvSpPr>
              <a:spLocks/>
            </p:cNvSpPr>
            <p:nvPr userDrawn="1"/>
          </p:nvSpPr>
          <p:spPr bwMode="auto">
            <a:xfrm>
              <a:off x="2794000" y="3156021"/>
              <a:ext cx="336550" cy="1516063"/>
            </a:xfrm>
            <a:custGeom>
              <a:avLst/>
              <a:gdLst>
                <a:gd name="T0" fmla="*/ 54 w 106"/>
                <a:gd name="T1" fmla="*/ 476 h 476"/>
                <a:gd name="T2" fmla="*/ 52 w 106"/>
                <a:gd name="T3" fmla="*/ 476 h 476"/>
                <a:gd name="T4" fmla="*/ 0 w 106"/>
                <a:gd name="T5" fmla="*/ 424 h 476"/>
                <a:gd name="T6" fmla="*/ 0 w 106"/>
                <a:gd name="T7" fmla="*/ 52 h 476"/>
                <a:gd name="T8" fmla="*/ 52 w 106"/>
                <a:gd name="T9" fmla="*/ 0 h 476"/>
                <a:gd name="T10" fmla="*/ 54 w 106"/>
                <a:gd name="T11" fmla="*/ 0 h 476"/>
                <a:gd name="T12" fmla="*/ 106 w 106"/>
                <a:gd name="T13" fmla="*/ 52 h 476"/>
                <a:gd name="T14" fmla="*/ 106 w 106"/>
                <a:gd name="T15" fmla="*/ 424 h 476"/>
                <a:gd name="T16" fmla="*/ 54 w 106"/>
                <a:gd name="T1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76">
                  <a:moveTo>
                    <a:pt x="54" y="476"/>
                  </a:moveTo>
                  <a:cubicBezTo>
                    <a:pt x="52" y="476"/>
                    <a:pt x="52" y="476"/>
                    <a:pt x="52" y="476"/>
                  </a:cubicBezTo>
                  <a:cubicBezTo>
                    <a:pt x="23" y="476"/>
                    <a:pt x="0" y="452"/>
                    <a:pt x="0" y="424"/>
                  </a:cubicBezTo>
                  <a:cubicBezTo>
                    <a:pt x="0" y="52"/>
                    <a:pt x="0" y="52"/>
                    <a:pt x="0" y="52"/>
                  </a:cubicBezTo>
                  <a:cubicBezTo>
                    <a:pt x="0" y="23"/>
                    <a:pt x="23" y="0"/>
                    <a:pt x="52" y="0"/>
                  </a:cubicBezTo>
                  <a:cubicBezTo>
                    <a:pt x="54" y="0"/>
                    <a:pt x="54" y="0"/>
                    <a:pt x="54" y="0"/>
                  </a:cubicBezTo>
                  <a:cubicBezTo>
                    <a:pt x="83" y="0"/>
                    <a:pt x="106" y="23"/>
                    <a:pt x="106" y="52"/>
                  </a:cubicBezTo>
                  <a:cubicBezTo>
                    <a:pt x="106" y="424"/>
                    <a:pt x="106" y="424"/>
                    <a:pt x="106" y="424"/>
                  </a:cubicBezTo>
                  <a:cubicBezTo>
                    <a:pt x="106" y="452"/>
                    <a:pt x="83" y="476"/>
                    <a:pt x="54" y="476"/>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8" name="Freeform 13"/>
            <p:cNvSpPr>
              <a:spLocks noEditPoints="1"/>
            </p:cNvSpPr>
            <p:nvPr userDrawn="1"/>
          </p:nvSpPr>
          <p:spPr bwMode="auto">
            <a:xfrm>
              <a:off x="1270000" y="3468758"/>
              <a:ext cx="269875" cy="674688"/>
            </a:xfrm>
            <a:custGeom>
              <a:avLst/>
              <a:gdLst>
                <a:gd name="T0" fmla="*/ 43 w 85"/>
                <a:gd name="T1" fmla="*/ 8 h 212"/>
                <a:gd name="T2" fmla="*/ 77 w 85"/>
                <a:gd name="T3" fmla="*/ 42 h 212"/>
                <a:gd name="T4" fmla="*/ 77 w 85"/>
                <a:gd name="T5" fmla="*/ 170 h 212"/>
                <a:gd name="T6" fmla="*/ 43 w 85"/>
                <a:gd name="T7" fmla="*/ 204 h 212"/>
                <a:gd name="T8" fmla="*/ 9 w 85"/>
                <a:gd name="T9" fmla="*/ 170 h 212"/>
                <a:gd name="T10" fmla="*/ 9 w 85"/>
                <a:gd name="T11" fmla="*/ 42 h 212"/>
                <a:gd name="T12" fmla="*/ 43 w 85"/>
                <a:gd name="T13" fmla="*/ 8 h 212"/>
                <a:gd name="T14" fmla="*/ 43 w 85"/>
                <a:gd name="T15" fmla="*/ 0 h 212"/>
                <a:gd name="T16" fmla="*/ 0 w 85"/>
                <a:gd name="T17" fmla="*/ 42 h 212"/>
                <a:gd name="T18" fmla="*/ 0 w 85"/>
                <a:gd name="T19" fmla="*/ 170 h 212"/>
                <a:gd name="T20" fmla="*/ 43 w 85"/>
                <a:gd name="T21" fmla="*/ 212 h 212"/>
                <a:gd name="T22" fmla="*/ 85 w 85"/>
                <a:gd name="T23" fmla="*/ 170 h 212"/>
                <a:gd name="T24" fmla="*/ 85 w 85"/>
                <a:gd name="T25" fmla="*/ 42 h 212"/>
                <a:gd name="T26" fmla="*/ 43 w 85"/>
                <a:gd name="T2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212">
                  <a:moveTo>
                    <a:pt x="43" y="8"/>
                  </a:moveTo>
                  <a:cubicBezTo>
                    <a:pt x="62" y="8"/>
                    <a:pt x="77" y="24"/>
                    <a:pt x="77" y="42"/>
                  </a:cubicBezTo>
                  <a:cubicBezTo>
                    <a:pt x="77" y="170"/>
                    <a:pt x="77" y="170"/>
                    <a:pt x="77" y="170"/>
                  </a:cubicBezTo>
                  <a:cubicBezTo>
                    <a:pt x="77" y="188"/>
                    <a:pt x="62" y="204"/>
                    <a:pt x="43" y="204"/>
                  </a:cubicBezTo>
                  <a:cubicBezTo>
                    <a:pt x="24" y="204"/>
                    <a:pt x="9" y="188"/>
                    <a:pt x="9" y="170"/>
                  </a:cubicBezTo>
                  <a:cubicBezTo>
                    <a:pt x="9" y="42"/>
                    <a:pt x="9" y="42"/>
                    <a:pt x="9" y="42"/>
                  </a:cubicBezTo>
                  <a:cubicBezTo>
                    <a:pt x="9" y="24"/>
                    <a:pt x="24" y="8"/>
                    <a:pt x="43" y="8"/>
                  </a:cubicBezTo>
                  <a:moveTo>
                    <a:pt x="43" y="0"/>
                  </a:moveTo>
                  <a:cubicBezTo>
                    <a:pt x="19" y="0"/>
                    <a:pt x="0" y="19"/>
                    <a:pt x="0" y="42"/>
                  </a:cubicBezTo>
                  <a:cubicBezTo>
                    <a:pt x="0" y="170"/>
                    <a:pt x="0" y="170"/>
                    <a:pt x="0" y="170"/>
                  </a:cubicBezTo>
                  <a:cubicBezTo>
                    <a:pt x="0" y="193"/>
                    <a:pt x="19" y="212"/>
                    <a:pt x="43" y="212"/>
                  </a:cubicBezTo>
                  <a:cubicBezTo>
                    <a:pt x="66" y="212"/>
                    <a:pt x="85" y="193"/>
                    <a:pt x="85" y="170"/>
                  </a:cubicBezTo>
                  <a:cubicBezTo>
                    <a:pt x="85" y="42"/>
                    <a:pt x="85" y="42"/>
                    <a:pt x="85" y="42"/>
                  </a:cubicBezTo>
                  <a:cubicBezTo>
                    <a:pt x="85" y="19"/>
                    <a:pt x="66" y="0"/>
                    <a:pt x="43"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19" name="Freeform 14"/>
            <p:cNvSpPr>
              <a:spLocks noEditPoints="1"/>
            </p:cNvSpPr>
            <p:nvPr userDrawn="1"/>
          </p:nvSpPr>
          <p:spPr bwMode="auto">
            <a:xfrm>
              <a:off x="800100" y="3156021"/>
              <a:ext cx="336550" cy="1516063"/>
            </a:xfrm>
            <a:custGeom>
              <a:avLst/>
              <a:gdLst>
                <a:gd name="T0" fmla="*/ 53 w 106"/>
                <a:gd name="T1" fmla="*/ 9 h 476"/>
                <a:gd name="T2" fmla="*/ 97 w 106"/>
                <a:gd name="T3" fmla="*/ 53 h 476"/>
                <a:gd name="T4" fmla="*/ 97 w 106"/>
                <a:gd name="T5" fmla="*/ 422 h 476"/>
                <a:gd name="T6" fmla="*/ 53 w 106"/>
                <a:gd name="T7" fmla="*/ 467 h 476"/>
                <a:gd name="T8" fmla="*/ 8 w 106"/>
                <a:gd name="T9" fmla="*/ 422 h 476"/>
                <a:gd name="T10" fmla="*/ 8 w 106"/>
                <a:gd name="T11" fmla="*/ 53 h 476"/>
                <a:gd name="T12" fmla="*/ 53 w 106"/>
                <a:gd name="T13" fmla="*/ 9 h 476"/>
                <a:gd name="T14" fmla="*/ 53 w 106"/>
                <a:gd name="T15" fmla="*/ 0 h 476"/>
                <a:gd name="T16" fmla="*/ 0 w 106"/>
                <a:gd name="T17" fmla="*/ 53 h 476"/>
                <a:gd name="T18" fmla="*/ 0 w 106"/>
                <a:gd name="T19" fmla="*/ 422 h 476"/>
                <a:gd name="T20" fmla="*/ 53 w 106"/>
                <a:gd name="T21" fmla="*/ 476 h 476"/>
                <a:gd name="T22" fmla="*/ 106 w 106"/>
                <a:gd name="T23" fmla="*/ 422 h 476"/>
                <a:gd name="T24" fmla="*/ 106 w 106"/>
                <a:gd name="T25" fmla="*/ 53 h 476"/>
                <a:gd name="T26" fmla="*/ 53 w 106"/>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476">
                  <a:moveTo>
                    <a:pt x="53" y="9"/>
                  </a:moveTo>
                  <a:cubicBezTo>
                    <a:pt x="77" y="9"/>
                    <a:pt x="97" y="29"/>
                    <a:pt x="97" y="53"/>
                  </a:cubicBezTo>
                  <a:cubicBezTo>
                    <a:pt x="97" y="422"/>
                    <a:pt x="97" y="422"/>
                    <a:pt x="97" y="422"/>
                  </a:cubicBezTo>
                  <a:cubicBezTo>
                    <a:pt x="97" y="447"/>
                    <a:pt x="77" y="467"/>
                    <a:pt x="53" y="467"/>
                  </a:cubicBezTo>
                  <a:cubicBezTo>
                    <a:pt x="28" y="467"/>
                    <a:pt x="8" y="447"/>
                    <a:pt x="8" y="422"/>
                  </a:cubicBezTo>
                  <a:cubicBezTo>
                    <a:pt x="8" y="53"/>
                    <a:pt x="8" y="53"/>
                    <a:pt x="8" y="53"/>
                  </a:cubicBezTo>
                  <a:cubicBezTo>
                    <a:pt x="8" y="29"/>
                    <a:pt x="28" y="9"/>
                    <a:pt x="53" y="9"/>
                  </a:cubicBezTo>
                  <a:moveTo>
                    <a:pt x="53" y="0"/>
                  </a:moveTo>
                  <a:cubicBezTo>
                    <a:pt x="24" y="0"/>
                    <a:pt x="0" y="24"/>
                    <a:pt x="0" y="53"/>
                  </a:cubicBezTo>
                  <a:cubicBezTo>
                    <a:pt x="0" y="422"/>
                    <a:pt x="0" y="422"/>
                    <a:pt x="0" y="422"/>
                  </a:cubicBezTo>
                  <a:cubicBezTo>
                    <a:pt x="0" y="452"/>
                    <a:pt x="24" y="476"/>
                    <a:pt x="53" y="476"/>
                  </a:cubicBezTo>
                  <a:cubicBezTo>
                    <a:pt x="82" y="476"/>
                    <a:pt x="106" y="452"/>
                    <a:pt x="106" y="422"/>
                  </a:cubicBezTo>
                  <a:cubicBezTo>
                    <a:pt x="106" y="53"/>
                    <a:pt x="106" y="53"/>
                    <a:pt x="106" y="53"/>
                  </a:cubicBezTo>
                  <a:cubicBezTo>
                    <a:pt x="106" y="24"/>
                    <a:pt x="82" y="0"/>
                    <a:pt x="53"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0" name="Freeform 15"/>
            <p:cNvSpPr>
              <a:spLocks/>
            </p:cNvSpPr>
            <p:nvPr userDrawn="1"/>
          </p:nvSpPr>
          <p:spPr bwMode="auto">
            <a:xfrm>
              <a:off x="8753475" y="3481458"/>
              <a:ext cx="161925" cy="269875"/>
            </a:xfrm>
            <a:custGeom>
              <a:avLst/>
              <a:gdLst>
                <a:gd name="T0" fmla="*/ 26 w 51"/>
                <a:gd name="T1" fmla="*/ 85 h 85"/>
                <a:gd name="T2" fmla="*/ 25 w 51"/>
                <a:gd name="T3" fmla="*/ 85 h 85"/>
                <a:gd name="T4" fmla="*/ 0 w 51"/>
                <a:gd name="T5" fmla="*/ 60 h 85"/>
                <a:gd name="T6" fmla="*/ 0 w 51"/>
                <a:gd name="T7" fmla="*/ 25 h 85"/>
                <a:gd name="T8" fmla="*/ 25 w 51"/>
                <a:gd name="T9" fmla="*/ 0 h 85"/>
                <a:gd name="T10" fmla="*/ 26 w 51"/>
                <a:gd name="T11" fmla="*/ 0 h 85"/>
                <a:gd name="T12" fmla="*/ 51 w 51"/>
                <a:gd name="T13" fmla="*/ 25 h 85"/>
                <a:gd name="T14" fmla="*/ 51 w 51"/>
                <a:gd name="T15" fmla="*/ 60 h 85"/>
                <a:gd name="T16" fmla="*/ 26 w 51"/>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5">
                  <a:moveTo>
                    <a:pt x="26" y="85"/>
                  </a:moveTo>
                  <a:cubicBezTo>
                    <a:pt x="25" y="85"/>
                    <a:pt x="25" y="85"/>
                    <a:pt x="25" y="85"/>
                  </a:cubicBezTo>
                  <a:cubicBezTo>
                    <a:pt x="11" y="85"/>
                    <a:pt x="0" y="74"/>
                    <a:pt x="0" y="60"/>
                  </a:cubicBezTo>
                  <a:cubicBezTo>
                    <a:pt x="0" y="25"/>
                    <a:pt x="0" y="25"/>
                    <a:pt x="0" y="25"/>
                  </a:cubicBezTo>
                  <a:cubicBezTo>
                    <a:pt x="0" y="11"/>
                    <a:pt x="11" y="0"/>
                    <a:pt x="25" y="0"/>
                  </a:cubicBezTo>
                  <a:cubicBezTo>
                    <a:pt x="26" y="0"/>
                    <a:pt x="26" y="0"/>
                    <a:pt x="26" y="0"/>
                  </a:cubicBezTo>
                  <a:cubicBezTo>
                    <a:pt x="40" y="0"/>
                    <a:pt x="51" y="11"/>
                    <a:pt x="51" y="25"/>
                  </a:cubicBezTo>
                  <a:cubicBezTo>
                    <a:pt x="51" y="60"/>
                    <a:pt x="51" y="60"/>
                    <a:pt x="51" y="60"/>
                  </a:cubicBezTo>
                  <a:cubicBezTo>
                    <a:pt x="51" y="74"/>
                    <a:pt x="40" y="85"/>
                    <a:pt x="26" y="8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1" name="Freeform 16"/>
            <p:cNvSpPr>
              <a:spLocks noEditPoints="1"/>
            </p:cNvSpPr>
            <p:nvPr userDrawn="1"/>
          </p:nvSpPr>
          <p:spPr bwMode="auto">
            <a:xfrm>
              <a:off x="7302500" y="3143321"/>
              <a:ext cx="269875" cy="676275"/>
            </a:xfrm>
            <a:custGeom>
              <a:avLst/>
              <a:gdLst>
                <a:gd name="T0" fmla="*/ 42 w 85"/>
                <a:gd name="T1" fmla="*/ 8 h 212"/>
                <a:gd name="T2" fmla="*/ 76 w 85"/>
                <a:gd name="T3" fmla="*/ 42 h 212"/>
                <a:gd name="T4" fmla="*/ 76 w 85"/>
                <a:gd name="T5" fmla="*/ 170 h 212"/>
                <a:gd name="T6" fmla="*/ 42 w 85"/>
                <a:gd name="T7" fmla="*/ 204 h 212"/>
                <a:gd name="T8" fmla="*/ 8 w 85"/>
                <a:gd name="T9" fmla="*/ 170 h 212"/>
                <a:gd name="T10" fmla="*/ 8 w 85"/>
                <a:gd name="T11" fmla="*/ 42 h 212"/>
                <a:gd name="T12" fmla="*/ 42 w 85"/>
                <a:gd name="T13" fmla="*/ 8 h 212"/>
                <a:gd name="T14" fmla="*/ 42 w 85"/>
                <a:gd name="T15" fmla="*/ 0 h 212"/>
                <a:gd name="T16" fmla="*/ 42 w 85"/>
                <a:gd name="T17" fmla="*/ 0 h 212"/>
                <a:gd name="T18" fmla="*/ 0 w 85"/>
                <a:gd name="T19" fmla="*/ 42 h 212"/>
                <a:gd name="T20" fmla="*/ 0 w 85"/>
                <a:gd name="T21" fmla="*/ 170 h 212"/>
                <a:gd name="T22" fmla="*/ 42 w 85"/>
                <a:gd name="T23" fmla="*/ 212 h 212"/>
                <a:gd name="T24" fmla="*/ 85 w 85"/>
                <a:gd name="T25" fmla="*/ 170 h 212"/>
                <a:gd name="T26" fmla="*/ 85 w 85"/>
                <a:gd name="T27" fmla="*/ 42 h 212"/>
                <a:gd name="T28" fmla="*/ 42 w 85"/>
                <a:gd name="T2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12">
                  <a:moveTo>
                    <a:pt x="42" y="8"/>
                  </a:moveTo>
                  <a:cubicBezTo>
                    <a:pt x="61" y="8"/>
                    <a:pt x="76" y="24"/>
                    <a:pt x="76" y="42"/>
                  </a:cubicBezTo>
                  <a:cubicBezTo>
                    <a:pt x="76" y="170"/>
                    <a:pt x="76" y="170"/>
                    <a:pt x="76" y="170"/>
                  </a:cubicBezTo>
                  <a:cubicBezTo>
                    <a:pt x="76" y="188"/>
                    <a:pt x="61" y="204"/>
                    <a:pt x="42" y="204"/>
                  </a:cubicBezTo>
                  <a:cubicBezTo>
                    <a:pt x="23" y="204"/>
                    <a:pt x="8" y="188"/>
                    <a:pt x="8" y="170"/>
                  </a:cubicBezTo>
                  <a:cubicBezTo>
                    <a:pt x="8" y="42"/>
                    <a:pt x="8" y="42"/>
                    <a:pt x="8" y="42"/>
                  </a:cubicBezTo>
                  <a:cubicBezTo>
                    <a:pt x="8" y="24"/>
                    <a:pt x="23" y="8"/>
                    <a:pt x="42" y="8"/>
                  </a:cubicBezTo>
                  <a:moveTo>
                    <a:pt x="42" y="0"/>
                  </a:moveTo>
                  <a:cubicBezTo>
                    <a:pt x="42" y="0"/>
                    <a:pt x="42" y="0"/>
                    <a:pt x="42" y="0"/>
                  </a:cubicBezTo>
                  <a:cubicBezTo>
                    <a:pt x="19" y="0"/>
                    <a:pt x="0" y="19"/>
                    <a:pt x="0" y="42"/>
                  </a:cubicBezTo>
                  <a:cubicBezTo>
                    <a:pt x="0" y="170"/>
                    <a:pt x="0" y="170"/>
                    <a:pt x="0" y="170"/>
                  </a:cubicBezTo>
                  <a:cubicBezTo>
                    <a:pt x="0" y="193"/>
                    <a:pt x="19" y="212"/>
                    <a:pt x="42" y="212"/>
                  </a:cubicBezTo>
                  <a:cubicBezTo>
                    <a:pt x="66" y="212"/>
                    <a:pt x="85" y="193"/>
                    <a:pt x="85" y="170"/>
                  </a:cubicBezTo>
                  <a:cubicBezTo>
                    <a:pt x="85" y="42"/>
                    <a:pt x="85" y="42"/>
                    <a:pt x="85" y="42"/>
                  </a:cubicBezTo>
                  <a:cubicBezTo>
                    <a:pt x="85" y="19"/>
                    <a:pt x="66" y="0"/>
                    <a:pt x="42"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2" name="Freeform 17"/>
            <p:cNvSpPr>
              <a:spLocks/>
            </p:cNvSpPr>
            <p:nvPr userDrawn="1"/>
          </p:nvSpPr>
          <p:spPr bwMode="auto">
            <a:xfrm>
              <a:off x="8375650" y="3468758"/>
              <a:ext cx="269875" cy="674688"/>
            </a:xfrm>
            <a:custGeom>
              <a:avLst/>
              <a:gdLst>
                <a:gd name="T0" fmla="*/ 44 w 85"/>
                <a:gd name="T1" fmla="*/ 212 h 212"/>
                <a:gd name="T2" fmla="*/ 42 w 85"/>
                <a:gd name="T3" fmla="*/ 212 h 212"/>
                <a:gd name="T4" fmla="*/ 0 w 85"/>
                <a:gd name="T5" fmla="*/ 171 h 212"/>
                <a:gd name="T6" fmla="*/ 0 w 85"/>
                <a:gd name="T7" fmla="*/ 41 h 212"/>
                <a:gd name="T8" fmla="*/ 42 w 85"/>
                <a:gd name="T9" fmla="*/ 0 h 212"/>
                <a:gd name="T10" fmla="*/ 44 w 85"/>
                <a:gd name="T11" fmla="*/ 0 h 212"/>
                <a:gd name="T12" fmla="*/ 85 w 85"/>
                <a:gd name="T13" fmla="*/ 41 h 212"/>
                <a:gd name="T14" fmla="*/ 85 w 85"/>
                <a:gd name="T15" fmla="*/ 171 h 212"/>
                <a:gd name="T16" fmla="*/ 44 w 85"/>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212">
                  <a:moveTo>
                    <a:pt x="44" y="212"/>
                  </a:moveTo>
                  <a:cubicBezTo>
                    <a:pt x="42" y="212"/>
                    <a:pt x="42" y="212"/>
                    <a:pt x="42" y="212"/>
                  </a:cubicBezTo>
                  <a:cubicBezTo>
                    <a:pt x="19" y="212"/>
                    <a:pt x="0" y="193"/>
                    <a:pt x="0" y="171"/>
                  </a:cubicBezTo>
                  <a:cubicBezTo>
                    <a:pt x="0" y="41"/>
                    <a:pt x="0" y="41"/>
                    <a:pt x="0" y="41"/>
                  </a:cubicBezTo>
                  <a:cubicBezTo>
                    <a:pt x="0" y="18"/>
                    <a:pt x="19" y="0"/>
                    <a:pt x="42" y="0"/>
                  </a:cubicBezTo>
                  <a:cubicBezTo>
                    <a:pt x="44" y="0"/>
                    <a:pt x="44" y="0"/>
                    <a:pt x="44" y="0"/>
                  </a:cubicBezTo>
                  <a:cubicBezTo>
                    <a:pt x="66" y="0"/>
                    <a:pt x="85" y="18"/>
                    <a:pt x="85" y="41"/>
                  </a:cubicBezTo>
                  <a:cubicBezTo>
                    <a:pt x="85" y="171"/>
                    <a:pt x="85" y="171"/>
                    <a:pt x="85" y="171"/>
                  </a:cubicBezTo>
                  <a:cubicBezTo>
                    <a:pt x="85" y="193"/>
                    <a:pt x="66" y="212"/>
                    <a:pt x="44" y="21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3" name="Freeform 18"/>
            <p:cNvSpPr>
              <a:spLocks noEditPoints="1"/>
            </p:cNvSpPr>
            <p:nvPr userDrawn="1"/>
          </p:nvSpPr>
          <p:spPr bwMode="auto">
            <a:xfrm>
              <a:off x="7705725" y="2616271"/>
              <a:ext cx="336550" cy="1514475"/>
            </a:xfrm>
            <a:custGeom>
              <a:avLst/>
              <a:gdLst>
                <a:gd name="T0" fmla="*/ 53 w 106"/>
                <a:gd name="T1" fmla="*/ 9 h 476"/>
                <a:gd name="T2" fmla="*/ 98 w 106"/>
                <a:gd name="T3" fmla="*/ 54 h 476"/>
                <a:gd name="T4" fmla="*/ 98 w 106"/>
                <a:gd name="T5" fmla="*/ 423 h 476"/>
                <a:gd name="T6" fmla="*/ 53 w 106"/>
                <a:gd name="T7" fmla="*/ 467 h 476"/>
                <a:gd name="T8" fmla="*/ 9 w 106"/>
                <a:gd name="T9" fmla="*/ 423 h 476"/>
                <a:gd name="T10" fmla="*/ 9 w 106"/>
                <a:gd name="T11" fmla="*/ 54 h 476"/>
                <a:gd name="T12" fmla="*/ 53 w 106"/>
                <a:gd name="T13" fmla="*/ 9 h 476"/>
                <a:gd name="T14" fmla="*/ 53 w 106"/>
                <a:gd name="T15" fmla="*/ 0 h 476"/>
                <a:gd name="T16" fmla="*/ 0 w 106"/>
                <a:gd name="T17" fmla="*/ 54 h 476"/>
                <a:gd name="T18" fmla="*/ 0 w 106"/>
                <a:gd name="T19" fmla="*/ 423 h 476"/>
                <a:gd name="T20" fmla="*/ 53 w 106"/>
                <a:gd name="T21" fmla="*/ 476 h 476"/>
                <a:gd name="T22" fmla="*/ 106 w 106"/>
                <a:gd name="T23" fmla="*/ 423 h 476"/>
                <a:gd name="T24" fmla="*/ 106 w 106"/>
                <a:gd name="T25" fmla="*/ 54 h 476"/>
                <a:gd name="T26" fmla="*/ 53 w 106"/>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476">
                  <a:moveTo>
                    <a:pt x="53" y="9"/>
                  </a:moveTo>
                  <a:cubicBezTo>
                    <a:pt x="78" y="9"/>
                    <a:pt x="98" y="29"/>
                    <a:pt x="98" y="54"/>
                  </a:cubicBezTo>
                  <a:cubicBezTo>
                    <a:pt x="98" y="423"/>
                    <a:pt x="98" y="423"/>
                    <a:pt x="98" y="423"/>
                  </a:cubicBezTo>
                  <a:cubicBezTo>
                    <a:pt x="98" y="447"/>
                    <a:pt x="78" y="467"/>
                    <a:pt x="53" y="467"/>
                  </a:cubicBezTo>
                  <a:cubicBezTo>
                    <a:pt x="28" y="467"/>
                    <a:pt x="9" y="447"/>
                    <a:pt x="9" y="423"/>
                  </a:cubicBezTo>
                  <a:cubicBezTo>
                    <a:pt x="9" y="54"/>
                    <a:pt x="9" y="54"/>
                    <a:pt x="9" y="54"/>
                  </a:cubicBezTo>
                  <a:cubicBezTo>
                    <a:pt x="9" y="29"/>
                    <a:pt x="28" y="9"/>
                    <a:pt x="53" y="9"/>
                  </a:cubicBezTo>
                  <a:moveTo>
                    <a:pt x="53" y="0"/>
                  </a:moveTo>
                  <a:cubicBezTo>
                    <a:pt x="24" y="0"/>
                    <a:pt x="0" y="24"/>
                    <a:pt x="0" y="54"/>
                  </a:cubicBezTo>
                  <a:cubicBezTo>
                    <a:pt x="0" y="423"/>
                    <a:pt x="0" y="423"/>
                    <a:pt x="0" y="423"/>
                  </a:cubicBezTo>
                  <a:cubicBezTo>
                    <a:pt x="0" y="452"/>
                    <a:pt x="24" y="476"/>
                    <a:pt x="53" y="476"/>
                  </a:cubicBezTo>
                  <a:cubicBezTo>
                    <a:pt x="82" y="476"/>
                    <a:pt x="106" y="452"/>
                    <a:pt x="106" y="423"/>
                  </a:cubicBezTo>
                  <a:cubicBezTo>
                    <a:pt x="106" y="54"/>
                    <a:pt x="106" y="54"/>
                    <a:pt x="106" y="54"/>
                  </a:cubicBezTo>
                  <a:cubicBezTo>
                    <a:pt x="106" y="24"/>
                    <a:pt x="82" y="0"/>
                    <a:pt x="53"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4" name="Freeform 19"/>
            <p:cNvSpPr>
              <a:spLocks noEditPoints="1"/>
            </p:cNvSpPr>
            <p:nvPr userDrawn="1"/>
          </p:nvSpPr>
          <p:spPr bwMode="auto">
            <a:xfrm>
              <a:off x="3724275" y="3143321"/>
              <a:ext cx="269875" cy="676275"/>
            </a:xfrm>
            <a:custGeom>
              <a:avLst/>
              <a:gdLst>
                <a:gd name="T0" fmla="*/ 42 w 85"/>
                <a:gd name="T1" fmla="*/ 8 h 212"/>
                <a:gd name="T2" fmla="*/ 76 w 85"/>
                <a:gd name="T3" fmla="*/ 42 h 212"/>
                <a:gd name="T4" fmla="*/ 76 w 85"/>
                <a:gd name="T5" fmla="*/ 170 h 212"/>
                <a:gd name="T6" fmla="*/ 42 w 85"/>
                <a:gd name="T7" fmla="*/ 204 h 212"/>
                <a:gd name="T8" fmla="*/ 8 w 85"/>
                <a:gd name="T9" fmla="*/ 170 h 212"/>
                <a:gd name="T10" fmla="*/ 8 w 85"/>
                <a:gd name="T11" fmla="*/ 42 h 212"/>
                <a:gd name="T12" fmla="*/ 42 w 85"/>
                <a:gd name="T13" fmla="*/ 8 h 212"/>
                <a:gd name="T14" fmla="*/ 42 w 85"/>
                <a:gd name="T15" fmla="*/ 0 h 212"/>
                <a:gd name="T16" fmla="*/ 0 w 85"/>
                <a:gd name="T17" fmla="*/ 42 h 212"/>
                <a:gd name="T18" fmla="*/ 0 w 85"/>
                <a:gd name="T19" fmla="*/ 170 h 212"/>
                <a:gd name="T20" fmla="*/ 42 w 85"/>
                <a:gd name="T21" fmla="*/ 212 h 212"/>
                <a:gd name="T22" fmla="*/ 85 w 85"/>
                <a:gd name="T23" fmla="*/ 170 h 212"/>
                <a:gd name="T24" fmla="*/ 85 w 85"/>
                <a:gd name="T25" fmla="*/ 42 h 212"/>
                <a:gd name="T26" fmla="*/ 42 w 85"/>
                <a:gd name="T2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212">
                  <a:moveTo>
                    <a:pt x="42" y="8"/>
                  </a:moveTo>
                  <a:cubicBezTo>
                    <a:pt x="61" y="8"/>
                    <a:pt x="76" y="24"/>
                    <a:pt x="76" y="42"/>
                  </a:cubicBezTo>
                  <a:cubicBezTo>
                    <a:pt x="76" y="170"/>
                    <a:pt x="76" y="170"/>
                    <a:pt x="76" y="170"/>
                  </a:cubicBezTo>
                  <a:cubicBezTo>
                    <a:pt x="76" y="188"/>
                    <a:pt x="61" y="204"/>
                    <a:pt x="42" y="204"/>
                  </a:cubicBezTo>
                  <a:cubicBezTo>
                    <a:pt x="24" y="204"/>
                    <a:pt x="8" y="188"/>
                    <a:pt x="8" y="170"/>
                  </a:cubicBezTo>
                  <a:cubicBezTo>
                    <a:pt x="8" y="42"/>
                    <a:pt x="8" y="42"/>
                    <a:pt x="8" y="42"/>
                  </a:cubicBezTo>
                  <a:cubicBezTo>
                    <a:pt x="8" y="24"/>
                    <a:pt x="24" y="8"/>
                    <a:pt x="42" y="8"/>
                  </a:cubicBezTo>
                  <a:moveTo>
                    <a:pt x="42" y="0"/>
                  </a:moveTo>
                  <a:cubicBezTo>
                    <a:pt x="19" y="0"/>
                    <a:pt x="0" y="19"/>
                    <a:pt x="0" y="42"/>
                  </a:cubicBezTo>
                  <a:cubicBezTo>
                    <a:pt x="0" y="170"/>
                    <a:pt x="0" y="170"/>
                    <a:pt x="0" y="170"/>
                  </a:cubicBezTo>
                  <a:cubicBezTo>
                    <a:pt x="0" y="193"/>
                    <a:pt x="19" y="212"/>
                    <a:pt x="42" y="212"/>
                  </a:cubicBezTo>
                  <a:cubicBezTo>
                    <a:pt x="66" y="212"/>
                    <a:pt x="85" y="193"/>
                    <a:pt x="85" y="170"/>
                  </a:cubicBezTo>
                  <a:cubicBezTo>
                    <a:pt x="85" y="42"/>
                    <a:pt x="85" y="42"/>
                    <a:pt x="85" y="42"/>
                  </a:cubicBezTo>
                  <a:cubicBezTo>
                    <a:pt x="85" y="19"/>
                    <a:pt x="66" y="0"/>
                    <a:pt x="42"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5" name="Freeform 20"/>
            <p:cNvSpPr>
              <a:spLocks noEditPoints="1"/>
            </p:cNvSpPr>
            <p:nvPr userDrawn="1"/>
          </p:nvSpPr>
          <p:spPr bwMode="auto">
            <a:xfrm>
              <a:off x="4127500" y="2616271"/>
              <a:ext cx="336550" cy="1514475"/>
            </a:xfrm>
            <a:custGeom>
              <a:avLst/>
              <a:gdLst>
                <a:gd name="T0" fmla="*/ 53 w 106"/>
                <a:gd name="T1" fmla="*/ 9 h 476"/>
                <a:gd name="T2" fmla="*/ 98 w 106"/>
                <a:gd name="T3" fmla="*/ 54 h 476"/>
                <a:gd name="T4" fmla="*/ 98 w 106"/>
                <a:gd name="T5" fmla="*/ 423 h 476"/>
                <a:gd name="T6" fmla="*/ 53 w 106"/>
                <a:gd name="T7" fmla="*/ 467 h 476"/>
                <a:gd name="T8" fmla="*/ 9 w 106"/>
                <a:gd name="T9" fmla="*/ 423 h 476"/>
                <a:gd name="T10" fmla="*/ 9 w 106"/>
                <a:gd name="T11" fmla="*/ 54 h 476"/>
                <a:gd name="T12" fmla="*/ 53 w 106"/>
                <a:gd name="T13" fmla="*/ 9 h 476"/>
                <a:gd name="T14" fmla="*/ 53 w 106"/>
                <a:gd name="T15" fmla="*/ 0 h 476"/>
                <a:gd name="T16" fmla="*/ 0 w 106"/>
                <a:gd name="T17" fmla="*/ 54 h 476"/>
                <a:gd name="T18" fmla="*/ 0 w 106"/>
                <a:gd name="T19" fmla="*/ 423 h 476"/>
                <a:gd name="T20" fmla="*/ 53 w 106"/>
                <a:gd name="T21" fmla="*/ 476 h 476"/>
                <a:gd name="T22" fmla="*/ 106 w 106"/>
                <a:gd name="T23" fmla="*/ 423 h 476"/>
                <a:gd name="T24" fmla="*/ 106 w 106"/>
                <a:gd name="T25" fmla="*/ 54 h 476"/>
                <a:gd name="T26" fmla="*/ 53 w 106"/>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476">
                  <a:moveTo>
                    <a:pt x="53" y="9"/>
                  </a:moveTo>
                  <a:cubicBezTo>
                    <a:pt x="78" y="9"/>
                    <a:pt x="98" y="29"/>
                    <a:pt x="98" y="54"/>
                  </a:cubicBezTo>
                  <a:cubicBezTo>
                    <a:pt x="98" y="423"/>
                    <a:pt x="98" y="423"/>
                    <a:pt x="98" y="423"/>
                  </a:cubicBezTo>
                  <a:cubicBezTo>
                    <a:pt x="98" y="447"/>
                    <a:pt x="78" y="467"/>
                    <a:pt x="53" y="467"/>
                  </a:cubicBezTo>
                  <a:cubicBezTo>
                    <a:pt x="29" y="467"/>
                    <a:pt x="9" y="447"/>
                    <a:pt x="9" y="423"/>
                  </a:cubicBezTo>
                  <a:cubicBezTo>
                    <a:pt x="9" y="54"/>
                    <a:pt x="9" y="54"/>
                    <a:pt x="9" y="54"/>
                  </a:cubicBezTo>
                  <a:cubicBezTo>
                    <a:pt x="9" y="29"/>
                    <a:pt x="29" y="9"/>
                    <a:pt x="53" y="9"/>
                  </a:cubicBezTo>
                  <a:moveTo>
                    <a:pt x="53" y="0"/>
                  </a:moveTo>
                  <a:cubicBezTo>
                    <a:pt x="24" y="0"/>
                    <a:pt x="0" y="24"/>
                    <a:pt x="0" y="54"/>
                  </a:cubicBezTo>
                  <a:cubicBezTo>
                    <a:pt x="0" y="423"/>
                    <a:pt x="0" y="423"/>
                    <a:pt x="0" y="423"/>
                  </a:cubicBezTo>
                  <a:cubicBezTo>
                    <a:pt x="0" y="452"/>
                    <a:pt x="24" y="476"/>
                    <a:pt x="53" y="476"/>
                  </a:cubicBezTo>
                  <a:cubicBezTo>
                    <a:pt x="83" y="476"/>
                    <a:pt x="106" y="452"/>
                    <a:pt x="106" y="423"/>
                  </a:cubicBezTo>
                  <a:cubicBezTo>
                    <a:pt x="106" y="54"/>
                    <a:pt x="106" y="54"/>
                    <a:pt x="106" y="54"/>
                  </a:cubicBezTo>
                  <a:cubicBezTo>
                    <a:pt x="106" y="24"/>
                    <a:pt x="83" y="0"/>
                    <a:pt x="53"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6" name="Freeform 21"/>
            <p:cNvSpPr>
              <a:spLocks/>
            </p:cNvSpPr>
            <p:nvPr userDrawn="1"/>
          </p:nvSpPr>
          <p:spPr bwMode="auto">
            <a:xfrm>
              <a:off x="7905750" y="3156021"/>
              <a:ext cx="336550" cy="1516063"/>
            </a:xfrm>
            <a:custGeom>
              <a:avLst/>
              <a:gdLst>
                <a:gd name="T0" fmla="*/ 54 w 106"/>
                <a:gd name="T1" fmla="*/ 476 h 476"/>
                <a:gd name="T2" fmla="*/ 51 w 106"/>
                <a:gd name="T3" fmla="*/ 476 h 476"/>
                <a:gd name="T4" fmla="*/ 0 w 106"/>
                <a:gd name="T5" fmla="*/ 424 h 476"/>
                <a:gd name="T6" fmla="*/ 0 w 106"/>
                <a:gd name="T7" fmla="*/ 52 h 476"/>
                <a:gd name="T8" fmla="*/ 51 w 106"/>
                <a:gd name="T9" fmla="*/ 0 h 476"/>
                <a:gd name="T10" fmla="*/ 54 w 106"/>
                <a:gd name="T11" fmla="*/ 0 h 476"/>
                <a:gd name="T12" fmla="*/ 106 w 106"/>
                <a:gd name="T13" fmla="*/ 52 h 476"/>
                <a:gd name="T14" fmla="*/ 106 w 106"/>
                <a:gd name="T15" fmla="*/ 424 h 476"/>
                <a:gd name="T16" fmla="*/ 54 w 106"/>
                <a:gd name="T1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76">
                  <a:moveTo>
                    <a:pt x="54" y="476"/>
                  </a:moveTo>
                  <a:cubicBezTo>
                    <a:pt x="51" y="476"/>
                    <a:pt x="51" y="476"/>
                    <a:pt x="51" y="476"/>
                  </a:cubicBezTo>
                  <a:cubicBezTo>
                    <a:pt x="23" y="476"/>
                    <a:pt x="0" y="452"/>
                    <a:pt x="0" y="424"/>
                  </a:cubicBezTo>
                  <a:cubicBezTo>
                    <a:pt x="0" y="52"/>
                    <a:pt x="0" y="52"/>
                    <a:pt x="0" y="52"/>
                  </a:cubicBezTo>
                  <a:cubicBezTo>
                    <a:pt x="0" y="23"/>
                    <a:pt x="23" y="0"/>
                    <a:pt x="51" y="0"/>
                  </a:cubicBezTo>
                  <a:cubicBezTo>
                    <a:pt x="54" y="0"/>
                    <a:pt x="54" y="0"/>
                    <a:pt x="54" y="0"/>
                  </a:cubicBezTo>
                  <a:cubicBezTo>
                    <a:pt x="83" y="0"/>
                    <a:pt x="106" y="23"/>
                    <a:pt x="106" y="52"/>
                  </a:cubicBezTo>
                  <a:cubicBezTo>
                    <a:pt x="106" y="424"/>
                    <a:pt x="106" y="424"/>
                    <a:pt x="106" y="424"/>
                  </a:cubicBezTo>
                  <a:cubicBezTo>
                    <a:pt x="106" y="452"/>
                    <a:pt x="83" y="476"/>
                    <a:pt x="54" y="476"/>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7" name="Freeform 22"/>
            <p:cNvSpPr>
              <a:spLocks noEditPoints="1"/>
            </p:cNvSpPr>
            <p:nvPr userDrawn="1"/>
          </p:nvSpPr>
          <p:spPr bwMode="auto">
            <a:xfrm>
              <a:off x="5276850" y="2994096"/>
              <a:ext cx="269875" cy="674688"/>
            </a:xfrm>
            <a:custGeom>
              <a:avLst/>
              <a:gdLst>
                <a:gd name="T0" fmla="*/ 43 w 85"/>
                <a:gd name="T1" fmla="*/ 9 h 212"/>
                <a:gd name="T2" fmla="*/ 77 w 85"/>
                <a:gd name="T3" fmla="*/ 43 h 212"/>
                <a:gd name="T4" fmla="*/ 77 w 85"/>
                <a:gd name="T5" fmla="*/ 170 h 212"/>
                <a:gd name="T6" fmla="*/ 43 w 85"/>
                <a:gd name="T7" fmla="*/ 204 h 212"/>
                <a:gd name="T8" fmla="*/ 9 w 85"/>
                <a:gd name="T9" fmla="*/ 170 h 212"/>
                <a:gd name="T10" fmla="*/ 9 w 85"/>
                <a:gd name="T11" fmla="*/ 43 h 212"/>
                <a:gd name="T12" fmla="*/ 43 w 85"/>
                <a:gd name="T13" fmla="*/ 9 h 212"/>
                <a:gd name="T14" fmla="*/ 43 w 85"/>
                <a:gd name="T15" fmla="*/ 0 h 212"/>
                <a:gd name="T16" fmla="*/ 0 w 85"/>
                <a:gd name="T17" fmla="*/ 43 h 212"/>
                <a:gd name="T18" fmla="*/ 0 w 85"/>
                <a:gd name="T19" fmla="*/ 170 h 212"/>
                <a:gd name="T20" fmla="*/ 43 w 85"/>
                <a:gd name="T21" fmla="*/ 212 h 212"/>
                <a:gd name="T22" fmla="*/ 85 w 85"/>
                <a:gd name="T23" fmla="*/ 170 h 212"/>
                <a:gd name="T24" fmla="*/ 85 w 85"/>
                <a:gd name="T25" fmla="*/ 43 h 212"/>
                <a:gd name="T26" fmla="*/ 43 w 85"/>
                <a:gd name="T2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212">
                  <a:moveTo>
                    <a:pt x="43" y="9"/>
                  </a:moveTo>
                  <a:cubicBezTo>
                    <a:pt x="61" y="9"/>
                    <a:pt x="77" y="24"/>
                    <a:pt x="77" y="43"/>
                  </a:cubicBezTo>
                  <a:cubicBezTo>
                    <a:pt x="77" y="170"/>
                    <a:pt x="77" y="170"/>
                    <a:pt x="77" y="170"/>
                  </a:cubicBezTo>
                  <a:cubicBezTo>
                    <a:pt x="77" y="189"/>
                    <a:pt x="61" y="204"/>
                    <a:pt x="43" y="204"/>
                  </a:cubicBezTo>
                  <a:cubicBezTo>
                    <a:pt x="24" y="204"/>
                    <a:pt x="9" y="189"/>
                    <a:pt x="9" y="170"/>
                  </a:cubicBezTo>
                  <a:cubicBezTo>
                    <a:pt x="9" y="43"/>
                    <a:pt x="9" y="43"/>
                    <a:pt x="9" y="43"/>
                  </a:cubicBezTo>
                  <a:cubicBezTo>
                    <a:pt x="9" y="24"/>
                    <a:pt x="24" y="9"/>
                    <a:pt x="43" y="9"/>
                  </a:cubicBezTo>
                  <a:moveTo>
                    <a:pt x="43" y="0"/>
                  </a:moveTo>
                  <a:cubicBezTo>
                    <a:pt x="19" y="0"/>
                    <a:pt x="0" y="19"/>
                    <a:pt x="0" y="43"/>
                  </a:cubicBezTo>
                  <a:cubicBezTo>
                    <a:pt x="0" y="170"/>
                    <a:pt x="0" y="170"/>
                    <a:pt x="0" y="170"/>
                  </a:cubicBezTo>
                  <a:cubicBezTo>
                    <a:pt x="0" y="193"/>
                    <a:pt x="19" y="212"/>
                    <a:pt x="43" y="212"/>
                  </a:cubicBezTo>
                  <a:cubicBezTo>
                    <a:pt x="66" y="212"/>
                    <a:pt x="85" y="193"/>
                    <a:pt x="85" y="170"/>
                  </a:cubicBezTo>
                  <a:cubicBezTo>
                    <a:pt x="85" y="43"/>
                    <a:pt x="85" y="43"/>
                    <a:pt x="85" y="43"/>
                  </a:cubicBezTo>
                  <a:cubicBezTo>
                    <a:pt x="85" y="19"/>
                    <a:pt x="66" y="0"/>
                    <a:pt x="43"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8" name="Freeform 23"/>
            <p:cNvSpPr>
              <a:spLocks/>
            </p:cNvSpPr>
            <p:nvPr userDrawn="1"/>
          </p:nvSpPr>
          <p:spPr bwMode="auto">
            <a:xfrm>
              <a:off x="7004050" y="3386208"/>
              <a:ext cx="158750" cy="269875"/>
            </a:xfrm>
            <a:custGeom>
              <a:avLst/>
              <a:gdLst>
                <a:gd name="T0" fmla="*/ 26 w 50"/>
                <a:gd name="T1" fmla="*/ 85 h 85"/>
                <a:gd name="T2" fmla="*/ 24 w 50"/>
                <a:gd name="T3" fmla="*/ 85 h 85"/>
                <a:gd name="T4" fmla="*/ 0 w 50"/>
                <a:gd name="T5" fmla="*/ 61 h 85"/>
                <a:gd name="T6" fmla="*/ 0 w 50"/>
                <a:gd name="T7" fmla="*/ 25 h 85"/>
                <a:gd name="T8" fmla="*/ 24 w 50"/>
                <a:gd name="T9" fmla="*/ 0 h 85"/>
                <a:gd name="T10" fmla="*/ 26 w 50"/>
                <a:gd name="T11" fmla="*/ 0 h 85"/>
                <a:gd name="T12" fmla="*/ 50 w 50"/>
                <a:gd name="T13" fmla="*/ 25 h 85"/>
                <a:gd name="T14" fmla="*/ 50 w 50"/>
                <a:gd name="T15" fmla="*/ 61 h 85"/>
                <a:gd name="T16" fmla="*/ 26 w 5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85">
                  <a:moveTo>
                    <a:pt x="26" y="85"/>
                  </a:moveTo>
                  <a:cubicBezTo>
                    <a:pt x="24" y="85"/>
                    <a:pt x="24" y="85"/>
                    <a:pt x="24" y="85"/>
                  </a:cubicBezTo>
                  <a:cubicBezTo>
                    <a:pt x="11" y="85"/>
                    <a:pt x="0" y="74"/>
                    <a:pt x="0" y="61"/>
                  </a:cubicBezTo>
                  <a:cubicBezTo>
                    <a:pt x="0" y="25"/>
                    <a:pt x="0" y="25"/>
                    <a:pt x="0" y="25"/>
                  </a:cubicBezTo>
                  <a:cubicBezTo>
                    <a:pt x="0" y="11"/>
                    <a:pt x="11" y="0"/>
                    <a:pt x="24" y="0"/>
                  </a:cubicBezTo>
                  <a:cubicBezTo>
                    <a:pt x="26" y="0"/>
                    <a:pt x="26" y="0"/>
                    <a:pt x="26" y="0"/>
                  </a:cubicBezTo>
                  <a:cubicBezTo>
                    <a:pt x="39" y="0"/>
                    <a:pt x="50" y="11"/>
                    <a:pt x="50" y="25"/>
                  </a:cubicBezTo>
                  <a:cubicBezTo>
                    <a:pt x="50" y="61"/>
                    <a:pt x="50" y="61"/>
                    <a:pt x="50" y="61"/>
                  </a:cubicBezTo>
                  <a:cubicBezTo>
                    <a:pt x="50" y="74"/>
                    <a:pt x="39" y="85"/>
                    <a:pt x="26" y="8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29" name="Freeform 24"/>
            <p:cNvSpPr>
              <a:spLocks noEditPoints="1"/>
            </p:cNvSpPr>
            <p:nvPr userDrawn="1"/>
          </p:nvSpPr>
          <p:spPr bwMode="auto">
            <a:xfrm>
              <a:off x="5006975" y="3386208"/>
              <a:ext cx="161925" cy="269875"/>
            </a:xfrm>
            <a:custGeom>
              <a:avLst/>
              <a:gdLst>
                <a:gd name="T0" fmla="*/ 26 w 51"/>
                <a:gd name="T1" fmla="*/ 9 h 85"/>
                <a:gd name="T2" fmla="*/ 43 w 51"/>
                <a:gd name="T3" fmla="*/ 26 h 85"/>
                <a:gd name="T4" fmla="*/ 43 w 51"/>
                <a:gd name="T5" fmla="*/ 60 h 85"/>
                <a:gd name="T6" fmla="*/ 26 w 51"/>
                <a:gd name="T7" fmla="*/ 77 h 85"/>
                <a:gd name="T8" fmla="*/ 9 w 51"/>
                <a:gd name="T9" fmla="*/ 60 h 85"/>
                <a:gd name="T10" fmla="*/ 9 w 51"/>
                <a:gd name="T11" fmla="*/ 26 h 85"/>
                <a:gd name="T12" fmla="*/ 26 w 51"/>
                <a:gd name="T13" fmla="*/ 9 h 85"/>
                <a:gd name="T14" fmla="*/ 26 w 51"/>
                <a:gd name="T15" fmla="*/ 0 h 85"/>
                <a:gd name="T16" fmla="*/ 0 w 51"/>
                <a:gd name="T17" fmla="*/ 26 h 85"/>
                <a:gd name="T18" fmla="*/ 0 w 51"/>
                <a:gd name="T19" fmla="*/ 60 h 85"/>
                <a:gd name="T20" fmla="*/ 26 w 51"/>
                <a:gd name="T21" fmla="*/ 85 h 85"/>
                <a:gd name="T22" fmla="*/ 51 w 51"/>
                <a:gd name="T23" fmla="*/ 60 h 85"/>
                <a:gd name="T24" fmla="*/ 51 w 51"/>
                <a:gd name="T25" fmla="*/ 26 h 85"/>
                <a:gd name="T26" fmla="*/ 26 w 51"/>
                <a:gd name="T2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85">
                  <a:moveTo>
                    <a:pt x="26" y="9"/>
                  </a:moveTo>
                  <a:cubicBezTo>
                    <a:pt x="35" y="9"/>
                    <a:pt x="43" y="16"/>
                    <a:pt x="43" y="26"/>
                  </a:cubicBezTo>
                  <a:cubicBezTo>
                    <a:pt x="43" y="60"/>
                    <a:pt x="43" y="60"/>
                    <a:pt x="43" y="60"/>
                  </a:cubicBezTo>
                  <a:cubicBezTo>
                    <a:pt x="43" y="69"/>
                    <a:pt x="35" y="77"/>
                    <a:pt x="26" y="77"/>
                  </a:cubicBezTo>
                  <a:cubicBezTo>
                    <a:pt x="16" y="77"/>
                    <a:pt x="9" y="69"/>
                    <a:pt x="9" y="60"/>
                  </a:cubicBezTo>
                  <a:cubicBezTo>
                    <a:pt x="9" y="26"/>
                    <a:pt x="9" y="26"/>
                    <a:pt x="9" y="26"/>
                  </a:cubicBezTo>
                  <a:cubicBezTo>
                    <a:pt x="9" y="16"/>
                    <a:pt x="16" y="9"/>
                    <a:pt x="26" y="9"/>
                  </a:cubicBezTo>
                  <a:moveTo>
                    <a:pt x="26" y="0"/>
                  </a:moveTo>
                  <a:cubicBezTo>
                    <a:pt x="12" y="0"/>
                    <a:pt x="0" y="12"/>
                    <a:pt x="0" y="26"/>
                  </a:cubicBezTo>
                  <a:cubicBezTo>
                    <a:pt x="0" y="60"/>
                    <a:pt x="0" y="60"/>
                    <a:pt x="0" y="60"/>
                  </a:cubicBezTo>
                  <a:cubicBezTo>
                    <a:pt x="0" y="74"/>
                    <a:pt x="12" y="85"/>
                    <a:pt x="26" y="85"/>
                  </a:cubicBezTo>
                  <a:cubicBezTo>
                    <a:pt x="40" y="85"/>
                    <a:pt x="51" y="74"/>
                    <a:pt x="51" y="60"/>
                  </a:cubicBezTo>
                  <a:cubicBezTo>
                    <a:pt x="51" y="26"/>
                    <a:pt x="51" y="26"/>
                    <a:pt x="51" y="26"/>
                  </a:cubicBezTo>
                  <a:cubicBezTo>
                    <a:pt x="51" y="12"/>
                    <a:pt x="40" y="0"/>
                    <a:pt x="26"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30" name="Freeform 25"/>
            <p:cNvSpPr>
              <a:spLocks/>
            </p:cNvSpPr>
            <p:nvPr userDrawn="1"/>
          </p:nvSpPr>
          <p:spPr bwMode="auto">
            <a:xfrm>
              <a:off x="6626225" y="3373508"/>
              <a:ext cx="266700" cy="674688"/>
            </a:xfrm>
            <a:custGeom>
              <a:avLst/>
              <a:gdLst>
                <a:gd name="T0" fmla="*/ 43 w 84"/>
                <a:gd name="T1" fmla="*/ 212 h 212"/>
                <a:gd name="T2" fmla="*/ 41 w 84"/>
                <a:gd name="T3" fmla="*/ 212 h 212"/>
                <a:gd name="T4" fmla="*/ 0 w 84"/>
                <a:gd name="T5" fmla="*/ 171 h 212"/>
                <a:gd name="T6" fmla="*/ 0 w 84"/>
                <a:gd name="T7" fmla="*/ 42 h 212"/>
                <a:gd name="T8" fmla="*/ 41 w 84"/>
                <a:gd name="T9" fmla="*/ 0 h 212"/>
                <a:gd name="T10" fmla="*/ 43 w 84"/>
                <a:gd name="T11" fmla="*/ 0 h 212"/>
                <a:gd name="T12" fmla="*/ 84 w 84"/>
                <a:gd name="T13" fmla="*/ 42 h 212"/>
                <a:gd name="T14" fmla="*/ 84 w 84"/>
                <a:gd name="T15" fmla="*/ 171 h 212"/>
                <a:gd name="T16" fmla="*/ 43 w 84"/>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212">
                  <a:moveTo>
                    <a:pt x="43" y="212"/>
                  </a:moveTo>
                  <a:cubicBezTo>
                    <a:pt x="41" y="212"/>
                    <a:pt x="41" y="212"/>
                    <a:pt x="41" y="212"/>
                  </a:cubicBezTo>
                  <a:cubicBezTo>
                    <a:pt x="18" y="212"/>
                    <a:pt x="0" y="194"/>
                    <a:pt x="0" y="171"/>
                  </a:cubicBezTo>
                  <a:cubicBezTo>
                    <a:pt x="0" y="42"/>
                    <a:pt x="0" y="42"/>
                    <a:pt x="0" y="42"/>
                  </a:cubicBezTo>
                  <a:cubicBezTo>
                    <a:pt x="0" y="19"/>
                    <a:pt x="18" y="0"/>
                    <a:pt x="41" y="0"/>
                  </a:cubicBezTo>
                  <a:cubicBezTo>
                    <a:pt x="43" y="0"/>
                    <a:pt x="43" y="0"/>
                    <a:pt x="43" y="0"/>
                  </a:cubicBezTo>
                  <a:cubicBezTo>
                    <a:pt x="66" y="0"/>
                    <a:pt x="84" y="19"/>
                    <a:pt x="84" y="42"/>
                  </a:cubicBezTo>
                  <a:cubicBezTo>
                    <a:pt x="84" y="171"/>
                    <a:pt x="84" y="171"/>
                    <a:pt x="84" y="171"/>
                  </a:cubicBezTo>
                  <a:cubicBezTo>
                    <a:pt x="84" y="194"/>
                    <a:pt x="66" y="212"/>
                    <a:pt x="43" y="21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31" name="Freeform 26"/>
            <p:cNvSpPr>
              <a:spLocks/>
            </p:cNvSpPr>
            <p:nvPr userDrawn="1"/>
          </p:nvSpPr>
          <p:spPr bwMode="auto">
            <a:xfrm>
              <a:off x="5683250" y="2468633"/>
              <a:ext cx="336550" cy="1512888"/>
            </a:xfrm>
            <a:custGeom>
              <a:avLst/>
              <a:gdLst>
                <a:gd name="T0" fmla="*/ 54 w 106"/>
                <a:gd name="T1" fmla="*/ 475 h 475"/>
                <a:gd name="T2" fmla="*/ 51 w 106"/>
                <a:gd name="T3" fmla="*/ 475 h 475"/>
                <a:gd name="T4" fmla="*/ 0 w 106"/>
                <a:gd name="T5" fmla="*/ 423 h 475"/>
                <a:gd name="T6" fmla="*/ 0 w 106"/>
                <a:gd name="T7" fmla="*/ 52 h 475"/>
                <a:gd name="T8" fmla="*/ 51 w 106"/>
                <a:gd name="T9" fmla="*/ 0 h 475"/>
                <a:gd name="T10" fmla="*/ 54 w 106"/>
                <a:gd name="T11" fmla="*/ 0 h 475"/>
                <a:gd name="T12" fmla="*/ 106 w 106"/>
                <a:gd name="T13" fmla="*/ 52 h 475"/>
                <a:gd name="T14" fmla="*/ 106 w 106"/>
                <a:gd name="T15" fmla="*/ 423 h 475"/>
                <a:gd name="T16" fmla="*/ 54 w 106"/>
                <a:gd name="T17" fmla="*/ 47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75">
                  <a:moveTo>
                    <a:pt x="54" y="475"/>
                  </a:moveTo>
                  <a:cubicBezTo>
                    <a:pt x="51" y="475"/>
                    <a:pt x="51" y="475"/>
                    <a:pt x="51" y="475"/>
                  </a:cubicBezTo>
                  <a:cubicBezTo>
                    <a:pt x="23" y="475"/>
                    <a:pt x="0" y="452"/>
                    <a:pt x="0" y="423"/>
                  </a:cubicBezTo>
                  <a:cubicBezTo>
                    <a:pt x="0" y="52"/>
                    <a:pt x="0" y="52"/>
                    <a:pt x="0" y="52"/>
                  </a:cubicBezTo>
                  <a:cubicBezTo>
                    <a:pt x="0" y="23"/>
                    <a:pt x="23" y="0"/>
                    <a:pt x="51" y="0"/>
                  </a:cubicBezTo>
                  <a:cubicBezTo>
                    <a:pt x="54" y="0"/>
                    <a:pt x="54" y="0"/>
                    <a:pt x="54" y="0"/>
                  </a:cubicBezTo>
                  <a:cubicBezTo>
                    <a:pt x="82" y="0"/>
                    <a:pt x="106" y="23"/>
                    <a:pt x="106" y="52"/>
                  </a:cubicBezTo>
                  <a:cubicBezTo>
                    <a:pt x="106" y="423"/>
                    <a:pt x="106" y="423"/>
                    <a:pt x="106" y="423"/>
                  </a:cubicBezTo>
                  <a:cubicBezTo>
                    <a:pt x="106" y="452"/>
                    <a:pt x="82" y="475"/>
                    <a:pt x="54" y="47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32" name="Freeform 27"/>
            <p:cNvSpPr>
              <a:spLocks/>
            </p:cNvSpPr>
            <p:nvPr userDrawn="1"/>
          </p:nvSpPr>
          <p:spPr bwMode="auto">
            <a:xfrm>
              <a:off x="6153150" y="3063946"/>
              <a:ext cx="336550" cy="1512888"/>
            </a:xfrm>
            <a:custGeom>
              <a:avLst/>
              <a:gdLst>
                <a:gd name="T0" fmla="*/ 54 w 106"/>
                <a:gd name="T1" fmla="*/ 475 h 475"/>
                <a:gd name="T2" fmla="*/ 52 w 106"/>
                <a:gd name="T3" fmla="*/ 475 h 475"/>
                <a:gd name="T4" fmla="*/ 0 w 106"/>
                <a:gd name="T5" fmla="*/ 423 h 475"/>
                <a:gd name="T6" fmla="*/ 0 w 106"/>
                <a:gd name="T7" fmla="*/ 51 h 475"/>
                <a:gd name="T8" fmla="*/ 52 w 106"/>
                <a:gd name="T9" fmla="*/ 0 h 475"/>
                <a:gd name="T10" fmla="*/ 54 w 106"/>
                <a:gd name="T11" fmla="*/ 0 h 475"/>
                <a:gd name="T12" fmla="*/ 106 w 106"/>
                <a:gd name="T13" fmla="*/ 51 h 475"/>
                <a:gd name="T14" fmla="*/ 106 w 106"/>
                <a:gd name="T15" fmla="*/ 423 h 475"/>
                <a:gd name="T16" fmla="*/ 54 w 106"/>
                <a:gd name="T17" fmla="*/ 47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75">
                  <a:moveTo>
                    <a:pt x="54" y="475"/>
                  </a:moveTo>
                  <a:cubicBezTo>
                    <a:pt x="52" y="475"/>
                    <a:pt x="52" y="475"/>
                    <a:pt x="52" y="475"/>
                  </a:cubicBezTo>
                  <a:cubicBezTo>
                    <a:pt x="23" y="475"/>
                    <a:pt x="0" y="452"/>
                    <a:pt x="0" y="423"/>
                  </a:cubicBezTo>
                  <a:cubicBezTo>
                    <a:pt x="0" y="51"/>
                    <a:pt x="0" y="51"/>
                    <a:pt x="0" y="51"/>
                  </a:cubicBezTo>
                  <a:cubicBezTo>
                    <a:pt x="0" y="23"/>
                    <a:pt x="23" y="0"/>
                    <a:pt x="52" y="0"/>
                  </a:cubicBezTo>
                  <a:cubicBezTo>
                    <a:pt x="54" y="0"/>
                    <a:pt x="54" y="0"/>
                    <a:pt x="54" y="0"/>
                  </a:cubicBezTo>
                  <a:cubicBezTo>
                    <a:pt x="83" y="0"/>
                    <a:pt x="106" y="23"/>
                    <a:pt x="106" y="51"/>
                  </a:cubicBezTo>
                  <a:cubicBezTo>
                    <a:pt x="106" y="423"/>
                    <a:pt x="106" y="423"/>
                    <a:pt x="106" y="423"/>
                  </a:cubicBezTo>
                  <a:cubicBezTo>
                    <a:pt x="106" y="452"/>
                    <a:pt x="83" y="475"/>
                    <a:pt x="54" y="47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33" name="Freeform 28"/>
            <p:cNvSpPr>
              <a:spLocks/>
            </p:cNvSpPr>
            <p:nvPr userDrawn="1"/>
          </p:nvSpPr>
          <p:spPr bwMode="auto">
            <a:xfrm>
              <a:off x="4860925" y="3535433"/>
              <a:ext cx="269875" cy="674688"/>
            </a:xfrm>
            <a:custGeom>
              <a:avLst/>
              <a:gdLst>
                <a:gd name="T0" fmla="*/ 43 w 85"/>
                <a:gd name="T1" fmla="*/ 212 h 212"/>
                <a:gd name="T2" fmla="*/ 41 w 85"/>
                <a:gd name="T3" fmla="*/ 212 h 212"/>
                <a:gd name="T4" fmla="*/ 0 w 85"/>
                <a:gd name="T5" fmla="*/ 171 h 212"/>
                <a:gd name="T6" fmla="*/ 0 w 85"/>
                <a:gd name="T7" fmla="*/ 41 h 212"/>
                <a:gd name="T8" fmla="*/ 41 w 85"/>
                <a:gd name="T9" fmla="*/ 0 h 212"/>
                <a:gd name="T10" fmla="*/ 43 w 85"/>
                <a:gd name="T11" fmla="*/ 0 h 212"/>
                <a:gd name="T12" fmla="*/ 85 w 85"/>
                <a:gd name="T13" fmla="*/ 41 h 212"/>
                <a:gd name="T14" fmla="*/ 85 w 85"/>
                <a:gd name="T15" fmla="*/ 171 h 212"/>
                <a:gd name="T16" fmla="*/ 43 w 85"/>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212">
                  <a:moveTo>
                    <a:pt x="43" y="212"/>
                  </a:moveTo>
                  <a:cubicBezTo>
                    <a:pt x="41" y="212"/>
                    <a:pt x="41" y="212"/>
                    <a:pt x="41" y="212"/>
                  </a:cubicBezTo>
                  <a:cubicBezTo>
                    <a:pt x="18" y="212"/>
                    <a:pt x="0" y="194"/>
                    <a:pt x="0" y="171"/>
                  </a:cubicBezTo>
                  <a:cubicBezTo>
                    <a:pt x="0" y="41"/>
                    <a:pt x="0" y="41"/>
                    <a:pt x="0" y="41"/>
                  </a:cubicBezTo>
                  <a:cubicBezTo>
                    <a:pt x="0" y="19"/>
                    <a:pt x="18" y="0"/>
                    <a:pt x="41" y="0"/>
                  </a:cubicBezTo>
                  <a:cubicBezTo>
                    <a:pt x="43" y="0"/>
                    <a:pt x="43" y="0"/>
                    <a:pt x="43" y="0"/>
                  </a:cubicBezTo>
                  <a:cubicBezTo>
                    <a:pt x="66" y="0"/>
                    <a:pt x="85" y="19"/>
                    <a:pt x="85" y="41"/>
                  </a:cubicBezTo>
                  <a:cubicBezTo>
                    <a:pt x="85" y="171"/>
                    <a:pt x="85" y="171"/>
                    <a:pt x="85" y="171"/>
                  </a:cubicBezTo>
                  <a:cubicBezTo>
                    <a:pt x="85" y="194"/>
                    <a:pt x="66" y="212"/>
                    <a:pt x="43" y="21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34" name="Freeform 29"/>
            <p:cNvSpPr>
              <a:spLocks/>
            </p:cNvSpPr>
            <p:nvPr userDrawn="1"/>
          </p:nvSpPr>
          <p:spPr bwMode="auto">
            <a:xfrm>
              <a:off x="4387850" y="2994096"/>
              <a:ext cx="336550" cy="1516063"/>
            </a:xfrm>
            <a:custGeom>
              <a:avLst/>
              <a:gdLst>
                <a:gd name="T0" fmla="*/ 54 w 106"/>
                <a:gd name="T1" fmla="*/ 476 h 476"/>
                <a:gd name="T2" fmla="*/ 52 w 106"/>
                <a:gd name="T3" fmla="*/ 476 h 476"/>
                <a:gd name="T4" fmla="*/ 0 w 106"/>
                <a:gd name="T5" fmla="*/ 424 h 476"/>
                <a:gd name="T6" fmla="*/ 0 w 106"/>
                <a:gd name="T7" fmla="*/ 52 h 476"/>
                <a:gd name="T8" fmla="*/ 52 w 106"/>
                <a:gd name="T9" fmla="*/ 0 h 476"/>
                <a:gd name="T10" fmla="*/ 54 w 106"/>
                <a:gd name="T11" fmla="*/ 0 h 476"/>
                <a:gd name="T12" fmla="*/ 106 w 106"/>
                <a:gd name="T13" fmla="*/ 52 h 476"/>
                <a:gd name="T14" fmla="*/ 106 w 106"/>
                <a:gd name="T15" fmla="*/ 424 h 476"/>
                <a:gd name="T16" fmla="*/ 54 w 106"/>
                <a:gd name="T1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76">
                  <a:moveTo>
                    <a:pt x="54" y="476"/>
                  </a:moveTo>
                  <a:cubicBezTo>
                    <a:pt x="52" y="476"/>
                    <a:pt x="52" y="476"/>
                    <a:pt x="52" y="476"/>
                  </a:cubicBezTo>
                  <a:cubicBezTo>
                    <a:pt x="23" y="476"/>
                    <a:pt x="0" y="452"/>
                    <a:pt x="0" y="424"/>
                  </a:cubicBezTo>
                  <a:cubicBezTo>
                    <a:pt x="0" y="52"/>
                    <a:pt x="0" y="52"/>
                    <a:pt x="0" y="52"/>
                  </a:cubicBezTo>
                  <a:cubicBezTo>
                    <a:pt x="0" y="23"/>
                    <a:pt x="23" y="0"/>
                    <a:pt x="52" y="0"/>
                  </a:cubicBezTo>
                  <a:cubicBezTo>
                    <a:pt x="54" y="0"/>
                    <a:pt x="54" y="0"/>
                    <a:pt x="54" y="0"/>
                  </a:cubicBezTo>
                  <a:cubicBezTo>
                    <a:pt x="83" y="0"/>
                    <a:pt x="106" y="23"/>
                    <a:pt x="106" y="52"/>
                  </a:cubicBezTo>
                  <a:cubicBezTo>
                    <a:pt x="106" y="424"/>
                    <a:pt x="106" y="424"/>
                    <a:pt x="106" y="424"/>
                  </a:cubicBezTo>
                  <a:cubicBezTo>
                    <a:pt x="106" y="452"/>
                    <a:pt x="83" y="476"/>
                    <a:pt x="54" y="476"/>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35" name="Freeform 30"/>
            <p:cNvSpPr>
              <a:spLocks/>
            </p:cNvSpPr>
            <p:nvPr userDrawn="1"/>
          </p:nvSpPr>
          <p:spPr bwMode="auto">
            <a:xfrm>
              <a:off x="0" y="3481458"/>
              <a:ext cx="76200" cy="269875"/>
            </a:xfrm>
            <a:custGeom>
              <a:avLst/>
              <a:gdLst>
                <a:gd name="T0" fmla="*/ 0 w 24"/>
                <a:gd name="T1" fmla="*/ 0 h 85"/>
                <a:gd name="T2" fmla="*/ 0 w 24"/>
                <a:gd name="T3" fmla="*/ 9 h 85"/>
                <a:gd name="T4" fmla="*/ 16 w 24"/>
                <a:gd name="T5" fmla="*/ 25 h 85"/>
                <a:gd name="T6" fmla="*/ 16 w 24"/>
                <a:gd name="T7" fmla="*/ 60 h 85"/>
                <a:gd name="T8" fmla="*/ 0 w 24"/>
                <a:gd name="T9" fmla="*/ 76 h 85"/>
                <a:gd name="T10" fmla="*/ 0 w 24"/>
                <a:gd name="T11" fmla="*/ 85 h 85"/>
                <a:gd name="T12" fmla="*/ 24 w 24"/>
                <a:gd name="T13" fmla="*/ 60 h 85"/>
                <a:gd name="T14" fmla="*/ 24 w 24"/>
                <a:gd name="T15" fmla="*/ 25 h 85"/>
                <a:gd name="T16" fmla="*/ 0 w 2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5">
                  <a:moveTo>
                    <a:pt x="0" y="0"/>
                  </a:moveTo>
                  <a:cubicBezTo>
                    <a:pt x="0" y="9"/>
                    <a:pt x="0" y="9"/>
                    <a:pt x="0" y="9"/>
                  </a:cubicBezTo>
                  <a:cubicBezTo>
                    <a:pt x="9" y="10"/>
                    <a:pt x="16" y="17"/>
                    <a:pt x="16" y="25"/>
                  </a:cubicBezTo>
                  <a:cubicBezTo>
                    <a:pt x="16" y="60"/>
                    <a:pt x="16" y="60"/>
                    <a:pt x="16" y="60"/>
                  </a:cubicBezTo>
                  <a:cubicBezTo>
                    <a:pt x="16" y="68"/>
                    <a:pt x="9" y="76"/>
                    <a:pt x="0" y="76"/>
                  </a:cubicBezTo>
                  <a:cubicBezTo>
                    <a:pt x="0" y="85"/>
                    <a:pt x="0" y="85"/>
                    <a:pt x="0" y="85"/>
                  </a:cubicBezTo>
                  <a:cubicBezTo>
                    <a:pt x="13" y="84"/>
                    <a:pt x="24" y="73"/>
                    <a:pt x="24" y="60"/>
                  </a:cubicBezTo>
                  <a:cubicBezTo>
                    <a:pt x="24" y="25"/>
                    <a:pt x="24" y="25"/>
                    <a:pt x="24" y="25"/>
                  </a:cubicBezTo>
                  <a:cubicBezTo>
                    <a:pt x="24" y="12"/>
                    <a:pt x="13" y="1"/>
                    <a:pt x="0"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sp>
          <p:nvSpPr>
            <p:cNvPr id="36" name="Freeform 31"/>
            <p:cNvSpPr>
              <a:spLocks/>
            </p:cNvSpPr>
            <p:nvPr userDrawn="1"/>
          </p:nvSpPr>
          <p:spPr bwMode="auto">
            <a:xfrm>
              <a:off x="9029700" y="3089346"/>
              <a:ext cx="114300" cy="674688"/>
            </a:xfrm>
            <a:custGeom>
              <a:avLst/>
              <a:gdLst>
                <a:gd name="T0" fmla="*/ 36 w 36"/>
                <a:gd name="T1" fmla="*/ 0 h 212"/>
                <a:gd name="T2" fmla="*/ 0 w 36"/>
                <a:gd name="T3" fmla="*/ 41 h 212"/>
                <a:gd name="T4" fmla="*/ 0 w 36"/>
                <a:gd name="T5" fmla="*/ 171 h 212"/>
                <a:gd name="T6" fmla="*/ 36 w 36"/>
                <a:gd name="T7" fmla="*/ 212 h 212"/>
                <a:gd name="T8" fmla="*/ 36 w 36"/>
                <a:gd name="T9" fmla="*/ 0 h 212"/>
              </a:gdLst>
              <a:ahLst/>
              <a:cxnLst>
                <a:cxn ang="0">
                  <a:pos x="T0" y="T1"/>
                </a:cxn>
                <a:cxn ang="0">
                  <a:pos x="T2" y="T3"/>
                </a:cxn>
                <a:cxn ang="0">
                  <a:pos x="T4" y="T5"/>
                </a:cxn>
                <a:cxn ang="0">
                  <a:pos x="T6" y="T7"/>
                </a:cxn>
                <a:cxn ang="0">
                  <a:pos x="T8" y="T9"/>
                </a:cxn>
              </a:cxnLst>
              <a:rect l="0" t="0" r="r" b="b"/>
              <a:pathLst>
                <a:path w="36" h="212">
                  <a:moveTo>
                    <a:pt x="36" y="0"/>
                  </a:moveTo>
                  <a:cubicBezTo>
                    <a:pt x="15" y="2"/>
                    <a:pt x="0" y="20"/>
                    <a:pt x="0" y="41"/>
                  </a:cubicBezTo>
                  <a:cubicBezTo>
                    <a:pt x="0" y="171"/>
                    <a:pt x="0" y="171"/>
                    <a:pt x="0" y="171"/>
                  </a:cubicBezTo>
                  <a:cubicBezTo>
                    <a:pt x="0" y="193"/>
                    <a:pt x="15" y="210"/>
                    <a:pt x="36" y="212"/>
                  </a:cubicBezTo>
                  <a:lnTo>
                    <a:pt x="3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801"/>
            </a:p>
          </p:txBody>
        </p:sp>
      </p:grpSp>
      <p:sp>
        <p:nvSpPr>
          <p:cNvPr id="2" name="Title 1"/>
          <p:cNvSpPr>
            <a:spLocks noGrp="1"/>
          </p:cNvSpPr>
          <p:nvPr>
            <p:ph type="title" hasCustomPrompt="1"/>
          </p:nvPr>
        </p:nvSpPr>
        <p:spPr>
          <a:xfrm>
            <a:off x="1920500" y="166246"/>
            <a:ext cx="8354175" cy="2327243"/>
          </a:xfrm>
        </p:spPr>
        <p:txBody>
          <a:bodyPr>
            <a:noAutofit/>
          </a:bodyPr>
          <a:lstStyle>
            <a:lvl1pPr algn="ctr">
              <a:defRPr sz="4001">
                <a:solidFill>
                  <a:srgbClr val="FBD9CA"/>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64694" y="2709242"/>
            <a:ext cx="6864086" cy="540000"/>
          </a:xfrm>
        </p:spPr>
        <p:txBody>
          <a:bodyPr>
            <a:noAutofit/>
          </a:bodyPr>
          <a:lstStyle>
            <a:lvl1pPr marL="0" indent="0" algn="ctr">
              <a:buFontTx/>
              <a:buNone/>
              <a:defRPr sz="2134" b="1">
                <a:solidFill>
                  <a:srgbClr val="FFFFFF"/>
                </a:solidFill>
              </a:defRPr>
            </a:lvl1pPr>
            <a:lvl2pPr marL="288008" indent="0">
              <a:buFontTx/>
              <a:buNone/>
              <a:defRPr b="1">
                <a:solidFill>
                  <a:schemeClr val="accent4"/>
                </a:solidFill>
              </a:defRPr>
            </a:lvl2pPr>
            <a:lvl3pPr marL="576018" indent="0">
              <a:buFontTx/>
              <a:buNone/>
              <a:defRPr b="1">
                <a:solidFill>
                  <a:schemeClr val="accent4"/>
                </a:solidFill>
              </a:defRPr>
            </a:lvl3pPr>
            <a:lvl4pPr marL="864027" indent="0">
              <a:buFontTx/>
              <a:buNone/>
              <a:defRPr b="1">
                <a:solidFill>
                  <a:schemeClr val="accent4"/>
                </a:solidFill>
              </a:defRPr>
            </a:lvl4pPr>
            <a:lvl5pPr marL="1152036" indent="0">
              <a:buFontTx/>
              <a:buNone/>
              <a:defRPr b="1">
                <a:solidFill>
                  <a:schemeClr val="accent4"/>
                </a:solidFill>
              </a:defRPr>
            </a:lvl5pPr>
          </a:lstStyle>
          <a:p>
            <a:pPr lvl="0"/>
            <a:r>
              <a:rPr lang="en-GB" dirty="0" smtClean="0"/>
              <a:t>Name</a:t>
            </a:r>
            <a:endParaRPr lang="en-GB" dirty="0"/>
          </a:p>
        </p:txBody>
      </p:sp>
      <p:cxnSp>
        <p:nvCxnSpPr>
          <p:cNvPr id="44" name="Straight Connector 43"/>
          <p:cNvCxnSpPr/>
          <p:nvPr userDrawn="1"/>
        </p:nvCxnSpPr>
        <p:spPr>
          <a:xfrm>
            <a:off x="720188" y="6318000"/>
            <a:ext cx="10754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5" name="Logotype, static"/>
          <p:cNvGrpSpPr/>
          <p:nvPr userDrawn="1"/>
        </p:nvGrpSpPr>
        <p:grpSpPr>
          <a:xfrm>
            <a:off x="10250671" y="6398682"/>
            <a:ext cx="1151883" cy="180144"/>
            <a:chOff x="9501453" y="6148765"/>
            <a:chExt cx="2047875" cy="427037"/>
          </a:xfrm>
          <a:solidFill>
            <a:schemeClr val="bg1"/>
          </a:solidFill>
        </p:grpSpPr>
        <p:sp>
          <p:nvSpPr>
            <p:cNvPr id="76"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77"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78"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79"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80"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81"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19005297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187" y="1339510"/>
            <a:ext cx="7200000" cy="795784"/>
          </a:xfrm>
        </p:spPr>
        <p:txBody>
          <a:bodyPr/>
          <a:lstStyle>
            <a:lvl1pPr>
              <a:defRPr sz="3201">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720187" y="2133607"/>
            <a:ext cx="7200000" cy="720167"/>
          </a:xfrm>
        </p:spPr>
        <p:txBody>
          <a:bodyPr/>
          <a:lstStyle>
            <a:lvl1pPr marL="0" indent="0" algn="l">
              <a:spcBef>
                <a:spcPts val="0"/>
              </a:spcBef>
              <a:buNone/>
              <a:defRPr b="1">
                <a:solidFill>
                  <a:schemeClr val="tx2"/>
                </a:solidFill>
              </a:defRPr>
            </a:lvl1pPr>
            <a:lvl2pPr marL="609619" indent="0" algn="ctr">
              <a:buNone/>
              <a:defRPr>
                <a:solidFill>
                  <a:schemeClr val="tx1">
                    <a:tint val="75000"/>
                  </a:schemeClr>
                </a:solidFill>
              </a:defRPr>
            </a:lvl2pPr>
            <a:lvl3pPr marL="1219237" indent="0" algn="ctr">
              <a:buNone/>
              <a:defRPr>
                <a:solidFill>
                  <a:schemeClr val="tx1">
                    <a:tint val="75000"/>
                  </a:schemeClr>
                </a:solidFill>
              </a:defRPr>
            </a:lvl3pPr>
            <a:lvl4pPr marL="1828856" indent="0" algn="ctr">
              <a:buNone/>
              <a:defRPr>
                <a:solidFill>
                  <a:schemeClr val="tx1">
                    <a:tint val="75000"/>
                  </a:schemeClr>
                </a:solidFill>
              </a:defRPr>
            </a:lvl4pPr>
            <a:lvl5pPr marL="2438474" indent="0" algn="ctr">
              <a:buNone/>
              <a:defRPr>
                <a:solidFill>
                  <a:schemeClr val="tx1">
                    <a:tint val="75000"/>
                  </a:schemeClr>
                </a:solidFill>
              </a:defRPr>
            </a:lvl5pPr>
            <a:lvl6pPr marL="3048093" indent="0" algn="ctr">
              <a:buNone/>
              <a:defRPr>
                <a:solidFill>
                  <a:schemeClr val="tx1">
                    <a:tint val="75000"/>
                  </a:schemeClr>
                </a:solidFill>
              </a:defRPr>
            </a:lvl6pPr>
            <a:lvl7pPr marL="3657713" indent="0" algn="ctr">
              <a:buNone/>
              <a:defRPr>
                <a:solidFill>
                  <a:schemeClr val="tx1">
                    <a:tint val="75000"/>
                  </a:schemeClr>
                </a:solidFill>
              </a:defRPr>
            </a:lvl7pPr>
            <a:lvl8pPr marL="4267331" indent="0" algn="ctr">
              <a:buNone/>
              <a:defRPr>
                <a:solidFill>
                  <a:schemeClr val="tx1">
                    <a:tint val="75000"/>
                  </a:schemeClr>
                </a:solidFill>
              </a:defRPr>
            </a:lvl8pPr>
            <a:lvl9pPr marL="4876950" indent="0" algn="ctr">
              <a:buNone/>
              <a:defRPr>
                <a:solidFill>
                  <a:schemeClr val="tx1">
                    <a:tint val="75000"/>
                  </a:schemeClr>
                </a:solidFill>
              </a:defRPr>
            </a:lvl9pPr>
          </a:lstStyle>
          <a:p>
            <a:r>
              <a:rPr lang="en-GB" dirty="0" smtClean="0"/>
              <a:t>Click to edit Master subtitle style</a:t>
            </a:r>
            <a:endParaRPr lang="en-GB" dirty="0"/>
          </a:p>
        </p:txBody>
      </p:sp>
      <p:sp>
        <p:nvSpPr>
          <p:cNvPr id="6" name="Text Placeholder 5"/>
          <p:cNvSpPr>
            <a:spLocks noGrp="1"/>
          </p:cNvSpPr>
          <p:nvPr>
            <p:ph type="body" sz="quarter" idx="10" hasCustomPrompt="1"/>
          </p:nvPr>
        </p:nvSpPr>
        <p:spPr>
          <a:xfrm>
            <a:off x="720186" y="3096717"/>
            <a:ext cx="2496650" cy="1260292"/>
          </a:xfrm>
        </p:spPr>
        <p:txBody>
          <a:bodyPr>
            <a:noAutofit/>
          </a:bodyPr>
          <a:lstStyle>
            <a:lvl1pPr marL="0" indent="0">
              <a:spcBef>
                <a:spcPts val="0"/>
              </a:spcBef>
              <a:buNone/>
              <a:defRPr sz="1200">
                <a:solidFill>
                  <a:schemeClr val="tx1"/>
                </a:solidFill>
              </a:defRPr>
            </a:lvl1pPr>
            <a:lvl2pPr marL="288008" indent="0">
              <a:buNone/>
              <a:defRPr sz="1067">
                <a:solidFill>
                  <a:schemeClr val="bg1"/>
                </a:solidFill>
              </a:defRPr>
            </a:lvl2pPr>
            <a:lvl3pPr marL="576018" indent="0">
              <a:buNone/>
              <a:defRPr sz="1067">
                <a:solidFill>
                  <a:schemeClr val="bg1"/>
                </a:solidFill>
              </a:defRPr>
            </a:lvl3pPr>
            <a:lvl4pPr marL="864027" indent="0">
              <a:buNone/>
              <a:defRPr sz="1067">
                <a:solidFill>
                  <a:schemeClr val="bg1"/>
                </a:solidFill>
              </a:defRPr>
            </a:lvl4pPr>
            <a:lvl5pPr marL="1152036" indent="0">
              <a:buNone/>
              <a:defRPr sz="1067">
                <a:solidFill>
                  <a:schemeClr val="bg1"/>
                </a:solidFill>
              </a:defRPr>
            </a:lvl5pPr>
          </a:lstStyle>
          <a:p>
            <a:pPr lvl="0"/>
            <a:r>
              <a:rPr lang="en-GB" dirty="0" smtClean="0"/>
              <a:t>Disclaimer text</a:t>
            </a:r>
            <a:endParaRPr lang="en-GB" dirty="0"/>
          </a:p>
        </p:txBody>
      </p:sp>
      <p:sp>
        <p:nvSpPr>
          <p:cNvPr id="15" name="Text Placeholder 5"/>
          <p:cNvSpPr>
            <a:spLocks noGrp="1"/>
          </p:cNvSpPr>
          <p:nvPr>
            <p:ph type="body" sz="quarter" idx="11" hasCustomPrompt="1"/>
          </p:nvPr>
        </p:nvSpPr>
        <p:spPr>
          <a:xfrm>
            <a:off x="3469839" y="3096717"/>
            <a:ext cx="2496650" cy="1260292"/>
          </a:xfrm>
        </p:spPr>
        <p:txBody>
          <a:bodyPr>
            <a:noAutofit/>
          </a:bodyPr>
          <a:lstStyle>
            <a:lvl1pPr marL="0" indent="0">
              <a:spcBef>
                <a:spcPts val="0"/>
              </a:spcBef>
              <a:buNone/>
              <a:defRPr sz="1200">
                <a:solidFill>
                  <a:schemeClr val="tx1"/>
                </a:solidFill>
              </a:defRPr>
            </a:lvl1pPr>
            <a:lvl2pPr marL="288008" indent="0">
              <a:buNone/>
              <a:defRPr sz="1067">
                <a:solidFill>
                  <a:schemeClr val="bg1"/>
                </a:solidFill>
              </a:defRPr>
            </a:lvl2pPr>
            <a:lvl3pPr marL="576018" indent="0">
              <a:buNone/>
              <a:defRPr sz="1067">
                <a:solidFill>
                  <a:schemeClr val="bg1"/>
                </a:solidFill>
              </a:defRPr>
            </a:lvl3pPr>
            <a:lvl4pPr marL="864027" indent="0">
              <a:buNone/>
              <a:defRPr sz="1067">
                <a:solidFill>
                  <a:schemeClr val="bg1"/>
                </a:solidFill>
              </a:defRPr>
            </a:lvl4pPr>
            <a:lvl5pPr marL="1152036" indent="0">
              <a:buNone/>
              <a:defRPr sz="1067">
                <a:solidFill>
                  <a:schemeClr val="bg1"/>
                </a:solidFill>
              </a:defRPr>
            </a:lvl5pPr>
          </a:lstStyle>
          <a:p>
            <a:pPr lvl="0"/>
            <a:r>
              <a:rPr lang="en-GB" dirty="0" smtClean="0"/>
              <a:t>Disclaimer text</a:t>
            </a:r>
            <a:endParaRPr lang="en-GB" dirty="0"/>
          </a:p>
        </p:txBody>
      </p:sp>
      <p:grpSp>
        <p:nvGrpSpPr>
          <p:cNvPr id="19" name="Pulse"/>
          <p:cNvGrpSpPr/>
          <p:nvPr userDrawn="1"/>
        </p:nvGrpSpPr>
        <p:grpSpPr>
          <a:xfrm>
            <a:off x="8434983" y="2995536"/>
            <a:ext cx="3763821" cy="3431222"/>
            <a:chOff x="6324589" y="2994841"/>
            <a:chExt cx="2822131" cy="3430428"/>
          </a:xfrm>
        </p:grpSpPr>
        <p:sp>
          <p:nvSpPr>
            <p:cNvPr id="20"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21"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22"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23"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24"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grpSp>
      <p:grpSp>
        <p:nvGrpSpPr>
          <p:cNvPr id="44" name="Logotype"/>
          <p:cNvGrpSpPr/>
          <p:nvPr userDrawn="1"/>
        </p:nvGrpSpPr>
        <p:grpSpPr>
          <a:xfrm>
            <a:off x="729792" y="536525"/>
            <a:ext cx="1845866" cy="288676"/>
            <a:chOff x="9501453" y="6148765"/>
            <a:chExt cx="2047875" cy="427037"/>
          </a:xfrm>
          <a:solidFill>
            <a:schemeClr val="bg2"/>
          </a:solidFill>
        </p:grpSpPr>
        <p:sp>
          <p:nvSpPr>
            <p:cNvPr id="45"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46"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47"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48"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49"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50"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grpSp>
    </p:spTree>
    <p:extLst>
      <p:ext uri="{BB962C8B-B14F-4D97-AF65-F5344CB8AC3E}">
        <p14:creationId xmlns:p14="http://schemas.microsoft.com/office/powerpoint/2010/main" val="41097814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187" y="1339510"/>
            <a:ext cx="7200000" cy="795784"/>
          </a:xfrm>
        </p:spPr>
        <p:txBody>
          <a:bodyPr/>
          <a:lstStyle>
            <a:lvl1pPr>
              <a:defRPr sz="3201">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720187" y="2133607"/>
            <a:ext cx="7200000" cy="720167"/>
          </a:xfrm>
        </p:spPr>
        <p:txBody>
          <a:bodyPr/>
          <a:lstStyle>
            <a:lvl1pPr marL="0" indent="0" algn="l">
              <a:spcBef>
                <a:spcPts val="0"/>
              </a:spcBef>
              <a:buNone/>
              <a:defRPr b="1">
                <a:solidFill>
                  <a:srgbClr val="FFFFFF"/>
                </a:solidFill>
              </a:defRPr>
            </a:lvl1pPr>
            <a:lvl2pPr marL="609619" indent="0" algn="ctr">
              <a:buNone/>
              <a:defRPr>
                <a:solidFill>
                  <a:schemeClr val="tx1">
                    <a:tint val="75000"/>
                  </a:schemeClr>
                </a:solidFill>
              </a:defRPr>
            </a:lvl2pPr>
            <a:lvl3pPr marL="1219237" indent="0" algn="ctr">
              <a:buNone/>
              <a:defRPr>
                <a:solidFill>
                  <a:schemeClr val="tx1">
                    <a:tint val="75000"/>
                  </a:schemeClr>
                </a:solidFill>
              </a:defRPr>
            </a:lvl3pPr>
            <a:lvl4pPr marL="1828856" indent="0" algn="ctr">
              <a:buNone/>
              <a:defRPr>
                <a:solidFill>
                  <a:schemeClr val="tx1">
                    <a:tint val="75000"/>
                  </a:schemeClr>
                </a:solidFill>
              </a:defRPr>
            </a:lvl4pPr>
            <a:lvl5pPr marL="2438474" indent="0" algn="ctr">
              <a:buNone/>
              <a:defRPr>
                <a:solidFill>
                  <a:schemeClr val="tx1">
                    <a:tint val="75000"/>
                  </a:schemeClr>
                </a:solidFill>
              </a:defRPr>
            </a:lvl5pPr>
            <a:lvl6pPr marL="3048093" indent="0" algn="ctr">
              <a:buNone/>
              <a:defRPr>
                <a:solidFill>
                  <a:schemeClr val="tx1">
                    <a:tint val="75000"/>
                  </a:schemeClr>
                </a:solidFill>
              </a:defRPr>
            </a:lvl6pPr>
            <a:lvl7pPr marL="3657713" indent="0" algn="ctr">
              <a:buNone/>
              <a:defRPr>
                <a:solidFill>
                  <a:schemeClr val="tx1">
                    <a:tint val="75000"/>
                  </a:schemeClr>
                </a:solidFill>
              </a:defRPr>
            </a:lvl7pPr>
            <a:lvl8pPr marL="4267331" indent="0" algn="ctr">
              <a:buNone/>
              <a:defRPr>
                <a:solidFill>
                  <a:schemeClr val="tx1">
                    <a:tint val="75000"/>
                  </a:schemeClr>
                </a:solidFill>
              </a:defRPr>
            </a:lvl8pPr>
            <a:lvl9pPr marL="4876950" indent="0" algn="ctr">
              <a:buNone/>
              <a:defRPr>
                <a:solidFill>
                  <a:schemeClr val="tx1">
                    <a:tint val="75000"/>
                  </a:schemeClr>
                </a:solidFill>
              </a:defRPr>
            </a:lvl9pPr>
          </a:lstStyle>
          <a:p>
            <a:r>
              <a:rPr lang="en-GB" dirty="0" smtClean="0"/>
              <a:t>Click to edit Master subtitle style</a:t>
            </a:r>
            <a:endParaRPr lang="en-GB" dirty="0"/>
          </a:p>
        </p:txBody>
      </p:sp>
      <p:sp>
        <p:nvSpPr>
          <p:cNvPr id="6" name="Text Placeholder 5"/>
          <p:cNvSpPr>
            <a:spLocks noGrp="1"/>
          </p:cNvSpPr>
          <p:nvPr>
            <p:ph type="body" sz="quarter" idx="10" hasCustomPrompt="1"/>
          </p:nvPr>
        </p:nvSpPr>
        <p:spPr>
          <a:xfrm>
            <a:off x="720186" y="3096717"/>
            <a:ext cx="2496650" cy="1260292"/>
          </a:xfrm>
        </p:spPr>
        <p:txBody>
          <a:bodyPr>
            <a:noAutofit/>
          </a:bodyPr>
          <a:lstStyle>
            <a:lvl1pPr marL="0" indent="0">
              <a:spcBef>
                <a:spcPts val="0"/>
              </a:spcBef>
              <a:buNone/>
              <a:defRPr sz="1200">
                <a:solidFill>
                  <a:schemeClr val="bg1"/>
                </a:solidFill>
              </a:defRPr>
            </a:lvl1pPr>
            <a:lvl2pPr marL="288008" indent="0">
              <a:buNone/>
              <a:defRPr sz="1067">
                <a:solidFill>
                  <a:schemeClr val="bg1"/>
                </a:solidFill>
              </a:defRPr>
            </a:lvl2pPr>
            <a:lvl3pPr marL="576018" indent="0">
              <a:buNone/>
              <a:defRPr sz="1067">
                <a:solidFill>
                  <a:schemeClr val="bg1"/>
                </a:solidFill>
              </a:defRPr>
            </a:lvl3pPr>
            <a:lvl4pPr marL="864027" indent="0">
              <a:buNone/>
              <a:defRPr sz="1067">
                <a:solidFill>
                  <a:schemeClr val="bg1"/>
                </a:solidFill>
              </a:defRPr>
            </a:lvl4pPr>
            <a:lvl5pPr marL="1152036" indent="0">
              <a:buNone/>
              <a:defRPr sz="1067">
                <a:solidFill>
                  <a:schemeClr val="bg1"/>
                </a:solidFill>
              </a:defRPr>
            </a:lvl5pPr>
          </a:lstStyle>
          <a:p>
            <a:pPr lvl="0"/>
            <a:r>
              <a:rPr lang="en-GB" dirty="0" smtClean="0"/>
              <a:t>Disclaimer text</a:t>
            </a:r>
            <a:endParaRPr lang="en-GB" dirty="0"/>
          </a:p>
        </p:txBody>
      </p:sp>
      <p:sp>
        <p:nvSpPr>
          <p:cNvPr id="15" name="Text Placeholder 5"/>
          <p:cNvSpPr>
            <a:spLocks noGrp="1"/>
          </p:cNvSpPr>
          <p:nvPr>
            <p:ph type="body" sz="quarter" idx="11" hasCustomPrompt="1"/>
          </p:nvPr>
        </p:nvSpPr>
        <p:spPr>
          <a:xfrm>
            <a:off x="3469839" y="3096717"/>
            <a:ext cx="2496650" cy="1260292"/>
          </a:xfrm>
        </p:spPr>
        <p:txBody>
          <a:bodyPr>
            <a:noAutofit/>
          </a:bodyPr>
          <a:lstStyle>
            <a:lvl1pPr marL="0" indent="0">
              <a:spcBef>
                <a:spcPts val="0"/>
              </a:spcBef>
              <a:buNone/>
              <a:defRPr sz="1200">
                <a:solidFill>
                  <a:schemeClr val="bg1"/>
                </a:solidFill>
              </a:defRPr>
            </a:lvl1pPr>
            <a:lvl2pPr marL="288008" indent="0">
              <a:buNone/>
              <a:defRPr sz="1067">
                <a:solidFill>
                  <a:schemeClr val="bg1"/>
                </a:solidFill>
              </a:defRPr>
            </a:lvl2pPr>
            <a:lvl3pPr marL="576018" indent="0">
              <a:buNone/>
              <a:defRPr sz="1067">
                <a:solidFill>
                  <a:schemeClr val="bg1"/>
                </a:solidFill>
              </a:defRPr>
            </a:lvl3pPr>
            <a:lvl4pPr marL="864027" indent="0">
              <a:buNone/>
              <a:defRPr sz="1067">
                <a:solidFill>
                  <a:schemeClr val="bg1"/>
                </a:solidFill>
              </a:defRPr>
            </a:lvl4pPr>
            <a:lvl5pPr marL="1152036" indent="0">
              <a:buNone/>
              <a:defRPr sz="1067">
                <a:solidFill>
                  <a:schemeClr val="bg1"/>
                </a:solidFill>
              </a:defRPr>
            </a:lvl5pPr>
          </a:lstStyle>
          <a:p>
            <a:pPr lvl="0"/>
            <a:r>
              <a:rPr lang="en-GB" dirty="0" smtClean="0"/>
              <a:t>Disclaimer text</a:t>
            </a:r>
            <a:endParaRPr lang="en-GB" dirty="0"/>
          </a:p>
        </p:txBody>
      </p:sp>
      <p:grpSp>
        <p:nvGrpSpPr>
          <p:cNvPr id="30" name="Logotype"/>
          <p:cNvGrpSpPr/>
          <p:nvPr userDrawn="1"/>
        </p:nvGrpSpPr>
        <p:grpSpPr>
          <a:xfrm>
            <a:off x="730477" y="536524"/>
            <a:ext cx="1845866" cy="288676"/>
            <a:chOff x="9501453" y="6148765"/>
            <a:chExt cx="2047875" cy="427037"/>
          </a:xfrm>
          <a:solidFill>
            <a:schemeClr val="bg1"/>
          </a:solidFill>
        </p:grpSpPr>
        <p:sp>
          <p:nvSpPr>
            <p:cNvPr id="31"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2"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3"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4"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5"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6"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grpSp>
      <p:grpSp>
        <p:nvGrpSpPr>
          <p:cNvPr id="37" name="Pulse"/>
          <p:cNvGrpSpPr/>
          <p:nvPr userDrawn="1"/>
        </p:nvGrpSpPr>
        <p:grpSpPr>
          <a:xfrm>
            <a:off x="8434983" y="2995536"/>
            <a:ext cx="3763821" cy="3431222"/>
            <a:chOff x="6324589" y="2994841"/>
            <a:chExt cx="2822131" cy="3430428"/>
          </a:xfrm>
        </p:grpSpPr>
        <p:sp>
          <p:nvSpPr>
            <p:cNvPr id="38"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39"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40"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41"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sp>
          <p:nvSpPr>
            <p:cNvPr id="42"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endParaRPr lang="en-GB" sz="2801" dirty="0">
                <a:solidFill>
                  <a:srgbClr val="0000FF"/>
                </a:solidFill>
              </a:endParaRPr>
            </a:p>
          </p:txBody>
        </p:sp>
      </p:grpSp>
    </p:spTree>
    <p:extLst>
      <p:ext uri="{BB962C8B-B14F-4D97-AF65-F5344CB8AC3E}">
        <p14:creationId xmlns:p14="http://schemas.microsoft.com/office/powerpoint/2010/main" val="5975063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1" y="1338281"/>
            <a:ext cx="7200000" cy="750221"/>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2133650"/>
            <a:ext cx="7200000" cy="360083"/>
          </a:xfrm>
        </p:spPr>
        <p:txBody>
          <a:bodyPr>
            <a:noAutofit/>
          </a:bodyPr>
          <a:lstStyle>
            <a:lvl1pPr marL="0" indent="0" algn="l">
              <a:buNone/>
              <a:defRPr b="1">
                <a:solidFill>
                  <a:srgbClr val="FFFFFF"/>
                </a:solidFill>
              </a:defRPr>
            </a:lvl1pPr>
            <a:lvl2pPr marL="542734" indent="0" algn="ctr">
              <a:buNone/>
              <a:defRPr>
                <a:solidFill>
                  <a:schemeClr val="tx1">
                    <a:tint val="75000"/>
                  </a:schemeClr>
                </a:solidFill>
              </a:defRPr>
            </a:lvl2pPr>
            <a:lvl3pPr marL="1085465" indent="0" algn="ctr">
              <a:buNone/>
              <a:defRPr>
                <a:solidFill>
                  <a:schemeClr val="tx1">
                    <a:tint val="75000"/>
                  </a:schemeClr>
                </a:solidFill>
              </a:defRPr>
            </a:lvl3pPr>
            <a:lvl4pPr marL="1628199" indent="0" algn="ctr">
              <a:buNone/>
              <a:defRPr>
                <a:solidFill>
                  <a:schemeClr val="tx1">
                    <a:tint val="75000"/>
                  </a:schemeClr>
                </a:solidFill>
              </a:defRPr>
            </a:lvl4pPr>
            <a:lvl5pPr marL="2170928" indent="0" algn="ctr">
              <a:buNone/>
              <a:defRPr>
                <a:solidFill>
                  <a:schemeClr val="tx1">
                    <a:tint val="75000"/>
                  </a:schemeClr>
                </a:solidFill>
              </a:defRPr>
            </a:lvl5pPr>
            <a:lvl6pPr marL="2713661" indent="0" algn="ctr">
              <a:buNone/>
              <a:defRPr>
                <a:solidFill>
                  <a:schemeClr val="tx1">
                    <a:tint val="75000"/>
                  </a:schemeClr>
                </a:solidFill>
              </a:defRPr>
            </a:lvl6pPr>
            <a:lvl7pPr marL="3256395" indent="0" algn="ctr">
              <a:buNone/>
              <a:defRPr>
                <a:solidFill>
                  <a:schemeClr val="tx1">
                    <a:tint val="75000"/>
                  </a:schemeClr>
                </a:solidFill>
              </a:defRPr>
            </a:lvl7pPr>
            <a:lvl8pPr marL="3799131" indent="0" algn="ctr">
              <a:buNone/>
              <a:defRPr>
                <a:solidFill>
                  <a:schemeClr val="tx1">
                    <a:tint val="75000"/>
                  </a:schemeClr>
                </a:solidFill>
              </a:defRPr>
            </a:lvl8pPr>
            <a:lvl9pPr marL="434185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1" y="2592000"/>
            <a:ext cx="7200000" cy="216000"/>
          </a:xfrm>
        </p:spPr>
        <p:txBody>
          <a:bodyPr>
            <a:noAutofit/>
          </a:bodyPr>
          <a:lstStyle>
            <a:lvl1pPr marL="0" indent="0">
              <a:buNone/>
              <a:defRPr sz="1300">
                <a:solidFill>
                  <a:srgbClr val="FFFFFF"/>
                </a:solidFill>
              </a:defRPr>
            </a:lvl1pPr>
            <a:lvl2pPr marL="256404" indent="0">
              <a:buNone/>
              <a:defRPr>
                <a:solidFill>
                  <a:schemeClr val="accent2"/>
                </a:solidFill>
              </a:defRPr>
            </a:lvl2pPr>
            <a:lvl3pPr marL="512818" indent="0">
              <a:buNone/>
              <a:defRPr>
                <a:solidFill>
                  <a:schemeClr val="accent2"/>
                </a:solidFill>
              </a:defRPr>
            </a:lvl3pPr>
            <a:lvl4pPr marL="769218" indent="0">
              <a:buNone/>
              <a:defRPr>
                <a:solidFill>
                  <a:schemeClr val="accent2"/>
                </a:solidFill>
              </a:defRPr>
            </a:lvl4pPr>
            <a:lvl5pPr marL="1025636"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1" y="2844000"/>
            <a:ext cx="7200000" cy="216000"/>
          </a:xfrm>
        </p:spPr>
        <p:txBody>
          <a:bodyPr>
            <a:noAutofit/>
          </a:bodyPr>
          <a:lstStyle>
            <a:lvl1pPr marL="0" indent="0">
              <a:buNone/>
              <a:defRPr sz="1300">
                <a:solidFill>
                  <a:srgbClr val="FFFFFF"/>
                </a:solidFill>
              </a:defRPr>
            </a:lvl1pPr>
            <a:lvl2pPr marL="256404" indent="0">
              <a:buNone/>
              <a:defRPr>
                <a:solidFill>
                  <a:schemeClr val="accent2"/>
                </a:solidFill>
              </a:defRPr>
            </a:lvl2pPr>
            <a:lvl3pPr marL="512818" indent="0">
              <a:buNone/>
              <a:defRPr>
                <a:solidFill>
                  <a:schemeClr val="accent2"/>
                </a:solidFill>
              </a:defRPr>
            </a:lvl3pPr>
            <a:lvl4pPr marL="769218" indent="0">
              <a:buNone/>
              <a:defRPr>
                <a:solidFill>
                  <a:schemeClr val="accent2"/>
                </a:solidFill>
              </a:defRPr>
            </a:lvl4pPr>
            <a:lvl5pPr marL="1025636" indent="0">
              <a:buNone/>
              <a:defRPr>
                <a:solidFill>
                  <a:schemeClr val="accent2"/>
                </a:solidFill>
              </a:defRPr>
            </a:lvl5pPr>
          </a:lstStyle>
          <a:p>
            <a:pPr lvl="0"/>
            <a:r>
              <a:rPr lang="en-GB" dirty="0" smtClean="0"/>
              <a:t>Date</a:t>
            </a:r>
            <a:endParaRPr lang="en-GB" dirty="0"/>
          </a:p>
        </p:txBody>
      </p:sp>
      <p:sp>
        <p:nvSpPr>
          <p:cNvPr id="8" name="AutoShape 3"/>
          <p:cNvSpPr>
            <a:spLocks noChangeAspect="1" noChangeArrowheads="1" noTextEdit="1"/>
          </p:cNvSpPr>
          <p:nvPr userDrawn="1"/>
        </p:nvSpPr>
        <p:spPr bwMode="auto">
          <a:xfrm>
            <a:off x="8326440" y="2854343"/>
            <a:ext cx="3995738"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61" tIns="45582" rIns="91161" bIns="45582" numCol="1" anchor="t" anchorCtr="0" compatLnSpc="1">
            <a:prstTxWarp prst="textNoShape">
              <a:avLst/>
            </a:prstTxWarp>
          </a:bodyPr>
          <a:lstStyle/>
          <a:p>
            <a:endParaRPr lang="en-GB" dirty="0"/>
          </a:p>
        </p:txBody>
      </p:sp>
      <p:grpSp>
        <p:nvGrpSpPr>
          <p:cNvPr id="17" name="Pulse"/>
          <p:cNvGrpSpPr/>
          <p:nvPr userDrawn="1"/>
        </p:nvGrpSpPr>
        <p:grpSpPr>
          <a:xfrm>
            <a:off x="8751889" y="3030556"/>
            <a:ext cx="3446463" cy="3490913"/>
            <a:chOff x="8751888" y="3030538"/>
            <a:chExt cx="3446462" cy="3490913"/>
          </a:xfrm>
          <a:solidFill>
            <a:srgbClr val="0000FF"/>
          </a:solidFill>
        </p:grpSpPr>
        <p:sp>
          <p:nvSpPr>
            <p:cNvPr id="10"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7" name="Logotype"/>
          <p:cNvGrpSpPr/>
          <p:nvPr userDrawn="1"/>
        </p:nvGrpSpPr>
        <p:grpSpPr>
          <a:xfrm>
            <a:off x="641374" y="530908"/>
            <a:ext cx="1384039" cy="288609"/>
            <a:chOff x="9501453" y="6148765"/>
            <a:chExt cx="2047875" cy="427037"/>
          </a:xfrm>
          <a:solidFill>
            <a:schemeClr val="bg1"/>
          </a:solidFill>
        </p:grpSpPr>
        <p:sp>
          <p:nvSpPr>
            <p:cNvPr id="28"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94946662"/>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991755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29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lvl1pPr>
              <a:defRPr>
                <a:solidFill>
                  <a:srgbClr val="8B8A8D"/>
                </a:solidFill>
              </a:defRPr>
            </a:lvl1pPr>
          </a:lstStyle>
          <a:p>
            <a:fld id="{D14BCCD3-0010-4FBA-B965-2126ADC31932}" type="slidenum">
              <a:rPr lang="en-GB" smtClean="0"/>
              <a:pPr/>
              <a:t>‹#›</a:t>
            </a:fld>
            <a:endParaRPr lang="en-GB" dirty="0"/>
          </a:p>
        </p:txBody>
      </p:sp>
      <p:sp>
        <p:nvSpPr>
          <p:cNvPr id="4" name="Title 3"/>
          <p:cNvSpPr>
            <a:spLocks noGrp="1"/>
          </p:cNvSpPr>
          <p:nvPr>
            <p:ph type="title"/>
          </p:nvPr>
        </p:nvSpPr>
        <p:spPr/>
        <p:txBody>
          <a:bodyPr/>
          <a:lstStyle/>
          <a:p>
            <a:r>
              <a:rPr lang="en-GB" dirty="0" smtClean="0"/>
              <a:t>Click to edit Master title style</a:t>
            </a:r>
            <a:endParaRPr lang="en-GB" dirty="0"/>
          </a:p>
        </p:txBody>
      </p:sp>
      <p:sp>
        <p:nvSpPr>
          <p:cNvPr id="5" name="Footer Placeholder 4"/>
          <p:cNvSpPr>
            <a:spLocks noGrp="1"/>
          </p:cNvSpPr>
          <p:nvPr>
            <p:ph type="ftr" sz="quarter" idx="13"/>
          </p:nvPr>
        </p:nvSpPr>
        <p:spPr/>
        <p:txBody>
          <a:bodyPr/>
          <a:lstStyle>
            <a:lvl1pPr>
              <a:defRPr>
                <a:solidFill>
                  <a:srgbClr val="8B8A8D"/>
                </a:solidFill>
              </a:defRPr>
            </a:lvl1pPr>
          </a:lstStyle>
          <a:p>
            <a:endParaRPr lang="en-GB" dirty="0"/>
          </a:p>
        </p:txBody>
      </p:sp>
    </p:spTree>
    <p:extLst>
      <p:ext uri="{BB962C8B-B14F-4D97-AF65-F5344CB8AC3E}">
        <p14:creationId xmlns:p14="http://schemas.microsoft.com/office/powerpoint/2010/main" val="2426258077"/>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a:xfrm>
            <a:off x="647999" y="1332018"/>
            <a:ext cx="7200000" cy="4428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12"/>
          </p:nvPr>
        </p:nvSpPr>
        <p:spPr/>
        <p:txBody>
          <a:bodyPr/>
          <a:lstStyle/>
          <a:p>
            <a:fld id="{D14BCCD3-0010-4FBA-B965-2126ADC31932}" type="slidenum">
              <a:rPr lang="en-GB" smtClean="0"/>
              <a:t>‹#›</a:t>
            </a:fld>
            <a:endParaRPr lang="en-GB" dirty="0"/>
          </a:p>
        </p:txBody>
      </p:sp>
      <p:sp>
        <p:nvSpPr>
          <p:cNvPr id="4" name="Footer Placeholder 3"/>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091310915"/>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1" y="360083"/>
            <a:ext cx="7200000" cy="720167"/>
          </a:xfrm>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648022" y="1332018"/>
            <a:ext cx="5364001"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6192023" y="1332018"/>
            <a:ext cx="5364001"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5" name="Footer Placeholder 4"/>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3078337518"/>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1" y="360083"/>
            <a:ext cx="7200000" cy="720167"/>
          </a:xfrm>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648001" y="1332018"/>
            <a:ext cx="3492000"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4359600" y="1332018"/>
            <a:ext cx="3492000"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6" name="Content Placeholder 3"/>
          <p:cNvSpPr>
            <a:spLocks noGrp="1"/>
          </p:cNvSpPr>
          <p:nvPr>
            <p:ph sz="half" idx="13"/>
          </p:nvPr>
        </p:nvSpPr>
        <p:spPr>
          <a:xfrm>
            <a:off x="8067600" y="1332018"/>
            <a:ext cx="3492000"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Footer Placeholder 4"/>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1416188695"/>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322"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48001" y="360083"/>
            <a:ext cx="7200000" cy="720167"/>
          </a:xfrm>
        </p:spPr>
        <p:txBody>
          <a:bodyPr/>
          <a:lstStyle/>
          <a:p>
            <a:r>
              <a:rPr lang="en-GB" dirty="0" smtClean="0"/>
              <a:t>Click to edit Master title style</a:t>
            </a:r>
            <a:endParaRPr lang="en-GB" dirty="0"/>
          </a:p>
        </p:txBody>
      </p:sp>
      <p:sp>
        <p:nvSpPr>
          <p:cNvPr id="5" name="Slide Number Placeholder 4"/>
          <p:cNvSpPr>
            <a:spLocks noGrp="1"/>
          </p:cNvSpPr>
          <p:nvPr>
            <p:ph type="sldNum" sz="quarter" idx="12"/>
          </p:nvPr>
        </p:nvSpPr>
        <p:spPr/>
        <p:txBody>
          <a:bodyPr/>
          <a:lstStyle/>
          <a:p>
            <a:fld id="{D14BCCD3-0010-4FBA-B965-2126ADC31932}" type="slidenum">
              <a:rPr lang="en-GB" smtClean="0"/>
              <a:t>‹#›</a:t>
            </a:fld>
            <a:endParaRPr lang="en-GB" dirty="0"/>
          </a:p>
        </p:txBody>
      </p:sp>
      <p:sp>
        <p:nvSpPr>
          <p:cNvPr id="3" name="Footer Placeholder 2"/>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334329357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7200000"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192000" y="1332000"/>
            <a:ext cx="5364000" cy="44316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0" name="Picture Placeholder 9"/>
          <p:cNvSpPr>
            <a:spLocks noGrp="1"/>
          </p:cNvSpPr>
          <p:nvPr>
            <p:ph type="pic" sz="quarter" idx="14" hasCustomPrompt="1"/>
          </p:nvPr>
        </p:nvSpPr>
        <p:spPr>
          <a:xfrm>
            <a:off x="648000" y="1332000"/>
            <a:ext cx="5364000" cy="4428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6" name="Footer Placeholder 5"/>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4186940792"/>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4BCCD3-0010-4FBA-B965-2126ADC31932}" type="slidenum">
              <a:rPr lang="en-GB" smtClean="0"/>
              <a:t>‹#›</a:t>
            </a:fld>
            <a:endParaRPr lang="en-GB" dirty="0"/>
          </a:p>
        </p:txBody>
      </p:sp>
      <p:sp>
        <p:nvSpPr>
          <p:cNvPr id="2" name="Footer Placeholder 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698941058"/>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648001" y="360083"/>
            <a:ext cx="7200000"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192023" y="1332000"/>
            <a:ext cx="5364001" cy="44316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0" name="Picture Placeholder 9"/>
          <p:cNvSpPr>
            <a:spLocks noGrp="1"/>
          </p:cNvSpPr>
          <p:nvPr>
            <p:ph type="pic" sz="quarter" idx="14" hasCustomPrompt="1"/>
          </p:nvPr>
        </p:nvSpPr>
        <p:spPr>
          <a:xfrm>
            <a:off x="648022" y="1332018"/>
            <a:ext cx="5364001" cy="4428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6" name="Footer Placeholder 5"/>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234540246"/>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title"/>
          </p:nvPr>
        </p:nvSpPr>
        <p:spPr>
          <a:xfrm>
            <a:off x="648024" y="360083"/>
            <a:ext cx="8063999"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48022" y="1332018"/>
            <a:ext cx="5364001"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0" name="Picture Placeholder 9"/>
          <p:cNvSpPr>
            <a:spLocks noGrp="1"/>
          </p:cNvSpPr>
          <p:nvPr>
            <p:ph type="pic" sz="quarter" idx="14" hasCustomPrompt="1"/>
          </p:nvPr>
        </p:nvSpPr>
        <p:spPr>
          <a:xfrm>
            <a:off x="6192023" y="1332018"/>
            <a:ext cx="5364001" cy="4428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3" name="Footer Placeholder 2"/>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1730994951"/>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p:nvPr>
        </p:nvSpPr>
        <p:spPr>
          <a:xfrm>
            <a:off x="648024" y="360083"/>
            <a:ext cx="8063999"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48001" y="1332018"/>
            <a:ext cx="3492000"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0" name="Picture Placeholder 9"/>
          <p:cNvSpPr>
            <a:spLocks noGrp="1"/>
          </p:cNvSpPr>
          <p:nvPr>
            <p:ph type="pic" sz="quarter" idx="14" hasCustomPrompt="1"/>
          </p:nvPr>
        </p:nvSpPr>
        <p:spPr>
          <a:xfrm>
            <a:off x="8067600" y="1332000"/>
            <a:ext cx="3492000" cy="21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8" name="Content Placeholder 3"/>
          <p:cNvSpPr>
            <a:spLocks noGrp="1"/>
          </p:cNvSpPr>
          <p:nvPr>
            <p:ph sz="half" idx="15"/>
          </p:nvPr>
        </p:nvSpPr>
        <p:spPr>
          <a:xfrm>
            <a:off x="4359600" y="1332018"/>
            <a:ext cx="3492000" cy="4428000"/>
          </a:xfrm>
        </p:spPr>
        <p:txBody>
          <a:bodyPr>
            <a:noAutofit/>
          </a:bodyPr>
          <a:lstStyle>
            <a:lvl1pPr>
              <a:defRPr sz="15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Picture Placeholder 9"/>
          <p:cNvSpPr>
            <a:spLocks noGrp="1"/>
          </p:cNvSpPr>
          <p:nvPr>
            <p:ph type="pic" sz="quarter" idx="16" hasCustomPrompt="1"/>
          </p:nvPr>
        </p:nvSpPr>
        <p:spPr>
          <a:xfrm>
            <a:off x="8067600" y="3636000"/>
            <a:ext cx="3492000" cy="21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5" name="Footer Placeholder 4"/>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3932856645"/>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48001" y="1980018"/>
            <a:ext cx="10908000" cy="37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2" name="Title 1"/>
          <p:cNvSpPr>
            <a:spLocks noGrp="1"/>
          </p:cNvSpPr>
          <p:nvPr>
            <p:ph type="title"/>
          </p:nvPr>
        </p:nvSpPr>
        <p:spPr>
          <a:xfrm>
            <a:off x="2496601" y="397565"/>
            <a:ext cx="7200000" cy="943998"/>
          </a:xfrm>
        </p:spPr>
        <p:txBody>
          <a:bodyPr>
            <a:noAutofit/>
          </a:bodyPr>
          <a:lstStyle>
            <a:lvl1pPr algn="ctr">
              <a:defRPr sz="3000"/>
            </a:lvl1pPr>
          </a:lstStyle>
          <a:p>
            <a:r>
              <a:rPr lang="en-GB" dirty="0" smtClean="0"/>
              <a:t>Click to edit Master title style</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9" name="Text Placeholder 9"/>
          <p:cNvSpPr>
            <a:spLocks noGrp="1"/>
          </p:cNvSpPr>
          <p:nvPr>
            <p:ph type="body" sz="quarter" idx="13" hasCustomPrompt="1"/>
          </p:nvPr>
        </p:nvSpPr>
        <p:spPr>
          <a:xfrm>
            <a:off x="2496601" y="1485596"/>
            <a:ext cx="7200000" cy="360446"/>
          </a:xfrm>
        </p:spPr>
        <p:txBody>
          <a:bodyPr>
            <a:noAutofit/>
          </a:bodyPr>
          <a:lstStyle>
            <a:lvl1pPr marL="0" indent="0" algn="ctr">
              <a:buFontTx/>
              <a:buNone/>
              <a:defRPr b="1">
                <a:solidFill>
                  <a:srgbClr val="8B8A8D"/>
                </a:solidFill>
              </a:defRPr>
            </a:lvl1pPr>
            <a:lvl2pPr marL="256404" indent="0">
              <a:buFontTx/>
              <a:buNone/>
              <a:defRPr b="1">
                <a:solidFill>
                  <a:schemeClr val="accent4"/>
                </a:solidFill>
              </a:defRPr>
            </a:lvl2pPr>
            <a:lvl3pPr marL="512818" indent="0">
              <a:buFontTx/>
              <a:buNone/>
              <a:defRPr b="1">
                <a:solidFill>
                  <a:schemeClr val="accent4"/>
                </a:solidFill>
              </a:defRPr>
            </a:lvl3pPr>
            <a:lvl4pPr marL="769218" indent="0">
              <a:buFontTx/>
              <a:buNone/>
              <a:defRPr b="1">
                <a:solidFill>
                  <a:schemeClr val="accent4"/>
                </a:solidFill>
              </a:defRPr>
            </a:lvl4pPr>
            <a:lvl5pPr marL="1025636" indent="0">
              <a:buFontTx/>
              <a:buNone/>
              <a:defRPr b="1">
                <a:solidFill>
                  <a:schemeClr val="accent4"/>
                </a:solidFill>
              </a:defRPr>
            </a:lvl5pPr>
          </a:lstStyle>
          <a:p>
            <a:pPr lvl="0"/>
            <a:r>
              <a:rPr lang="en-GB" dirty="0" smtClean="0"/>
              <a:t>Click to add subtitle</a:t>
            </a:r>
            <a:endParaRPr lang="en-GB" dirty="0"/>
          </a:p>
        </p:txBody>
      </p:sp>
      <p:sp>
        <p:nvSpPr>
          <p:cNvPr id="4" name="Footer Placeholder 3"/>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059288037"/>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2" name="Title 1"/>
          <p:cNvSpPr>
            <a:spLocks noGrp="1"/>
          </p:cNvSpPr>
          <p:nvPr>
            <p:ph type="title"/>
          </p:nvPr>
        </p:nvSpPr>
        <p:spPr>
          <a:xfrm>
            <a:off x="2496601" y="397565"/>
            <a:ext cx="7200000" cy="943998"/>
          </a:xfrm>
        </p:spPr>
        <p:txBody>
          <a:bodyPr>
            <a:noAutofit/>
          </a:bodyPr>
          <a:lstStyle>
            <a:lvl1pPr algn="ctr">
              <a:defRPr sz="3000"/>
            </a:lvl1pPr>
          </a:lstStyle>
          <a:p>
            <a:r>
              <a:rPr lang="en-GB" dirty="0" smtClean="0"/>
              <a:t>Click to edit Master title style</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9" name="Text Placeholder 9"/>
          <p:cNvSpPr>
            <a:spLocks noGrp="1"/>
          </p:cNvSpPr>
          <p:nvPr>
            <p:ph type="body" sz="quarter" idx="13" hasCustomPrompt="1"/>
          </p:nvPr>
        </p:nvSpPr>
        <p:spPr>
          <a:xfrm>
            <a:off x="2496601" y="1485596"/>
            <a:ext cx="7200000" cy="360446"/>
          </a:xfrm>
        </p:spPr>
        <p:txBody>
          <a:bodyPr>
            <a:noAutofit/>
          </a:bodyPr>
          <a:lstStyle>
            <a:lvl1pPr marL="0" indent="0" algn="ctr">
              <a:buFontTx/>
              <a:buNone/>
              <a:defRPr b="1">
                <a:solidFill>
                  <a:srgbClr val="8B8A8D"/>
                </a:solidFill>
              </a:defRPr>
            </a:lvl1pPr>
            <a:lvl2pPr marL="256404" indent="0">
              <a:buFontTx/>
              <a:buNone/>
              <a:defRPr b="1">
                <a:solidFill>
                  <a:schemeClr val="accent4"/>
                </a:solidFill>
              </a:defRPr>
            </a:lvl2pPr>
            <a:lvl3pPr marL="512818" indent="0">
              <a:buFontTx/>
              <a:buNone/>
              <a:defRPr b="1">
                <a:solidFill>
                  <a:schemeClr val="accent4"/>
                </a:solidFill>
              </a:defRPr>
            </a:lvl3pPr>
            <a:lvl4pPr marL="769218" indent="0">
              <a:buFontTx/>
              <a:buNone/>
              <a:defRPr b="1">
                <a:solidFill>
                  <a:schemeClr val="accent4"/>
                </a:solidFill>
              </a:defRPr>
            </a:lvl4pPr>
            <a:lvl5pPr marL="1025636" indent="0">
              <a:buFontTx/>
              <a:buNone/>
              <a:defRPr b="1">
                <a:solidFill>
                  <a:schemeClr val="accent4"/>
                </a:solidFill>
              </a:defRPr>
            </a:lvl5pPr>
          </a:lstStyle>
          <a:p>
            <a:pPr lvl="0"/>
            <a:r>
              <a:rPr lang="en-GB" dirty="0" smtClean="0"/>
              <a:t>Click to add subtitle</a:t>
            </a:r>
            <a:endParaRPr lang="en-GB" dirty="0"/>
          </a:p>
        </p:txBody>
      </p:sp>
      <p:sp>
        <p:nvSpPr>
          <p:cNvPr id="10" name="Picture Placeholder 9"/>
          <p:cNvSpPr>
            <a:spLocks noGrp="1"/>
          </p:cNvSpPr>
          <p:nvPr>
            <p:ph type="pic" sz="quarter" idx="14" hasCustomPrompt="1"/>
          </p:nvPr>
        </p:nvSpPr>
        <p:spPr>
          <a:xfrm>
            <a:off x="2407371" y="1989634"/>
            <a:ext cx="1746000" cy="19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8" name="Picture Placeholder 9"/>
          <p:cNvSpPr>
            <a:spLocks noGrp="1"/>
          </p:cNvSpPr>
          <p:nvPr>
            <p:ph type="pic" sz="quarter" idx="15" hasCustomPrompt="1"/>
          </p:nvPr>
        </p:nvSpPr>
        <p:spPr>
          <a:xfrm>
            <a:off x="4368802" y="1989634"/>
            <a:ext cx="3489324" cy="3024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11" name="Picture Placeholder 9"/>
          <p:cNvSpPr>
            <a:spLocks noGrp="1"/>
          </p:cNvSpPr>
          <p:nvPr>
            <p:ph type="pic" sz="quarter" idx="16" hasCustomPrompt="1"/>
          </p:nvPr>
        </p:nvSpPr>
        <p:spPr>
          <a:xfrm>
            <a:off x="8064000" y="1989634"/>
            <a:ext cx="2556000" cy="1980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12" name="Picture Placeholder 9"/>
          <p:cNvSpPr>
            <a:spLocks noGrp="1"/>
          </p:cNvSpPr>
          <p:nvPr>
            <p:ph type="pic" sz="quarter" idx="17" hasCustomPrompt="1"/>
          </p:nvPr>
        </p:nvSpPr>
        <p:spPr>
          <a:xfrm>
            <a:off x="8063999" y="4149874"/>
            <a:ext cx="1692001" cy="1332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4" name="Footer Placeholder 3"/>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117317427"/>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1" y="1339218"/>
            <a:ext cx="7200000" cy="748800"/>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2133650"/>
            <a:ext cx="7200000" cy="360083"/>
          </a:xfrm>
        </p:spPr>
        <p:txBody>
          <a:bodyPr>
            <a:noAutofit/>
          </a:bodyPr>
          <a:lstStyle>
            <a:lvl1pPr marL="0" indent="0" algn="l">
              <a:buNone/>
              <a:defRPr b="1">
                <a:solidFill>
                  <a:schemeClr val="tx2"/>
                </a:solidFill>
              </a:defRPr>
            </a:lvl1pPr>
            <a:lvl2pPr marL="542734" indent="0" algn="ctr">
              <a:buNone/>
              <a:defRPr>
                <a:solidFill>
                  <a:schemeClr val="tx1">
                    <a:tint val="75000"/>
                  </a:schemeClr>
                </a:solidFill>
              </a:defRPr>
            </a:lvl2pPr>
            <a:lvl3pPr marL="1085465" indent="0" algn="ctr">
              <a:buNone/>
              <a:defRPr>
                <a:solidFill>
                  <a:schemeClr val="tx1">
                    <a:tint val="75000"/>
                  </a:schemeClr>
                </a:solidFill>
              </a:defRPr>
            </a:lvl3pPr>
            <a:lvl4pPr marL="1628199" indent="0" algn="ctr">
              <a:buNone/>
              <a:defRPr>
                <a:solidFill>
                  <a:schemeClr val="tx1">
                    <a:tint val="75000"/>
                  </a:schemeClr>
                </a:solidFill>
              </a:defRPr>
            </a:lvl4pPr>
            <a:lvl5pPr marL="2170928" indent="0" algn="ctr">
              <a:buNone/>
              <a:defRPr>
                <a:solidFill>
                  <a:schemeClr val="tx1">
                    <a:tint val="75000"/>
                  </a:schemeClr>
                </a:solidFill>
              </a:defRPr>
            </a:lvl5pPr>
            <a:lvl6pPr marL="2713661" indent="0" algn="ctr">
              <a:buNone/>
              <a:defRPr>
                <a:solidFill>
                  <a:schemeClr val="tx1">
                    <a:tint val="75000"/>
                  </a:schemeClr>
                </a:solidFill>
              </a:defRPr>
            </a:lvl6pPr>
            <a:lvl7pPr marL="3256395" indent="0" algn="ctr">
              <a:buNone/>
              <a:defRPr>
                <a:solidFill>
                  <a:schemeClr val="tx1">
                    <a:tint val="75000"/>
                  </a:schemeClr>
                </a:solidFill>
              </a:defRPr>
            </a:lvl7pPr>
            <a:lvl8pPr marL="3799131" indent="0" algn="ctr">
              <a:buNone/>
              <a:defRPr>
                <a:solidFill>
                  <a:schemeClr val="tx1">
                    <a:tint val="75000"/>
                  </a:schemeClr>
                </a:solidFill>
              </a:defRPr>
            </a:lvl8pPr>
            <a:lvl9pPr marL="434185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1" y="2592000"/>
            <a:ext cx="7200000" cy="216000"/>
          </a:xfrm>
        </p:spPr>
        <p:txBody>
          <a:bodyPr>
            <a:noAutofit/>
          </a:bodyPr>
          <a:lstStyle>
            <a:lvl1pPr marL="0" indent="0">
              <a:buNone/>
              <a:defRPr sz="1300">
                <a:solidFill>
                  <a:schemeClr val="tx2"/>
                </a:solidFill>
              </a:defRPr>
            </a:lvl1pPr>
            <a:lvl2pPr marL="256404" indent="0">
              <a:buNone/>
              <a:defRPr>
                <a:solidFill>
                  <a:schemeClr val="accent2"/>
                </a:solidFill>
              </a:defRPr>
            </a:lvl2pPr>
            <a:lvl3pPr marL="512818" indent="0">
              <a:buNone/>
              <a:defRPr>
                <a:solidFill>
                  <a:schemeClr val="accent2"/>
                </a:solidFill>
              </a:defRPr>
            </a:lvl3pPr>
            <a:lvl4pPr marL="769218" indent="0">
              <a:buNone/>
              <a:defRPr>
                <a:solidFill>
                  <a:schemeClr val="accent2"/>
                </a:solidFill>
              </a:defRPr>
            </a:lvl4pPr>
            <a:lvl5pPr marL="1025636"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1" y="2844000"/>
            <a:ext cx="7200000" cy="216000"/>
          </a:xfrm>
        </p:spPr>
        <p:txBody>
          <a:bodyPr>
            <a:noAutofit/>
          </a:bodyPr>
          <a:lstStyle>
            <a:lvl1pPr marL="0" indent="0">
              <a:buNone/>
              <a:defRPr sz="1300">
                <a:solidFill>
                  <a:schemeClr val="tx2"/>
                </a:solidFill>
              </a:defRPr>
            </a:lvl1pPr>
            <a:lvl2pPr marL="256404" indent="0">
              <a:buNone/>
              <a:defRPr>
                <a:solidFill>
                  <a:schemeClr val="accent2"/>
                </a:solidFill>
              </a:defRPr>
            </a:lvl2pPr>
            <a:lvl3pPr marL="512818" indent="0">
              <a:buNone/>
              <a:defRPr>
                <a:solidFill>
                  <a:schemeClr val="accent2"/>
                </a:solidFill>
              </a:defRPr>
            </a:lvl3pPr>
            <a:lvl4pPr marL="769218" indent="0">
              <a:buNone/>
              <a:defRPr>
                <a:solidFill>
                  <a:schemeClr val="accent2"/>
                </a:solidFill>
              </a:defRPr>
            </a:lvl4pPr>
            <a:lvl5pPr marL="1025636" indent="0">
              <a:buNone/>
              <a:defRPr>
                <a:solidFill>
                  <a:schemeClr val="accent2"/>
                </a:solidFill>
              </a:defRPr>
            </a:lvl5pPr>
          </a:lstStyle>
          <a:p>
            <a:pPr lvl="0"/>
            <a:r>
              <a:rPr lang="en-GB" dirty="0" smtClean="0"/>
              <a:t>Date</a:t>
            </a:r>
            <a:endParaRPr lang="en-GB" dirty="0"/>
          </a:p>
        </p:txBody>
      </p:sp>
      <p:grpSp>
        <p:nvGrpSpPr>
          <p:cNvPr id="10" name="Pulse"/>
          <p:cNvGrpSpPr/>
          <p:nvPr userDrawn="1"/>
        </p:nvGrpSpPr>
        <p:grpSpPr>
          <a:xfrm>
            <a:off x="8751889" y="3030556"/>
            <a:ext cx="3446463" cy="3490913"/>
            <a:chOff x="8751888" y="3030538"/>
            <a:chExt cx="3446462" cy="3490913"/>
          </a:xfrm>
          <a:solidFill>
            <a:schemeClr val="accent1"/>
          </a:solidFill>
        </p:grpSpPr>
        <p:sp>
          <p:nvSpPr>
            <p:cNvPr id="11"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9" name="Logotype"/>
          <p:cNvGrpSpPr/>
          <p:nvPr userDrawn="1"/>
        </p:nvGrpSpPr>
        <p:grpSpPr>
          <a:xfrm>
            <a:off x="641374" y="530908"/>
            <a:ext cx="1384039" cy="288609"/>
            <a:chOff x="9501453" y="6148765"/>
            <a:chExt cx="2047875" cy="427037"/>
          </a:xfrm>
          <a:solidFill>
            <a:schemeClr val="bg2"/>
          </a:solidFill>
        </p:grpSpPr>
        <p:sp>
          <p:nvSpPr>
            <p:cNvPr id="20"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276663"/>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Pulse Patter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1" y="1339218"/>
            <a:ext cx="7200000" cy="748800"/>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2133650"/>
            <a:ext cx="7200000" cy="360083"/>
          </a:xfrm>
        </p:spPr>
        <p:txBody>
          <a:bodyPr/>
          <a:lstStyle>
            <a:lvl1pPr marL="0" indent="0" algn="l">
              <a:buNone/>
              <a:defRPr b="1">
                <a:solidFill>
                  <a:srgbClr val="FFFFFF"/>
                </a:solidFill>
              </a:defRPr>
            </a:lvl1pPr>
            <a:lvl2pPr marL="542734" indent="0" algn="ctr">
              <a:buNone/>
              <a:defRPr>
                <a:solidFill>
                  <a:schemeClr val="tx1">
                    <a:tint val="75000"/>
                  </a:schemeClr>
                </a:solidFill>
              </a:defRPr>
            </a:lvl2pPr>
            <a:lvl3pPr marL="1085465" indent="0" algn="ctr">
              <a:buNone/>
              <a:defRPr>
                <a:solidFill>
                  <a:schemeClr val="tx1">
                    <a:tint val="75000"/>
                  </a:schemeClr>
                </a:solidFill>
              </a:defRPr>
            </a:lvl3pPr>
            <a:lvl4pPr marL="1628199" indent="0" algn="ctr">
              <a:buNone/>
              <a:defRPr>
                <a:solidFill>
                  <a:schemeClr val="tx1">
                    <a:tint val="75000"/>
                  </a:schemeClr>
                </a:solidFill>
              </a:defRPr>
            </a:lvl4pPr>
            <a:lvl5pPr marL="2170928" indent="0" algn="ctr">
              <a:buNone/>
              <a:defRPr>
                <a:solidFill>
                  <a:schemeClr val="tx1">
                    <a:tint val="75000"/>
                  </a:schemeClr>
                </a:solidFill>
              </a:defRPr>
            </a:lvl5pPr>
            <a:lvl6pPr marL="2713661" indent="0" algn="ctr">
              <a:buNone/>
              <a:defRPr>
                <a:solidFill>
                  <a:schemeClr val="tx1">
                    <a:tint val="75000"/>
                  </a:schemeClr>
                </a:solidFill>
              </a:defRPr>
            </a:lvl6pPr>
            <a:lvl7pPr marL="3256395" indent="0" algn="ctr">
              <a:buNone/>
              <a:defRPr>
                <a:solidFill>
                  <a:schemeClr val="tx1">
                    <a:tint val="75000"/>
                  </a:schemeClr>
                </a:solidFill>
              </a:defRPr>
            </a:lvl7pPr>
            <a:lvl8pPr marL="3799131" indent="0" algn="ctr">
              <a:buNone/>
              <a:defRPr>
                <a:solidFill>
                  <a:schemeClr val="tx1">
                    <a:tint val="75000"/>
                  </a:schemeClr>
                </a:solidFill>
              </a:defRPr>
            </a:lvl8pPr>
            <a:lvl9pPr marL="434185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1" y="2592000"/>
            <a:ext cx="7200000" cy="216000"/>
          </a:xfrm>
        </p:spPr>
        <p:txBody>
          <a:bodyPr>
            <a:noAutofit/>
          </a:bodyPr>
          <a:lstStyle>
            <a:lvl1pPr marL="0" indent="0">
              <a:buNone/>
              <a:defRPr sz="1300">
                <a:solidFill>
                  <a:srgbClr val="FFFFFF"/>
                </a:solidFill>
              </a:defRPr>
            </a:lvl1pPr>
            <a:lvl2pPr marL="256404" indent="0">
              <a:buNone/>
              <a:defRPr>
                <a:solidFill>
                  <a:schemeClr val="accent2"/>
                </a:solidFill>
              </a:defRPr>
            </a:lvl2pPr>
            <a:lvl3pPr marL="512818" indent="0">
              <a:buNone/>
              <a:defRPr>
                <a:solidFill>
                  <a:schemeClr val="accent2"/>
                </a:solidFill>
              </a:defRPr>
            </a:lvl3pPr>
            <a:lvl4pPr marL="769218" indent="0">
              <a:buNone/>
              <a:defRPr>
                <a:solidFill>
                  <a:schemeClr val="accent2"/>
                </a:solidFill>
              </a:defRPr>
            </a:lvl4pPr>
            <a:lvl5pPr marL="1025636"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1" y="2844000"/>
            <a:ext cx="7200000" cy="216000"/>
          </a:xfrm>
        </p:spPr>
        <p:txBody>
          <a:bodyPr>
            <a:noAutofit/>
          </a:bodyPr>
          <a:lstStyle>
            <a:lvl1pPr marL="0" indent="0">
              <a:buNone/>
              <a:defRPr sz="1300">
                <a:solidFill>
                  <a:srgbClr val="FFFFFF"/>
                </a:solidFill>
              </a:defRPr>
            </a:lvl1pPr>
            <a:lvl2pPr marL="256404" indent="0">
              <a:buNone/>
              <a:defRPr>
                <a:solidFill>
                  <a:schemeClr val="accent2"/>
                </a:solidFill>
              </a:defRPr>
            </a:lvl2pPr>
            <a:lvl3pPr marL="512818" indent="0">
              <a:buNone/>
              <a:defRPr>
                <a:solidFill>
                  <a:schemeClr val="accent2"/>
                </a:solidFill>
              </a:defRPr>
            </a:lvl3pPr>
            <a:lvl4pPr marL="769218" indent="0">
              <a:buNone/>
              <a:defRPr>
                <a:solidFill>
                  <a:schemeClr val="accent2"/>
                </a:solidFill>
              </a:defRPr>
            </a:lvl4pPr>
            <a:lvl5pPr marL="1025636" indent="0">
              <a:buNone/>
              <a:defRPr>
                <a:solidFill>
                  <a:schemeClr val="accent2"/>
                </a:solidFill>
              </a:defRPr>
            </a:lvl5pPr>
          </a:lstStyle>
          <a:p>
            <a:pPr lvl="0"/>
            <a:r>
              <a:rPr lang="en-GB" dirty="0" smtClean="0"/>
              <a:t>Date</a:t>
            </a:r>
            <a:endParaRPr lang="en-GB" dirty="0"/>
          </a:p>
        </p:txBody>
      </p:sp>
      <p:grpSp>
        <p:nvGrpSpPr>
          <p:cNvPr id="60" name="Pulse"/>
          <p:cNvGrpSpPr/>
          <p:nvPr userDrawn="1"/>
        </p:nvGrpSpPr>
        <p:grpSpPr>
          <a:xfrm>
            <a:off x="3" y="2990868"/>
            <a:ext cx="12204000" cy="3559175"/>
            <a:chOff x="0" y="2990850"/>
            <a:chExt cx="12204700" cy="3559175"/>
          </a:xfrm>
          <a:solidFill>
            <a:srgbClr val="0000FF"/>
          </a:solidFill>
        </p:grpSpPr>
        <p:sp>
          <p:nvSpPr>
            <p:cNvPr id="11" name="Freeform 5"/>
            <p:cNvSpPr>
              <a:spLocks/>
            </p:cNvSpPr>
            <p:nvPr userDrawn="1"/>
          </p:nvSpPr>
          <p:spPr bwMode="auto">
            <a:xfrm>
              <a:off x="182086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9" y="138"/>
                    <a:pt x="0" y="119"/>
                    <a:pt x="0" y="96"/>
                  </a:cubicBezTo>
                  <a:cubicBezTo>
                    <a:pt x="0" y="41"/>
                    <a:pt x="0" y="41"/>
                    <a:pt x="0" y="41"/>
                  </a:cubicBezTo>
                  <a:cubicBezTo>
                    <a:pt x="0" y="19"/>
                    <a:pt x="19" y="0"/>
                    <a:pt x="41" y="0"/>
                  </a:cubicBezTo>
                  <a:cubicBezTo>
                    <a:pt x="64" y="0"/>
                    <a:pt x="82" y="19"/>
                    <a:pt x="82" y="41"/>
                  </a:cubicBezTo>
                  <a:cubicBezTo>
                    <a:pt x="82" y="96"/>
                    <a:pt x="82" y="96"/>
                    <a:pt x="82" y="96"/>
                  </a:cubicBezTo>
                  <a:cubicBezTo>
                    <a:pt x="82" y="119"/>
                    <a:pt x="64"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
            <p:cNvSpPr>
              <a:spLocks/>
            </p:cNvSpPr>
            <p:nvPr userDrawn="1"/>
          </p:nvSpPr>
          <p:spPr bwMode="auto">
            <a:xfrm>
              <a:off x="1211263" y="4605338"/>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6" y="0"/>
                    <a:pt x="137" y="31"/>
                    <a:pt x="137" y="69"/>
                  </a:cubicBezTo>
                  <a:cubicBezTo>
                    <a:pt x="137" y="275"/>
                    <a:pt x="137" y="275"/>
                    <a:pt x="137" y="275"/>
                  </a:cubicBezTo>
                  <a:cubicBezTo>
                    <a:pt x="137" y="313"/>
                    <a:pt x="106"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p:cNvSpPr>
            <p:nvPr userDrawn="1"/>
          </p:nvSpPr>
          <p:spPr bwMode="auto">
            <a:xfrm>
              <a:off x="447675" y="4105275"/>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10529888" y="3994150"/>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7" y="31"/>
                    <a:pt x="137" y="69"/>
                  </a:cubicBezTo>
                  <a:cubicBezTo>
                    <a:pt x="137" y="275"/>
                    <a:pt x="137" y="275"/>
                    <a:pt x="137" y="275"/>
                  </a:cubicBezTo>
                  <a:cubicBezTo>
                    <a:pt x="137"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1009491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8" y="138"/>
                    <a:pt x="0" y="119"/>
                    <a:pt x="0" y="96"/>
                  </a:cubicBezTo>
                  <a:cubicBezTo>
                    <a:pt x="0" y="41"/>
                    <a:pt x="0" y="41"/>
                    <a:pt x="0" y="41"/>
                  </a:cubicBezTo>
                  <a:cubicBezTo>
                    <a:pt x="0" y="19"/>
                    <a:pt x="18" y="0"/>
                    <a:pt x="41" y="0"/>
                  </a:cubicBezTo>
                  <a:cubicBezTo>
                    <a:pt x="63" y="0"/>
                    <a:pt x="82" y="19"/>
                    <a:pt x="82" y="41"/>
                  </a:cubicBezTo>
                  <a:cubicBezTo>
                    <a:pt x="82" y="96"/>
                    <a:pt x="82" y="96"/>
                    <a:pt x="82" y="96"/>
                  </a:cubicBezTo>
                  <a:cubicBezTo>
                    <a:pt x="82" y="119"/>
                    <a:pt x="63"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11183938" y="3144838"/>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noEditPoints="1"/>
            </p:cNvSpPr>
            <p:nvPr userDrawn="1"/>
          </p:nvSpPr>
          <p:spPr bwMode="auto">
            <a:xfrm>
              <a:off x="7742238" y="4083050"/>
              <a:ext cx="434975" cy="1092200"/>
            </a:xfrm>
            <a:custGeom>
              <a:avLst/>
              <a:gdLst>
                <a:gd name="T0" fmla="*/ 69 w 137"/>
                <a:gd name="T1" fmla="*/ 13 h 343"/>
                <a:gd name="T2" fmla="*/ 124 w 137"/>
                <a:gd name="T3" fmla="*/ 68 h 343"/>
                <a:gd name="T4" fmla="*/ 124 w 137"/>
                <a:gd name="T5" fmla="*/ 274 h 343"/>
                <a:gd name="T6" fmla="*/ 69 w 137"/>
                <a:gd name="T7" fmla="*/ 329 h 343"/>
                <a:gd name="T8" fmla="*/ 14 w 137"/>
                <a:gd name="T9" fmla="*/ 274 h 343"/>
                <a:gd name="T10" fmla="*/ 14 w 137"/>
                <a:gd name="T11" fmla="*/ 68 h 343"/>
                <a:gd name="T12" fmla="*/ 69 w 137"/>
                <a:gd name="T13" fmla="*/ 13 h 343"/>
                <a:gd name="T14" fmla="*/ 69 w 137"/>
                <a:gd name="T15" fmla="*/ 0 h 343"/>
                <a:gd name="T16" fmla="*/ 69 w 137"/>
                <a:gd name="T17" fmla="*/ 0 h 343"/>
                <a:gd name="T18" fmla="*/ 0 w 137"/>
                <a:gd name="T19" fmla="*/ 68 h 343"/>
                <a:gd name="T20" fmla="*/ 0 w 137"/>
                <a:gd name="T21" fmla="*/ 274 h 343"/>
                <a:gd name="T22" fmla="*/ 69 w 137"/>
                <a:gd name="T23" fmla="*/ 343 h 343"/>
                <a:gd name="T24" fmla="*/ 137 w 137"/>
                <a:gd name="T25" fmla="*/ 274 h 343"/>
                <a:gd name="T26" fmla="*/ 137 w 137"/>
                <a:gd name="T27" fmla="*/ 68 h 343"/>
                <a:gd name="T28" fmla="*/ 69 w 137"/>
                <a:gd name="T2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69" y="0"/>
                    <a:pt x="69" y="0"/>
                    <a:pt x="69" y="0"/>
                  </a:cubicBezTo>
                  <a:cubicBezTo>
                    <a:pt x="31" y="0"/>
                    <a:pt x="0" y="30"/>
                    <a:pt x="0" y="68"/>
                  </a:cubicBezTo>
                  <a:cubicBezTo>
                    <a:pt x="0" y="274"/>
                    <a:pt x="0" y="274"/>
                    <a:pt x="0" y="274"/>
                  </a:cubicBezTo>
                  <a:cubicBezTo>
                    <a:pt x="0" y="312"/>
                    <a:pt x="31" y="343"/>
                    <a:pt x="69" y="343"/>
                  </a:cubicBezTo>
                  <a:cubicBezTo>
                    <a:pt x="107" y="343"/>
                    <a:pt x="137" y="312"/>
                    <a:pt x="137" y="274"/>
                  </a:cubicBezTo>
                  <a:cubicBezTo>
                    <a:pt x="137" y="68"/>
                    <a:pt x="137" y="68"/>
                    <a:pt x="137" y="68"/>
                  </a:cubicBezTo>
                  <a:cubicBezTo>
                    <a:pt x="137"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p:cNvSpPr>
            <p:nvPr userDrawn="1"/>
          </p:nvSpPr>
          <p:spPr bwMode="auto">
            <a:xfrm>
              <a:off x="9480550" y="4605338"/>
              <a:ext cx="439738" cy="1092200"/>
            </a:xfrm>
            <a:custGeom>
              <a:avLst/>
              <a:gdLst>
                <a:gd name="T0" fmla="*/ 69 w 138"/>
                <a:gd name="T1" fmla="*/ 343 h 343"/>
                <a:gd name="T2" fmla="*/ 69 w 138"/>
                <a:gd name="T3" fmla="*/ 343 h 343"/>
                <a:gd name="T4" fmla="*/ 0 w 138"/>
                <a:gd name="T5" fmla="*/ 275 h 343"/>
                <a:gd name="T6" fmla="*/ 0 w 138"/>
                <a:gd name="T7" fmla="*/ 69 h 343"/>
                <a:gd name="T8" fmla="*/ 69 w 138"/>
                <a:gd name="T9" fmla="*/ 0 h 343"/>
                <a:gd name="T10" fmla="*/ 138 w 138"/>
                <a:gd name="T11" fmla="*/ 69 h 343"/>
                <a:gd name="T12" fmla="*/ 138 w 138"/>
                <a:gd name="T13" fmla="*/ 275 h 343"/>
                <a:gd name="T14" fmla="*/ 69 w 138"/>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8" y="31"/>
                    <a:pt x="138" y="69"/>
                  </a:cubicBezTo>
                  <a:cubicBezTo>
                    <a:pt x="138" y="275"/>
                    <a:pt x="138" y="275"/>
                    <a:pt x="138" y="275"/>
                  </a:cubicBezTo>
                  <a:cubicBezTo>
                    <a:pt x="138"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13"/>
            <p:cNvSpPr>
              <a:spLocks noEditPoints="1"/>
            </p:cNvSpPr>
            <p:nvPr userDrawn="1"/>
          </p:nvSpPr>
          <p:spPr bwMode="auto">
            <a:xfrm>
              <a:off x="83978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8" y="0"/>
                    <a:pt x="0" y="39"/>
                    <a:pt x="0" y="86"/>
                  </a:cubicBezTo>
                  <a:cubicBezTo>
                    <a:pt x="0" y="683"/>
                    <a:pt x="0" y="683"/>
                    <a:pt x="0" y="683"/>
                  </a:cubicBezTo>
                  <a:cubicBezTo>
                    <a:pt x="0" y="730"/>
                    <a:pt x="38"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14"/>
            <p:cNvSpPr>
              <a:spLocks noEditPoints="1"/>
            </p:cNvSpPr>
            <p:nvPr userDrawn="1"/>
          </p:nvSpPr>
          <p:spPr bwMode="auto">
            <a:xfrm>
              <a:off x="1951038" y="4083050"/>
              <a:ext cx="439738" cy="1092200"/>
            </a:xfrm>
            <a:custGeom>
              <a:avLst/>
              <a:gdLst>
                <a:gd name="T0" fmla="*/ 69 w 138"/>
                <a:gd name="T1" fmla="*/ 13 h 343"/>
                <a:gd name="T2" fmla="*/ 124 w 138"/>
                <a:gd name="T3" fmla="*/ 68 h 343"/>
                <a:gd name="T4" fmla="*/ 124 w 138"/>
                <a:gd name="T5" fmla="*/ 274 h 343"/>
                <a:gd name="T6" fmla="*/ 69 w 138"/>
                <a:gd name="T7" fmla="*/ 329 h 343"/>
                <a:gd name="T8" fmla="*/ 14 w 138"/>
                <a:gd name="T9" fmla="*/ 274 h 343"/>
                <a:gd name="T10" fmla="*/ 14 w 138"/>
                <a:gd name="T11" fmla="*/ 68 h 343"/>
                <a:gd name="T12" fmla="*/ 69 w 138"/>
                <a:gd name="T13" fmla="*/ 13 h 343"/>
                <a:gd name="T14" fmla="*/ 69 w 138"/>
                <a:gd name="T15" fmla="*/ 0 h 343"/>
                <a:gd name="T16" fmla="*/ 0 w 138"/>
                <a:gd name="T17" fmla="*/ 68 h 343"/>
                <a:gd name="T18" fmla="*/ 0 w 138"/>
                <a:gd name="T19" fmla="*/ 274 h 343"/>
                <a:gd name="T20" fmla="*/ 69 w 138"/>
                <a:gd name="T21" fmla="*/ 343 h 343"/>
                <a:gd name="T22" fmla="*/ 138 w 138"/>
                <a:gd name="T23" fmla="*/ 274 h 343"/>
                <a:gd name="T24" fmla="*/ 138 w 138"/>
                <a:gd name="T25" fmla="*/ 68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31" y="0"/>
                    <a:pt x="0" y="30"/>
                    <a:pt x="0" y="68"/>
                  </a:cubicBezTo>
                  <a:cubicBezTo>
                    <a:pt x="0" y="274"/>
                    <a:pt x="0" y="274"/>
                    <a:pt x="0" y="274"/>
                  </a:cubicBezTo>
                  <a:cubicBezTo>
                    <a:pt x="0" y="312"/>
                    <a:pt x="31" y="343"/>
                    <a:pt x="69" y="343"/>
                  </a:cubicBezTo>
                  <a:cubicBezTo>
                    <a:pt x="107" y="343"/>
                    <a:pt x="138" y="312"/>
                    <a:pt x="138" y="274"/>
                  </a:cubicBezTo>
                  <a:cubicBezTo>
                    <a:pt x="138" y="68"/>
                    <a:pt x="138" y="68"/>
                    <a:pt x="138" y="68"/>
                  </a:cubicBezTo>
                  <a:cubicBezTo>
                    <a:pt x="138"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15"/>
            <p:cNvSpPr>
              <a:spLocks noEditPoints="1"/>
            </p:cNvSpPr>
            <p:nvPr userDrawn="1"/>
          </p:nvSpPr>
          <p:spPr bwMode="auto">
            <a:xfrm>
              <a:off x="26066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9" y="0"/>
                    <a:pt x="0" y="39"/>
                    <a:pt x="0" y="86"/>
                  </a:cubicBezTo>
                  <a:cubicBezTo>
                    <a:pt x="0" y="683"/>
                    <a:pt x="0" y="683"/>
                    <a:pt x="0" y="683"/>
                  </a:cubicBezTo>
                  <a:cubicBezTo>
                    <a:pt x="0" y="730"/>
                    <a:pt x="39"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16"/>
            <p:cNvSpPr>
              <a:spLocks/>
            </p:cNvSpPr>
            <p:nvPr userDrawn="1"/>
          </p:nvSpPr>
          <p:spPr bwMode="auto">
            <a:xfrm>
              <a:off x="8718550" y="4105275"/>
              <a:ext cx="546100"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17"/>
            <p:cNvSpPr>
              <a:spLocks noEditPoints="1"/>
            </p:cNvSpPr>
            <p:nvPr userDrawn="1"/>
          </p:nvSpPr>
          <p:spPr bwMode="auto">
            <a:xfrm>
              <a:off x="4465638" y="3841750"/>
              <a:ext cx="438150" cy="1092200"/>
            </a:xfrm>
            <a:custGeom>
              <a:avLst/>
              <a:gdLst>
                <a:gd name="T0" fmla="*/ 69 w 138"/>
                <a:gd name="T1" fmla="*/ 14 h 343"/>
                <a:gd name="T2" fmla="*/ 124 w 138"/>
                <a:gd name="T3" fmla="*/ 69 h 343"/>
                <a:gd name="T4" fmla="*/ 124 w 138"/>
                <a:gd name="T5" fmla="*/ 275 h 343"/>
                <a:gd name="T6" fmla="*/ 69 w 138"/>
                <a:gd name="T7" fmla="*/ 330 h 343"/>
                <a:gd name="T8" fmla="*/ 14 w 138"/>
                <a:gd name="T9" fmla="*/ 275 h 343"/>
                <a:gd name="T10" fmla="*/ 14 w 138"/>
                <a:gd name="T11" fmla="*/ 69 h 343"/>
                <a:gd name="T12" fmla="*/ 69 w 138"/>
                <a:gd name="T13" fmla="*/ 14 h 343"/>
                <a:gd name="T14" fmla="*/ 69 w 138"/>
                <a:gd name="T15" fmla="*/ 0 h 343"/>
                <a:gd name="T16" fmla="*/ 0 w 138"/>
                <a:gd name="T17" fmla="*/ 69 h 343"/>
                <a:gd name="T18" fmla="*/ 0 w 138"/>
                <a:gd name="T19" fmla="*/ 275 h 343"/>
                <a:gd name="T20" fmla="*/ 69 w 138"/>
                <a:gd name="T21" fmla="*/ 343 h 343"/>
                <a:gd name="T22" fmla="*/ 138 w 138"/>
                <a:gd name="T23" fmla="*/ 275 h 343"/>
                <a:gd name="T24" fmla="*/ 138 w 138"/>
                <a:gd name="T25" fmla="*/ 69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4"/>
                  </a:moveTo>
                  <a:cubicBezTo>
                    <a:pt x="99" y="14"/>
                    <a:pt x="124" y="39"/>
                    <a:pt x="124" y="69"/>
                  </a:cubicBezTo>
                  <a:cubicBezTo>
                    <a:pt x="124" y="275"/>
                    <a:pt x="124" y="275"/>
                    <a:pt x="124" y="275"/>
                  </a:cubicBezTo>
                  <a:cubicBezTo>
                    <a:pt x="124" y="305"/>
                    <a:pt x="99" y="330"/>
                    <a:pt x="69" y="330"/>
                  </a:cubicBezTo>
                  <a:cubicBezTo>
                    <a:pt x="39" y="330"/>
                    <a:pt x="14" y="305"/>
                    <a:pt x="14" y="275"/>
                  </a:cubicBezTo>
                  <a:cubicBezTo>
                    <a:pt x="14" y="69"/>
                    <a:pt x="14" y="69"/>
                    <a:pt x="14" y="69"/>
                  </a:cubicBezTo>
                  <a:cubicBezTo>
                    <a:pt x="14" y="39"/>
                    <a:pt x="39" y="14"/>
                    <a:pt x="69" y="14"/>
                  </a:cubicBezTo>
                  <a:moveTo>
                    <a:pt x="69" y="0"/>
                  </a:moveTo>
                  <a:cubicBezTo>
                    <a:pt x="31" y="0"/>
                    <a:pt x="0" y="31"/>
                    <a:pt x="0" y="69"/>
                  </a:cubicBezTo>
                  <a:cubicBezTo>
                    <a:pt x="0" y="275"/>
                    <a:pt x="0" y="275"/>
                    <a:pt x="0" y="275"/>
                  </a:cubicBezTo>
                  <a:cubicBezTo>
                    <a:pt x="0" y="313"/>
                    <a:pt x="31" y="343"/>
                    <a:pt x="69" y="343"/>
                  </a:cubicBezTo>
                  <a:cubicBezTo>
                    <a:pt x="107" y="343"/>
                    <a:pt x="138" y="313"/>
                    <a:pt x="138" y="275"/>
                  </a:cubicBezTo>
                  <a:cubicBezTo>
                    <a:pt x="138" y="69"/>
                    <a:pt x="138" y="69"/>
                    <a:pt x="138" y="69"/>
                  </a:cubicBezTo>
                  <a:cubicBezTo>
                    <a:pt x="138" y="31"/>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18"/>
            <p:cNvSpPr>
              <a:spLocks/>
            </p:cNvSpPr>
            <p:nvPr userDrawn="1"/>
          </p:nvSpPr>
          <p:spPr bwMode="auto">
            <a:xfrm>
              <a:off x="7259638" y="4475163"/>
              <a:ext cx="260350" cy="436563"/>
            </a:xfrm>
            <a:custGeom>
              <a:avLst/>
              <a:gdLst>
                <a:gd name="T0" fmla="*/ 41 w 82"/>
                <a:gd name="T1" fmla="*/ 137 h 137"/>
                <a:gd name="T2" fmla="*/ 41 w 82"/>
                <a:gd name="T3" fmla="*/ 137 h 137"/>
                <a:gd name="T4" fmla="*/ 0 w 82"/>
                <a:gd name="T5" fmla="*/ 96 h 137"/>
                <a:gd name="T6" fmla="*/ 0 w 82"/>
                <a:gd name="T7" fmla="*/ 41 h 137"/>
                <a:gd name="T8" fmla="*/ 41 w 82"/>
                <a:gd name="T9" fmla="*/ 0 h 137"/>
                <a:gd name="T10" fmla="*/ 82 w 82"/>
                <a:gd name="T11" fmla="*/ 41 h 137"/>
                <a:gd name="T12" fmla="*/ 82 w 82"/>
                <a:gd name="T13" fmla="*/ 96 h 137"/>
                <a:gd name="T14" fmla="*/ 41 w 82"/>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7">
                  <a:moveTo>
                    <a:pt x="41" y="137"/>
                  </a:moveTo>
                  <a:cubicBezTo>
                    <a:pt x="41" y="137"/>
                    <a:pt x="41" y="137"/>
                    <a:pt x="41" y="137"/>
                  </a:cubicBezTo>
                  <a:cubicBezTo>
                    <a:pt x="18" y="137"/>
                    <a:pt x="0" y="119"/>
                    <a:pt x="0" y="96"/>
                  </a:cubicBezTo>
                  <a:cubicBezTo>
                    <a:pt x="0" y="41"/>
                    <a:pt x="0" y="41"/>
                    <a:pt x="0" y="41"/>
                  </a:cubicBezTo>
                  <a:cubicBezTo>
                    <a:pt x="0" y="19"/>
                    <a:pt x="18" y="0"/>
                    <a:pt x="41" y="0"/>
                  </a:cubicBezTo>
                  <a:cubicBezTo>
                    <a:pt x="64" y="0"/>
                    <a:pt x="82" y="19"/>
                    <a:pt x="82" y="41"/>
                  </a:cubicBezTo>
                  <a:cubicBezTo>
                    <a:pt x="82" y="96"/>
                    <a:pt x="82" y="96"/>
                    <a:pt x="82" y="96"/>
                  </a:cubicBezTo>
                  <a:cubicBezTo>
                    <a:pt x="82" y="119"/>
                    <a:pt x="64" y="137"/>
                    <a:pt x="41"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19"/>
            <p:cNvSpPr>
              <a:spLocks noEditPoints="1"/>
            </p:cNvSpPr>
            <p:nvPr userDrawn="1"/>
          </p:nvSpPr>
          <p:spPr bwMode="auto">
            <a:xfrm>
              <a:off x="4030663" y="4475163"/>
              <a:ext cx="260350" cy="436563"/>
            </a:xfrm>
            <a:custGeom>
              <a:avLst/>
              <a:gdLst>
                <a:gd name="T0" fmla="*/ 41 w 82"/>
                <a:gd name="T1" fmla="*/ 14 h 137"/>
                <a:gd name="T2" fmla="*/ 69 w 82"/>
                <a:gd name="T3" fmla="*/ 41 h 137"/>
                <a:gd name="T4" fmla="*/ 69 w 82"/>
                <a:gd name="T5" fmla="*/ 96 h 137"/>
                <a:gd name="T6" fmla="*/ 41 w 82"/>
                <a:gd name="T7" fmla="*/ 124 h 137"/>
                <a:gd name="T8" fmla="*/ 14 w 82"/>
                <a:gd name="T9" fmla="*/ 96 h 137"/>
                <a:gd name="T10" fmla="*/ 14 w 82"/>
                <a:gd name="T11" fmla="*/ 41 h 137"/>
                <a:gd name="T12" fmla="*/ 41 w 82"/>
                <a:gd name="T13" fmla="*/ 14 h 137"/>
                <a:gd name="T14" fmla="*/ 41 w 82"/>
                <a:gd name="T15" fmla="*/ 0 h 137"/>
                <a:gd name="T16" fmla="*/ 0 w 82"/>
                <a:gd name="T17" fmla="*/ 41 h 137"/>
                <a:gd name="T18" fmla="*/ 0 w 82"/>
                <a:gd name="T19" fmla="*/ 96 h 137"/>
                <a:gd name="T20" fmla="*/ 41 w 82"/>
                <a:gd name="T21" fmla="*/ 137 h 137"/>
                <a:gd name="T22" fmla="*/ 82 w 82"/>
                <a:gd name="T23" fmla="*/ 96 h 137"/>
                <a:gd name="T24" fmla="*/ 82 w 82"/>
                <a:gd name="T25" fmla="*/ 41 h 137"/>
                <a:gd name="T26" fmla="*/ 41 w 82"/>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7">
                  <a:moveTo>
                    <a:pt x="41" y="14"/>
                  </a:moveTo>
                  <a:cubicBezTo>
                    <a:pt x="56" y="14"/>
                    <a:pt x="69" y="26"/>
                    <a:pt x="69" y="41"/>
                  </a:cubicBezTo>
                  <a:cubicBezTo>
                    <a:pt x="69" y="96"/>
                    <a:pt x="69" y="96"/>
                    <a:pt x="69" y="96"/>
                  </a:cubicBezTo>
                  <a:cubicBezTo>
                    <a:pt x="69" y="112"/>
                    <a:pt x="56" y="124"/>
                    <a:pt x="41" y="124"/>
                  </a:cubicBezTo>
                  <a:cubicBezTo>
                    <a:pt x="26" y="124"/>
                    <a:pt x="14" y="112"/>
                    <a:pt x="14" y="96"/>
                  </a:cubicBezTo>
                  <a:cubicBezTo>
                    <a:pt x="14" y="41"/>
                    <a:pt x="14" y="41"/>
                    <a:pt x="14" y="41"/>
                  </a:cubicBezTo>
                  <a:cubicBezTo>
                    <a:pt x="14" y="26"/>
                    <a:pt x="26" y="14"/>
                    <a:pt x="41" y="14"/>
                  </a:cubicBezTo>
                  <a:moveTo>
                    <a:pt x="41" y="0"/>
                  </a:moveTo>
                  <a:cubicBezTo>
                    <a:pt x="19" y="0"/>
                    <a:pt x="0" y="19"/>
                    <a:pt x="0" y="41"/>
                  </a:cubicBezTo>
                  <a:cubicBezTo>
                    <a:pt x="0" y="96"/>
                    <a:pt x="0" y="96"/>
                    <a:pt x="0" y="96"/>
                  </a:cubicBezTo>
                  <a:cubicBezTo>
                    <a:pt x="0" y="119"/>
                    <a:pt x="19" y="137"/>
                    <a:pt x="41" y="137"/>
                  </a:cubicBezTo>
                  <a:cubicBezTo>
                    <a:pt x="64" y="137"/>
                    <a:pt x="82" y="119"/>
                    <a:pt x="82" y="96"/>
                  </a:cubicBezTo>
                  <a:cubicBezTo>
                    <a:pt x="82" y="41"/>
                    <a:pt x="82" y="41"/>
                    <a:pt x="82" y="41"/>
                  </a:cubicBezTo>
                  <a:cubicBezTo>
                    <a:pt x="82" y="19"/>
                    <a:pt x="64"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20"/>
            <p:cNvSpPr>
              <a:spLocks/>
            </p:cNvSpPr>
            <p:nvPr userDrawn="1"/>
          </p:nvSpPr>
          <p:spPr bwMode="auto">
            <a:xfrm>
              <a:off x="6648450" y="4452938"/>
              <a:ext cx="436563" cy="1092200"/>
            </a:xfrm>
            <a:custGeom>
              <a:avLst/>
              <a:gdLst>
                <a:gd name="T0" fmla="*/ 68 w 137"/>
                <a:gd name="T1" fmla="*/ 343 h 343"/>
                <a:gd name="T2" fmla="*/ 68 w 137"/>
                <a:gd name="T3" fmla="*/ 343 h 343"/>
                <a:gd name="T4" fmla="*/ 0 w 137"/>
                <a:gd name="T5" fmla="*/ 275 h 343"/>
                <a:gd name="T6" fmla="*/ 0 w 137"/>
                <a:gd name="T7" fmla="*/ 69 h 343"/>
                <a:gd name="T8" fmla="*/ 68 w 137"/>
                <a:gd name="T9" fmla="*/ 0 h 343"/>
                <a:gd name="T10" fmla="*/ 137 w 137"/>
                <a:gd name="T11" fmla="*/ 69 h 343"/>
                <a:gd name="T12" fmla="*/ 137 w 137"/>
                <a:gd name="T13" fmla="*/ 275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3"/>
                    <a:pt x="0" y="275"/>
                  </a:cubicBezTo>
                  <a:cubicBezTo>
                    <a:pt x="0" y="69"/>
                    <a:pt x="0" y="69"/>
                    <a:pt x="0" y="69"/>
                  </a:cubicBezTo>
                  <a:cubicBezTo>
                    <a:pt x="0" y="31"/>
                    <a:pt x="30" y="0"/>
                    <a:pt x="68" y="0"/>
                  </a:cubicBezTo>
                  <a:cubicBezTo>
                    <a:pt x="106" y="0"/>
                    <a:pt x="137" y="31"/>
                    <a:pt x="137" y="69"/>
                  </a:cubicBezTo>
                  <a:cubicBezTo>
                    <a:pt x="137" y="275"/>
                    <a:pt x="137" y="275"/>
                    <a:pt x="137" y="275"/>
                  </a:cubicBezTo>
                  <a:cubicBezTo>
                    <a:pt x="137" y="313"/>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21"/>
            <p:cNvSpPr>
              <a:spLocks/>
            </p:cNvSpPr>
            <p:nvPr userDrawn="1"/>
          </p:nvSpPr>
          <p:spPr bwMode="auto">
            <a:xfrm>
              <a:off x="5119688" y="2990850"/>
              <a:ext cx="547688"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22"/>
            <p:cNvSpPr>
              <a:spLocks/>
            </p:cNvSpPr>
            <p:nvPr userDrawn="1"/>
          </p:nvSpPr>
          <p:spPr bwMode="auto">
            <a:xfrm>
              <a:off x="5886450" y="3952875"/>
              <a:ext cx="542925" cy="2444750"/>
            </a:xfrm>
            <a:custGeom>
              <a:avLst/>
              <a:gdLst>
                <a:gd name="T0" fmla="*/ 85 w 171"/>
                <a:gd name="T1" fmla="*/ 768 h 768"/>
                <a:gd name="T2" fmla="*/ 85 w 171"/>
                <a:gd name="T3" fmla="*/ 768 h 768"/>
                <a:gd name="T4" fmla="*/ 0 w 171"/>
                <a:gd name="T5" fmla="*/ 682 h 768"/>
                <a:gd name="T6" fmla="*/ 0 w 171"/>
                <a:gd name="T7" fmla="*/ 85 h 768"/>
                <a:gd name="T8" fmla="*/ 85 w 171"/>
                <a:gd name="T9" fmla="*/ 0 h 768"/>
                <a:gd name="T10" fmla="*/ 171 w 171"/>
                <a:gd name="T11" fmla="*/ 85 h 768"/>
                <a:gd name="T12" fmla="*/ 171 w 171"/>
                <a:gd name="T13" fmla="*/ 682 h 768"/>
                <a:gd name="T14" fmla="*/ 85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5" y="768"/>
                  </a:moveTo>
                  <a:cubicBezTo>
                    <a:pt x="85" y="768"/>
                    <a:pt x="85" y="768"/>
                    <a:pt x="85" y="768"/>
                  </a:cubicBezTo>
                  <a:cubicBezTo>
                    <a:pt x="38" y="768"/>
                    <a:pt x="0" y="730"/>
                    <a:pt x="0" y="682"/>
                  </a:cubicBezTo>
                  <a:cubicBezTo>
                    <a:pt x="0" y="85"/>
                    <a:pt x="0" y="85"/>
                    <a:pt x="0" y="85"/>
                  </a:cubicBezTo>
                  <a:cubicBezTo>
                    <a:pt x="0" y="38"/>
                    <a:pt x="38" y="0"/>
                    <a:pt x="85" y="0"/>
                  </a:cubicBezTo>
                  <a:cubicBezTo>
                    <a:pt x="133" y="0"/>
                    <a:pt x="171" y="38"/>
                    <a:pt x="171" y="85"/>
                  </a:cubicBezTo>
                  <a:cubicBezTo>
                    <a:pt x="171" y="682"/>
                    <a:pt x="171" y="682"/>
                    <a:pt x="171" y="682"/>
                  </a:cubicBezTo>
                  <a:cubicBezTo>
                    <a:pt x="171" y="730"/>
                    <a:pt x="133" y="768"/>
                    <a:pt x="85"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23"/>
            <p:cNvSpPr>
              <a:spLocks/>
            </p:cNvSpPr>
            <p:nvPr userDrawn="1"/>
          </p:nvSpPr>
          <p:spPr bwMode="auto">
            <a:xfrm>
              <a:off x="3790950" y="4716463"/>
              <a:ext cx="436563" cy="1092200"/>
            </a:xfrm>
            <a:custGeom>
              <a:avLst/>
              <a:gdLst>
                <a:gd name="T0" fmla="*/ 68 w 137"/>
                <a:gd name="T1" fmla="*/ 343 h 343"/>
                <a:gd name="T2" fmla="*/ 68 w 137"/>
                <a:gd name="T3" fmla="*/ 343 h 343"/>
                <a:gd name="T4" fmla="*/ 0 w 137"/>
                <a:gd name="T5" fmla="*/ 274 h 343"/>
                <a:gd name="T6" fmla="*/ 0 w 137"/>
                <a:gd name="T7" fmla="*/ 68 h 343"/>
                <a:gd name="T8" fmla="*/ 68 w 137"/>
                <a:gd name="T9" fmla="*/ 0 h 343"/>
                <a:gd name="T10" fmla="*/ 137 w 137"/>
                <a:gd name="T11" fmla="*/ 68 h 343"/>
                <a:gd name="T12" fmla="*/ 137 w 137"/>
                <a:gd name="T13" fmla="*/ 274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2"/>
                    <a:pt x="0" y="274"/>
                  </a:cubicBezTo>
                  <a:cubicBezTo>
                    <a:pt x="0" y="68"/>
                    <a:pt x="0" y="68"/>
                    <a:pt x="0" y="68"/>
                  </a:cubicBezTo>
                  <a:cubicBezTo>
                    <a:pt x="0" y="30"/>
                    <a:pt x="30" y="0"/>
                    <a:pt x="68" y="0"/>
                  </a:cubicBezTo>
                  <a:cubicBezTo>
                    <a:pt x="106" y="0"/>
                    <a:pt x="137" y="30"/>
                    <a:pt x="137" y="68"/>
                  </a:cubicBezTo>
                  <a:cubicBezTo>
                    <a:pt x="137" y="274"/>
                    <a:pt x="137" y="274"/>
                    <a:pt x="137" y="274"/>
                  </a:cubicBezTo>
                  <a:cubicBezTo>
                    <a:pt x="137" y="312"/>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24"/>
            <p:cNvSpPr>
              <a:spLocks/>
            </p:cNvSpPr>
            <p:nvPr userDrawn="1"/>
          </p:nvSpPr>
          <p:spPr bwMode="auto">
            <a:xfrm>
              <a:off x="3028950" y="3841750"/>
              <a:ext cx="542925" cy="2447925"/>
            </a:xfrm>
            <a:custGeom>
              <a:avLst/>
              <a:gdLst>
                <a:gd name="T0" fmla="*/ 85 w 171"/>
                <a:gd name="T1" fmla="*/ 769 h 769"/>
                <a:gd name="T2" fmla="*/ 85 w 171"/>
                <a:gd name="T3" fmla="*/ 769 h 769"/>
                <a:gd name="T4" fmla="*/ 0 w 171"/>
                <a:gd name="T5" fmla="*/ 683 h 769"/>
                <a:gd name="T6" fmla="*/ 0 w 171"/>
                <a:gd name="T7" fmla="*/ 86 h 769"/>
                <a:gd name="T8" fmla="*/ 85 w 171"/>
                <a:gd name="T9" fmla="*/ 0 h 769"/>
                <a:gd name="T10" fmla="*/ 171 w 171"/>
                <a:gd name="T11" fmla="*/ 86 h 769"/>
                <a:gd name="T12" fmla="*/ 171 w 171"/>
                <a:gd name="T13" fmla="*/ 683 h 769"/>
                <a:gd name="T14" fmla="*/ 85 w 171"/>
                <a:gd name="T15" fmla="*/ 769 h 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9">
                  <a:moveTo>
                    <a:pt x="85" y="769"/>
                  </a:moveTo>
                  <a:cubicBezTo>
                    <a:pt x="85" y="769"/>
                    <a:pt x="85" y="769"/>
                    <a:pt x="85" y="769"/>
                  </a:cubicBezTo>
                  <a:cubicBezTo>
                    <a:pt x="38" y="769"/>
                    <a:pt x="0" y="730"/>
                    <a:pt x="0" y="683"/>
                  </a:cubicBezTo>
                  <a:cubicBezTo>
                    <a:pt x="0" y="86"/>
                    <a:pt x="0" y="86"/>
                    <a:pt x="0" y="86"/>
                  </a:cubicBezTo>
                  <a:cubicBezTo>
                    <a:pt x="0" y="39"/>
                    <a:pt x="38" y="0"/>
                    <a:pt x="85" y="0"/>
                  </a:cubicBezTo>
                  <a:cubicBezTo>
                    <a:pt x="133" y="0"/>
                    <a:pt x="171" y="39"/>
                    <a:pt x="171" y="86"/>
                  </a:cubicBezTo>
                  <a:cubicBezTo>
                    <a:pt x="171" y="683"/>
                    <a:pt x="171" y="683"/>
                    <a:pt x="171" y="683"/>
                  </a:cubicBezTo>
                  <a:cubicBezTo>
                    <a:pt x="171" y="730"/>
                    <a:pt x="133" y="769"/>
                    <a:pt x="85" y="7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25"/>
            <p:cNvSpPr>
              <a:spLocks/>
            </p:cNvSpPr>
            <p:nvPr userDrawn="1"/>
          </p:nvSpPr>
          <p:spPr bwMode="auto">
            <a:xfrm>
              <a:off x="0" y="3148013"/>
              <a:ext cx="228600" cy="2438400"/>
            </a:xfrm>
            <a:custGeom>
              <a:avLst/>
              <a:gdLst>
                <a:gd name="T0" fmla="*/ 0 w 72"/>
                <a:gd name="T1" fmla="*/ 0 h 766"/>
                <a:gd name="T2" fmla="*/ 0 w 72"/>
                <a:gd name="T3" fmla="*/ 766 h 766"/>
                <a:gd name="T4" fmla="*/ 72 w 72"/>
                <a:gd name="T5" fmla="*/ 681 h 766"/>
                <a:gd name="T6" fmla="*/ 72 w 72"/>
                <a:gd name="T7" fmla="*/ 84 h 766"/>
                <a:gd name="T8" fmla="*/ 0 w 72"/>
                <a:gd name="T9" fmla="*/ 0 h 766"/>
              </a:gdLst>
              <a:ahLst/>
              <a:cxnLst>
                <a:cxn ang="0">
                  <a:pos x="T0" y="T1"/>
                </a:cxn>
                <a:cxn ang="0">
                  <a:pos x="T2" y="T3"/>
                </a:cxn>
                <a:cxn ang="0">
                  <a:pos x="T4" y="T5"/>
                </a:cxn>
                <a:cxn ang="0">
                  <a:pos x="T6" y="T7"/>
                </a:cxn>
                <a:cxn ang="0">
                  <a:pos x="T8" y="T9"/>
                </a:cxn>
              </a:cxnLst>
              <a:rect l="0" t="0" r="r" b="b"/>
              <a:pathLst>
                <a:path w="72" h="766">
                  <a:moveTo>
                    <a:pt x="0" y="0"/>
                  </a:moveTo>
                  <a:cubicBezTo>
                    <a:pt x="0" y="766"/>
                    <a:pt x="0" y="766"/>
                    <a:pt x="0" y="766"/>
                  </a:cubicBezTo>
                  <a:cubicBezTo>
                    <a:pt x="41" y="759"/>
                    <a:pt x="72" y="724"/>
                    <a:pt x="72" y="681"/>
                  </a:cubicBezTo>
                  <a:cubicBezTo>
                    <a:pt x="72" y="84"/>
                    <a:pt x="72" y="84"/>
                    <a:pt x="72" y="84"/>
                  </a:cubicBezTo>
                  <a:cubicBezTo>
                    <a:pt x="72" y="42"/>
                    <a:pt x="41" y="6"/>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26"/>
            <p:cNvSpPr>
              <a:spLocks/>
            </p:cNvSpPr>
            <p:nvPr userDrawn="1"/>
          </p:nvSpPr>
          <p:spPr bwMode="auto">
            <a:xfrm>
              <a:off x="11950700" y="4105275"/>
              <a:ext cx="254000" cy="2444750"/>
            </a:xfrm>
            <a:custGeom>
              <a:avLst/>
              <a:gdLst>
                <a:gd name="T0" fmla="*/ 80 w 80"/>
                <a:gd name="T1" fmla="*/ 0 h 768"/>
                <a:gd name="T2" fmla="*/ 0 w 80"/>
                <a:gd name="T3" fmla="*/ 85 h 768"/>
                <a:gd name="T4" fmla="*/ 0 w 80"/>
                <a:gd name="T5" fmla="*/ 682 h 768"/>
                <a:gd name="T6" fmla="*/ 80 w 80"/>
                <a:gd name="T7" fmla="*/ 768 h 768"/>
                <a:gd name="T8" fmla="*/ 80 w 80"/>
                <a:gd name="T9" fmla="*/ 0 h 768"/>
              </a:gdLst>
              <a:ahLst/>
              <a:cxnLst>
                <a:cxn ang="0">
                  <a:pos x="T0" y="T1"/>
                </a:cxn>
                <a:cxn ang="0">
                  <a:pos x="T2" y="T3"/>
                </a:cxn>
                <a:cxn ang="0">
                  <a:pos x="T4" y="T5"/>
                </a:cxn>
                <a:cxn ang="0">
                  <a:pos x="T6" y="T7"/>
                </a:cxn>
                <a:cxn ang="0">
                  <a:pos x="T8" y="T9"/>
                </a:cxn>
              </a:cxnLst>
              <a:rect l="0" t="0" r="r" b="b"/>
              <a:pathLst>
                <a:path w="80" h="768">
                  <a:moveTo>
                    <a:pt x="80" y="0"/>
                  </a:moveTo>
                  <a:cubicBezTo>
                    <a:pt x="36" y="2"/>
                    <a:pt x="0" y="39"/>
                    <a:pt x="0" y="85"/>
                  </a:cubicBezTo>
                  <a:cubicBezTo>
                    <a:pt x="0" y="682"/>
                    <a:pt x="0" y="682"/>
                    <a:pt x="0" y="682"/>
                  </a:cubicBezTo>
                  <a:cubicBezTo>
                    <a:pt x="0" y="728"/>
                    <a:pt x="36" y="766"/>
                    <a:pt x="80" y="768"/>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1" name="Logotype"/>
          <p:cNvGrpSpPr/>
          <p:nvPr userDrawn="1"/>
        </p:nvGrpSpPr>
        <p:grpSpPr>
          <a:xfrm>
            <a:off x="641374" y="530908"/>
            <a:ext cx="1384039" cy="288609"/>
            <a:chOff x="9501453" y="6148765"/>
            <a:chExt cx="2047875" cy="427037"/>
          </a:xfrm>
          <a:solidFill>
            <a:schemeClr val="bg1"/>
          </a:solidFill>
        </p:grpSpPr>
        <p:sp>
          <p:nvSpPr>
            <p:cNvPr id="32"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15596250"/>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rgbClr val="FDECE4"/>
        </a:solidFill>
        <a:effectLst/>
      </p:bgPr>
    </p:bg>
    <p:spTree>
      <p:nvGrpSpPr>
        <p:cNvPr id="1" name=""/>
        <p:cNvGrpSpPr/>
        <p:nvPr/>
      </p:nvGrpSpPr>
      <p:grpSpPr>
        <a:xfrm>
          <a:off x="0" y="0"/>
          <a:ext cx="0" cy="0"/>
          <a:chOff x="0" y="0"/>
          <a:chExt cx="0" cy="0"/>
        </a:xfrm>
      </p:grpSpPr>
      <p:sp useBgFill="1">
        <p:nvSpPr>
          <p:cNvPr id="28" name="Picture Placeholder 5"/>
          <p:cNvSpPr>
            <a:spLocks noGrp="1"/>
          </p:cNvSpPr>
          <p:nvPr>
            <p:ph type="pic" sz="quarter" idx="15" hasCustomPrompt="1"/>
          </p:nvPr>
        </p:nvSpPr>
        <p:spPr>
          <a:xfrm>
            <a:off x="3175" y="0"/>
            <a:ext cx="12195175" cy="6859588"/>
          </a:xfrm>
        </p:spPr>
        <p:txBody>
          <a:bodyPr anchor="ctr" anchorCtr="0"/>
          <a:lstStyle>
            <a:lvl1pPr marL="0" indent="0" algn="ctr">
              <a:buNone/>
              <a:defRPr baseline="0">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r>
              <a:rPr lang="sv-SE" dirty="0" smtClean="0"/>
              <a:t> or </a:t>
            </a:r>
            <a:r>
              <a:rPr lang="sv-SE" dirty="0" err="1" smtClean="0"/>
              <a:t>use</a:t>
            </a:r>
            <a:r>
              <a:rPr lang="sv-SE" dirty="0" smtClean="0"/>
              <a:t> as </a:t>
            </a:r>
            <a:r>
              <a:rPr lang="sv-SE" dirty="0" err="1" smtClean="0"/>
              <a:t>pink</a:t>
            </a:r>
            <a:r>
              <a:rPr lang="sv-SE" dirty="0" smtClean="0"/>
              <a:t> </a:t>
            </a:r>
            <a:r>
              <a:rPr lang="sv-SE" dirty="0" err="1" smtClean="0"/>
              <a:t>slide</a:t>
            </a:r>
            <a:endParaRPr lang="en-GB" dirty="0"/>
          </a:p>
        </p:txBody>
      </p:sp>
      <p:sp>
        <p:nvSpPr>
          <p:cNvPr id="2" name="Title 1"/>
          <p:cNvSpPr>
            <a:spLocks noGrp="1"/>
          </p:cNvSpPr>
          <p:nvPr>
            <p:ph type="ctrTitle"/>
          </p:nvPr>
        </p:nvSpPr>
        <p:spPr>
          <a:xfrm>
            <a:off x="648001" y="1339218"/>
            <a:ext cx="7200000" cy="748800"/>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2133650"/>
            <a:ext cx="7200000" cy="360083"/>
          </a:xfrm>
        </p:spPr>
        <p:txBody>
          <a:bodyPr>
            <a:noAutofit/>
          </a:bodyPr>
          <a:lstStyle>
            <a:lvl1pPr marL="0" indent="0" algn="l">
              <a:buNone/>
              <a:defRPr b="1">
                <a:solidFill>
                  <a:schemeClr val="tx2"/>
                </a:solidFill>
              </a:defRPr>
            </a:lvl1pPr>
            <a:lvl2pPr marL="542734" indent="0" algn="ctr">
              <a:buNone/>
              <a:defRPr>
                <a:solidFill>
                  <a:schemeClr val="tx1">
                    <a:tint val="75000"/>
                  </a:schemeClr>
                </a:solidFill>
              </a:defRPr>
            </a:lvl2pPr>
            <a:lvl3pPr marL="1085465" indent="0" algn="ctr">
              <a:buNone/>
              <a:defRPr>
                <a:solidFill>
                  <a:schemeClr val="tx1">
                    <a:tint val="75000"/>
                  </a:schemeClr>
                </a:solidFill>
              </a:defRPr>
            </a:lvl3pPr>
            <a:lvl4pPr marL="1628199" indent="0" algn="ctr">
              <a:buNone/>
              <a:defRPr>
                <a:solidFill>
                  <a:schemeClr val="tx1">
                    <a:tint val="75000"/>
                  </a:schemeClr>
                </a:solidFill>
              </a:defRPr>
            </a:lvl4pPr>
            <a:lvl5pPr marL="2170928" indent="0" algn="ctr">
              <a:buNone/>
              <a:defRPr>
                <a:solidFill>
                  <a:schemeClr val="tx1">
                    <a:tint val="75000"/>
                  </a:schemeClr>
                </a:solidFill>
              </a:defRPr>
            </a:lvl5pPr>
            <a:lvl6pPr marL="2713661" indent="0" algn="ctr">
              <a:buNone/>
              <a:defRPr>
                <a:solidFill>
                  <a:schemeClr val="tx1">
                    <a:tint val="75000"/>
                  </a:schemeClr>
                </a:solidFill>
              </a:defRPr>
            </a:lvl6pPr>
            <a:lvl7pPr marL="3256395" indent="0" algn="ctr">
              <a:buNone/>
              <a:defRPr>
                <a:solidFill>
                  <a:schemeClr val="tx1">
                    <a:tint val="75000"/>
                  </a:schemeClr>
                </a:solidFill>
              </a:defRPr>
            </a:lvl7pPr>
            <a:lvl8pPr marL="3799131" indent="0" algn="ctr">
              <a:buNone/>
              <a:defRPr>
                <a:solidFill>
                  <a:schemeClr val="tx1">
                    <a:tint val="75000"/>
                  </a:schemeClr>
                </a:solidFill>
              </a:defRPr>
            </a:lvl8pPr>
            <a:lvl9pPr marL="434185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1" y="2592000"/>
            <a:ext cx="7200000" cy="216000"/>
          </a:xfrm>
        </p:spPr>
        <p:txBody>
          <a:bodyPr>
            <a:noAutofit/>
          </a:bodyPr>
          <a:lstStyle>
            <a:lvl1pPr marL="0" indent="0">
              <a:buNone/>
              <a:defRPr sz="1300">
                <a:solidFill>
                  <a:schemeClr val="tx2"/>
                </a:solidFill>
              </a:defRPr>
            </a:lvl1pPr>
            <a:lvl2pPr marL="256404" indent="0">
              <a:buNone/>
              <a:defRPr>
                <a:solidFill>
                  <a:schemeClr val="accent2"/>
                </a:solidFill>
              </a:defRPr>
            </a:lvl2pPr>
            <a:lvl3pPr marL="512818" indent="0">
              <a:buNone/>
              <a:defRPr>
                <a:solidFill>
                  <a:schemeClr val="accent2"/>
                </a:solidFill>
              </a:defRPr>
            </a:lvl3pPr>
            <a:lvl4pPr marL="769218" indent="0">
              <a:buNone/>
              <a:defRPr>
                <a:solidFill>
                  <a:schemeClr val="accent2"/>
                </a:solidFill>
              </a:defRPr>
            </a:lvl4pPr>
            <a:lvl5pPr marL="1025636"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1" y="2844000"/>
            <a:ext cx="7200000" cy="216000"/>
          </a:xfrm>
        </p:spPr>
        <p:txBody>
          <a:bodyPr>
            <a:noAutofit/>
          </a:bodyPr>
          <a:lstStyle>
            <a:lvl1pPr marL="0" indent="0">
              <a:buNone/>
              <a:defRPr sz="1300">
                <a:solidFill>
                  <a:schemeClr val="tx2"/>
                </a:solidFill>
              </a:defRPr>
            </a:lvl1pPr>
            <a:lvl2pPr marL="256404" indent="0">
              <a:buNone/>
              <a:defRPr>
                <a:solidFill>
                  <a:schemeClr val="accent2"/>
                </a:solidFill>
              </a:defRPr>
            </a:lvl2pPr>
            <a:lvl3pPr marL="512818" indent="0">
              <a:buNone/>
              <a:defRPr>
                <a:solidFill>
                  <a:schemeClr val="accent2"/>
                </a:solidFill>
              </a:defRPr>
            </a:lvl3pPr>
            <a:lvl4pPr marL="769218" indent="0">
              <a:buNone/>
              <a:defRPr>
                <a:solidFill>
                  <a:schemeClr val="accent2"/>
                </a:solidFill>
              </a:defRPr>
            </a:lvl4pPr>
            <a:lvl5pPr marL="1025636" indent="0">
              <a:buNone/>
              <a:defRPr>
                <a:solidFill>
                  <a:schemeClr val="accent2"/>
                </a:solidFill>
              </a:defRPr>
            </a:lvl5pPr>
          </a:lstStyle>
          <a:p>
            <a:pPr lvl="0"/>
            <a:r>
              <a:rPr lang="en-GB" dirty="0" smtClean="0"/>
              <a:t>Date</a:t>
            </a:r>
            <a:endParaRPr lang="en-GB" dirty="0"/>
          </a:p>
        </p:txBody>
      </p:sp>
      <p:grpSp>
        <p:nvGrpSpPr>
          <p:cNvPr id="10" name="Pulse"/>
          <p:cNvGrpSpPr/>
          <p:nvPr userDrawn="1"/>
        </p:nvGrpSpPr>
        <p:grpSpPr>
          <a:xfrm>
            <a:off x="8751889" y="3030556"/>
            <a:ext cx="3446463" cy="3490913"/>
            <a:chOff x="8751888" y="3030538"/>
            <a:chExt cx="3446462" cy="3490913"/>
          </a:xfrm>
          <a:solidFill>
            <a:schemeClr val="accent1"/>
          </a:solidFill>
        </p:grpSpPr>
        <p:sp>
          <p:nvSpPr>
            <p:cNvPr id="11"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9" name="Logotype"/>
          <p:cNvGrpSpPr/>
          <p:nvPr userDrawn="1"/>
        </p:nvGrpSpPr>
        <p:grpSpPr>
          <a:xfrm>
            <a:off x="641374" y="530908"/>
            <a:ext cx="1384039" cy="288609"/>
            <a:chOff x="9501453" y="6148765"/>
            <a:chExt cx="2047875" cy="427037"/>
          </a:xfrm>
          <a:solidFill>
            <a:schemeClr val="bg2"/>
          </a:solidFill>
        </p:grpSpPr>
        <p:sp>
          <p:nvSpPr>
            <p:cNvPr id="20"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28044753"/>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Image Blue">
    <p:bg>
      <p:bgPr>
        <a:solidFill>
          <a:schemeClr val="bg2"/>
        </a:solidFill>
        <a:effectLst/>
      </p:bgPr>
    </p:bg>
    <p:spTree>
      <p:nvGrpSpPr>
        <p:cNvPr id="1" name=""/>
        <p:cNvGrpSpPr/>
        <p:nvPr/>
      </p:nvGrpSpPr>
      <p:grpSpPr>
        <a:xfrm>
          <a:off x="0" y="0"/>
          <a:ext cx="0" cy="0"/>
          <a:chOff x="0" y="0"/>
          <a:chExt cx="0" cy="0"/>
        </a:xfrm>
      </p:grpSpPr>
      <p:sp>
        <p:nvSpPr>
          <p:cNvPr id="25" name="Rectangle 24"/>
          <p:cNvSpPr/>
          <p:nvPr userDrawn="1"/>
        </p:nvSpPr>
        <p:spPr>
          <a:xfrm>
            <a:off x="3" y="939600"/>
            <a:ext cx="12193200" cy="38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1" tIns="45582" rIns="91161" bIns="45582" rtlCol="0" anchor="ctr"/>
          <a:lstStyle/>
          <a:p>
            <a:pPr algn="ctr"/>
            <a:endParaRPr lang="en-GB" dirty="0"/>
          </a:p>
        </p:txBody>
      </p:sp>
      <p:sp>
        <p:nvSpPr>
          <p:cNvPr id="2" name="Title 1"/>
          <p:cNvSpPr>
            <a:spLocks noGrp="1"/>
          </p:cNvSpPr>
          <p:nvPr>
            <p:ph type="ctrTitle"/>
          </p:nvPr>
        </p:nvSpPr>
        <p:spPr>
          <a:xfrm>
            <a:off x="648001" y="4783756"/>
            <a:ext cx="7200000" cy="626850"/>
          </a:xfrm>
        </p:spPr>
        <p:txBody>
          <a:bodyPr>
            <a:noAutofit/>
          </a:bodyPr>
          <a:lstStyle>
            <a:lvl1pPr>
              <a:defRPr sz="24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5436018"/>
            <a:ext cx="7200000" cy="360083"/>
          </a:xfrm>
        </p:spPr>
        <p:txBody>
          <a:bodyPr>
            <a:noAutofit/>
          </a:bodyPr>
          <a:lstStyle>
            <a:lvl1pPr marL="0" indent="0" algn="l">
              <a:buNone/>
              <a:defRPr b="1">
                <a:solidFill>
                  <a:schemeClr val="bg1"/>
                </a:solidFill>
              </a:defRPr>
            </a:lvl1pPr>
            <a:lvl2pPr marL="542734" indent="0" algn="ctr">
              <a:buNone/>
              <a:defRPr>
                <a:solidFill>
                  <a:schemeClr val="tx1">
                    <a:tint val="75000"/>
                  </a:schemeClr>
                </a:solidFill>
              </a:defRPr>
            </a:lvl2pPr>
            <a:lvl3pPr marL="1085465" indent="0" algn="ctr">
              <a:buNone/>
              <a:defRPr>
                <a:solidFill>
                  <a:schemeClr val="tx1">
                    <a:tint val="75000"/>
                  </a:schemeClr>
                </a:solidFill>
              </a:defRPr>
            </a:lvl3pPr>
            <a:lvl4pPr marL="1628199" indent="0" algn="ctr">
              <a:buNone/>
              <a:defRPr>
                <a:solidFill>
                  <a:schemeClr val="tx1">
                    <a:tint val="75000"/>
                  </a:schemeClr>
                </a:solidFill>
              </a:defRPr>
            </a:lvl4pPr>
            <a:lvl5pPr marL="2170928" indent="0" algn="ctr">
              <a:buNone/>
              <a:defRPr>
                <a:solidFill>
                  <a:schemeClr val="tx1">
                    <a:tint val="75000"/>
                  </a:schemeClr>
                </a:solidFill>
              </a:defRPr>
            </a:lvl5pPr>
            <a:lvl6pPr marL="2713661" indent="0" algn="ctr">
              <a:buNone/>
              <a:defRPr>
                <a:solidFill>
                  <a:schemeClr val="tx1">
                    <a:tint val="75000"/>
                  </a:schemeClr>
                </a:solidFill>
              </a:defRPr>
            </a:lvl6pPr>
            <a:lvl7pPr marL="3256395" indent="0" algn="ctr">
              <a:buNone/>
              <a:defRPr>
                <a:solidFill>
                  <a:schemeClr val="tx1">
                    <a:tint val="75000"/>
                  </a:schemeClr>
                </a:solidFill>
              </a:defRPr>
            </a:lvl7pPr>
            <a:lvl8pPr marL="3799131" indent="0" algn="ctr">
              <a:buNone/>
              <a:defRPr>
                <a:solidFill>
                  <a:schemeClr val="tx1">
                    <a:tint val="75000"/>
                  </a:schemeClr>
                </a:solidFill>
              </a:defRPr>
            </a:lvl8pPr>
            <a:lvl9pPr marL="434185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1" y="5914122"/>
            <a:ext cx="7200000" cy="216000"/>
          </a:xfrm>
        </p:spPr>
        <p:txBody>
          <a:bodyPr>
            <a:noAutofit/>
          </a:bodyPr>
          <a:lstStyle>
            <a:lvl1pPr marL="0" indent="0">
              <a:buNone/>
              <a:defRPr sz="1300">
                <a:solidFill>
                  <a:srgbClr val="FFFFFF"/>
                </a:solidFill>
              </a:defRPr>
            </a:lvl1pPr>
            <a:lvl2pPr marL="256404" indent="0">
              <a:buNone/>
              <a:defRPr>
                <a:solidFill>
                  <a:schemeClr val="accent2"/>
                </a:solidFill>
              </a:defRPr>
            </a:lvl2pPr>
            <a:lvl3pPr marL="512818" indent="0">
              <a:buNone/>
              <a:defRPr>
                <a:solidFill>
                  <a:schemeClr val="accent2"/>
                </a:solidFill>
              </a:defRPr>
            </a:lvl3pPr>
            <a:lvl4pPr marL="769218" indent="0">
              <a:buNone/>
              <a:defRPr>
                <a:solidFill>
                  <a:schemeClr val="accent2"/>
                </a:solidFill>
              </a:defRPr>
            </a:lvl4pPr>
            <a:lvl5pPr marL="1025636"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1" y="6166122"/>
            <a:ext cx="7200000" cy="216000"/>
          </a:xfrm>
        </p:spPr>
        <p:txBody>
          <a:bodyPr>
            <a:noAutofit/>
          </a:bodyPr>
          <a:lstStyle>
            <a:lvl1pPr marL="0" indent="0">
              <a:buNone/>
              <a:defRPr sz="1300">
                <a:solidFill>
                  <a:srgbClr val="FFFFFF"/>
                </a:solidFill>
              </a:defRPr>
            </a:lvl1pPr>
            <a:lvl2pPr marL="256404" indent="0">
              <a:buNone/>
              <a:defRPr>
                <a:solidFill>
                  <a:schemeClr val="accent2"/>
                </a:solidFill>
              </a:defRPr>
            </a:lvl2pPr>
            <a:lvl3pPr marL="512818" indent="0">
              <a:buNone/>
              <a:defRPr>
                <a:solidFill>
                  <a:schemeClr val="accent2"/>
                </a:solidFill>
              </a:defRPr>
            </a:lvl3pPr>
            <a:lvl4pPr marL="769218" indent="0">
              <a:buNone/>
              <a:defRPr>
                <a:solidFill>
                  <a:schemeClr val="accent2"/>
                </a:solidFill>
              </a:defRPr>
            </a:lvl4pPr>
            <a:lvl5pPr marL="1025636" indent="0">
              <a:buNone/>
              <a:defRPr>
                <a:solidFill>
                  <a:schemeClr val="accent2"/>
                </a:solidFill>
              </a:defRPr>
            </a:lvl5pPr>
          </a:lstStyle>
          <a:p>
            <a:pPr lvl="0"/>
            <a:r>
              <a:rPr lang="en-GB" dirty="0" smtClean="0"/>
              <a:t>Date</a:t>
            </a:r>
            <a:endParaRPr lang="en-GB" dirty="0"/>
          </a:p>
        </p:txBody>
      </p:sp>
      <p:sp>
        <p:nvSpPr>
          <p:cNvPr id="7" name="Picture Placeholder 6"/>
          <p:cNvSpPr>
            <a:spLocks noGrp="1"/>
          </p:cNvSpPr>
          <p:nvPr>
            <p:ph type="pic" sz="quarter" idx="15" hasCustomPrompt="1"/>
          </p:nvPr>
        </p:nvSpPr>
        <p:spPr>
          <a:xfrm>
            <a:off x="-1" y="939600"/>
            <a:ext cx="12204000" cy="3816350"/>
          </a:xfrm>
          <a:noFill/>
        </p:spPr>
        <p:txBody>
          <a:bodyPr anchor="ctr" anchorCtr="0"/>
          <a:lstStyle>
            <a:lvl1pPr marL="0" marR="0" indent="0" algn="ctr" defTabSz="1085465" rtl="0" eaLnBrk="1" fontAlgn="auto" latinLnBrk="0" hangingPunct="1">
              <a:lnSpc>
                <a:spcPct val="100000"/>
              </a:lnSpc>
              <a:spcBef>
                <a:spcPts val="1200"/>
              </a:spcBef>
              <a:spcAft>
                <a:spcPts val="0"/>
              </a:spcAft>
              <a:buClrTx/>
              <a:buSzTx/>
              <a:buFont typeface="Arial" pitchFamily="34" charset="0"/>
              <a:buNone/>
              <a:tabLst/>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endParaRPr lang="en-GB" dirty="0" smtClean="0"/>
          </a:p>
        </p:txBody>
      </p:sp>
      <p:grpSp>
        <p:nvGrpSpPr>
          <p:cNvPr id="16" name="Pulse"/>
          <p:cNvGrpSpPr/>
          <p:nvPr userDrawn="1"/>
        </p:nvGrpSpPr>
        <p:grpSpPr>
          <a:xfrm>
            <a:off x="8751889" y="3030556"/>
            <a:ext cx="3446463" cy="3490913"/>
            <a:chOff x="8751888" y="3030538"/>
            <a:chExt cx="3446462" cy="3490913"/>
          </a:xfrm>
          <a:solidFill>
            <a:srgbClr val="0000FF"/>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8" name="Logotype"/>
          <p:cNvGrpSpPr/>
          <p:nvPr userDrawn="1"/>
        </p:nvGrpSpPr>
        <p:grpSpPr>
          <a:xfrm>
            <a:off x="5371698" y="298090"/>
            <a:ext cx="1384039" cy="288609"/>
            <a:chOff x="9501453" y="6148765"/>
            <a:chExt cx="2047875" cy="427037"/>
          </a:xfrm>
          <a:solidFill>
            <a:schemeClr val="bg1"/>
          </a:solidFill>
        </p:grpSpPr>
        <p:sp>
          <p:nvSpPr>
            <p:cNvPr id="29"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0488025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8064000" cy="720167"/>
          </a:xfrm>
        </p:spPr>
        <p:txBody>
          <a:bodyPr/>
          <a:lstStyle/>
          <a:p>
            <a:r>
              <a:rPr lang="en-GB" dirty="0" smtClean="0"/>
              <a:t>Click to edit Master title style</a:t>
            </a:r>
            <a:endParaRPr lang="en-GB" dirty="0"/>
          </a:p>
        </p:txBody>
      </p:sp>
      <p:sp>
        <p:nvSpPr>
          <p:cNvPr id="4" name="Content Placeholder 3"/>
          <p:cNvSpPr>
            <a:spLocks noGrp="1"/>
          </p:cNvSpPr>
          <p:nvPr>
            <p:ph sz="half" idx="2"/>
          </p:nvPr>
        </p:nvSpPr>
        <p:spPr>
          <a:xfrm>
            <a:off x="648000" y="1332000"/>
            <a:ext cx="5364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Slide Number Placeholder 6"/>
          <p:cNvSpPr>
            <a:spLocks noGrp="1"/>
          </p:cNvSpPr>
          <p:nvPr>
            <p:ph type="sldNum" sz="quarter" idx="12"/>
          </p:nvPr>
        </p:nvSpPr>
        <p:spPr/>
        <p:txBody>
          <a:bodyPr/>
          <a:lstStyle/>
          <a:p>
            <a:fld id="{D14BCCD3-0010-4FBA-B965-2126ADC31932}" type="slidenum">
              <a:rPr lang="en-GB" smtClean="0"/>
              <a:t>‹#›</a:t>
            </a:fld>
            <a:endParaRPr lang="en-GB" dirty="0"/>
          </a:p>
        </p:txBody>
      </p:sp>
      <p:sp>
        <p:nvSpPr>
          <p:cNvPr id="10" name="Picture Placeholder 9"/>
          <p:cNvSpPr>
            <a:spLocks noGrp="1"/>
          </p:cNvSpPr>
          <p:nvPr>
            <p:ph type="pic" sz="quarter" idx="14" hasCustomPrompt="1"/>
          </p:nvPr>
        </p:nvSpPr>
        <p:spPr>
          <a:xfrm>
            <a:off x="6192000" y="1332000"/>
            <a:ext cx="5364000" cy="4428000"/>
          </a:xfrm>
          <a:solidFill>
            <a:schemeClr val="bg1">
              <a:lumMod val="95000"/>
            </a:schemeClr>
          </a:solidFill>
        </p:spPr>
        <p:txBody>
          <a:bodyPr anchor="ctr" anchorCtr="0"/>
          <a:lstStyle>
            <a:lvl1pPr marL="0" indent="0" algn="ctr">
              <a:buFontTx/>
              <a:buNone/>
              <a:defRPr/>
            </a:lvl1pPr>
          </a:lstStyle>
          <a:p>
            <a:r>
              <a:rPr lang="en-US" dirty="0" smtClean="0"/>
              <a:t>Picture</a:t>
            </a:r>
            <a:endParaRPr lang="en-GB" dirty="0"/>
          </a:p>
        </p:txBody>
      </p:sp>
      <p:sp>
        <p:nvSpPr>
          <p:cNvPr id="3" name="Footer Placeholder 2"/>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849876918"/>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ink">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3" y="0"/>
            <a:ext cx="12193200" cy="6859588"/>
          </a:xfrm>
          <a:prstGeom prst="rect">
            <a:avLst/>
          </a:prstGeom>
          <a:solidFill>
            <a:srgbClr val="FDECE4"/>
          </a:solidFill>
          <a:ln>
            <a:noFill/>
          </a:ln>
        </p:spPr>
        <p:style>
          <a:lnRef idx="2">
            <a:schemeClr val="accent1">
              <a:shade val="50000"/>
            </a:schemeClr>
          </a:lnRef>
          <a:fillRef idx="1">
            <a:schemeClr val="accent1"/>
          </a:fillRef>
          <a:effectRef idx="0">
            <a:schemeClr val="accent1"/>
          </a:effectRef>
          <a:fontRef idx="minor">
            <a:schemeClr val="lt1"/>
          </a:fontRef>
        </p:style>
        <p:txBody>
          <a:bodyPr lIns="91161" tIns="45582" rIns="91161" bIns="45582" rtlCol="0" anchor="ctr"/>
          <a:lstStyle/>
          <a:p>
            <a:pPr algn="ctr"/>
            <a:endParaRPr lang="en-GB" dirty="0"/>
          </a:p>
        </p:txBody>
      </p:sp>
      <p:sp>
        <p:nvSpPr>
          <p:cNvPr id="4" name="Rectangle 3"/>
          <p:cNvSpPr/>
          <p:nvPr userDrawn="1"/>
        </p:nvSpPr>
        <p:spPr>
          <a:xfrm>
            <a:off x="3" y="939600"/>
            <a:ext cx="12193200" cy="38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1" tIns="45582" rIns="91161" bIns="45582" rtlCol="0" anchor="ctr"/>
          <a:lstStyle/>
          <a:p>
            <a:pPr algn="ctr"/>
            <a:endParaRPr lang="en-GB" dirty="0"/>
          </a:p>
        </p:txBody>
      </p:sp>
      <p:sp>
        <p:nvSpPr>
          <p:cNvPr id="7" name="Picture Placeholder 6"/>
          <p:cNvSpPr>
            <a:spLocks noGrp="1"/>
          </p:cNvSpPr>
          <p:nvPr>
            <p:ph type="pic" sz="quarter" idx="15" hasCustomPrompt="1"/>
          </p:nvPr>
        </p:nvSpPr>
        <p:spPr>
          <a:xfrm>
            <a:off x="-1" y="940414"/>
            <a:ext cx="12204000" cy="3816350"/>
          </a:xfrm>
          <a:noFill/>
        </p:spPr>
        <p:txBody>
          <a:bodyPr anchor="ctr" anchorCtr="0"/>
          <a:lstStyle>
            <a:lvl1pPr marL="0" indent="0" algn="ctr">
              <a:buNone/>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endParaRPr lang="en-GB" dirty="0"/>
          </a:p>
        </p:txBody>
      </p:sp>
      <p:sp>
        <p:nvSpPr>
          <p:cNvPr id="2" name="Title 1"/>
          <p:cNvSpPr>
            <a:spLocks noGrp="1"/>
          </p:cNvSpPr>
          <p:nvPr>
            <p:ph type="ctrTitle"/>
          </p:nvPr>
        </p:nvSpPr>
        <p:spPr>
          <a:xfrm>
            <a:off x="648001" y="4775994"/>
            <a:ext cx="7200000" cy="634612"/>
          </a:xfrm>
        </p:spPr>
        <p:txBody>
          <a:bodyPr>
            <a:noAutofit/>
          </a:bodyPr>
          <a:lstStyle>
            <a:lvl1pPr>
              <a:defRPr sz="24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5436018"/>
            <a:ext cx="7200000" cy="360083"/>
          </a:xfrm>
        </p:spPr>
        <p:txBody>
          <a:bodyPr>
            <a:noAutofit/>
          </a:bodyPr>
          <a:lstStyle>
            <a:lvl1pPr marL="0" indent="0" algn="l">
              <a:buNone/>
              <a:defRPr b="1">
                <a:solidFill>
                  <a:schemeClr val="tx2"/>
                </a:solidFill>
              </a:defRPr>
            </a:lvl1pPr>
            <a:lvl2pPr marL="542734" indent="0" algn="ctr">
              <a:buNone/>
              <a:defRPr>
                <a:solidFill>
                  <a:schemeClr val="tx1">
                    <a:tint val="75000"/>
                  </a:schemeClr>
                </a:solidFill>
              </a:defRPr>
            </a:lvl2pPr>
            <a:lvl3pPr marL="1085465" indent="0" algn="ctr">
              <a:buNone/>
              <a:defRPr>
                <a:solidFill>
                  <a:schemeClr val="tx1">
                    <a:tint val="75000"/>
                  </a:schemeClr>
                </a:solidFill>
              </a:defRPr>
            </a:lvl3pPr>
            <a:lvl4pPr marL="1628199" indent="0" algn="ctr">
              <a:buNone/>
              <a:defRPr>
                <a:solidFill>
                  <a:schemeClr val="tx1">
                    <a:tint val="75000"/>
                  </a:schemeClr>
                </a:solidFill>
              </a:defRPr>
            </a:lvl4pPr>
            <a:lvl5pPr marL="2170928" indent="0" algn="ctr">
              <a:buNone/>
              <a:defRPr>
                <a:solidFill>
                  <a:schemeClr val="tx1">
                    <a:tint val="75000"/>
                  </a:schemeClr>
                </a:solidFill>
              </a:defRPr>
            </a:lvl5pPr>
            <a:lvl6pPr marL="2713661" indent="0" algn="ctr">
              <a:buNone/>
              <a:defRPr>
                <a:solidFill>
                  <a:schemeClr val="tx1">
                    <a:tint val="75000"/>
                  </a:schemeClr>
                </a:solidFill>
              </a:defRPr>
            </a:lvl6pPr>
            <a:lvl7pPr marL="3256395" indent="0" algn="ctr">
              <a:buNone/>
              <a:defRPr>
                <a:solidFill>
                  <a:schemeClr val="tx1">
                    <a:tint val="75000"/>
                  </a:schemeClr>
                </a:solidFill>
              </a:defRPr>
            </a:lvl7pPr>
            <a:lvl8pPr marL="3799131" indent="0" algn="ctr">
              <a:buNone/>
              <a:defRPr>
                <a:solidFill>
                  <a:schemeClr val="tx1">
                    <a:tint val="75000"/>
                  </a:schemeClr>
                </a:solidFill>
              </a:defRPr>
            </a:lvl8pPr>
            <a:lvl9pPr marL="4341854" indent="0" algn="ctr">
              <a:buNone/>
              <a:defRPr>
                <a:solidFill>
                  <a:schemeClr val="tx1">
                    <a:tint val="75000"/>
                  </a:schemeClr>
                </a:solidFill>
              </a:defRPr>
            </a:lvl9pPr>
          </a:lstStyle>
          <a:p>
            <a:r>
              <a:rPr lang="en-GB" dirty="0" smtClean="0"/>
              <a:t>Click to edit Master subtitle style</a:t>
            </a:r>
            <a:endParaRPr lang="en-GB" dirty="0"/>
          </a:p>
        </p:txBody>
      </p:sp>
      <p:sp>
        <p:nvSpPr>
          <p:cNvPr id="21" name="Text Placeholder 20"/>
          <p:cNvSpPr>
            <a:spLocks noGrp="1"/>
          </p:cNvSpPr>
          <p:nvPr>
            <p:ph type="body" sz="quarter" idx="13" hasCustomPrompt="1"/>
          </p:nvPr>
        </p:nvSpPr>
        <p:spPr>
          <a:xfrm>
            <a:off x="648001" y="5914122"/>
            <a:ext cx="7200000" cy="216000"/>
          </a:xfrm>
        </p:spPr>
        <p:txBody>
          <a:bodyPr>
            <a:noAutofit/>
          </a:bodyPr>
          <a:lstStyle>
            <a:lvl1pPr marL="0" indent="0">
              <a:buNone/>
              <a:defRPr sz="1300">
                <a:solidFill>
                  <a:schemeClr val="tx2"/>
                </a:solidFill>
              </a:defRPr>
            </a:lvl1pPr>
            <a:lvl2pPr marL="256404" indent="0">
              <a:buNone/>
              <a:defRPr>
                <a:solidFill>
                  <a:schemeClr val="accent2"/>
                </a:solidFill>
              </a:defRPr>
            </a:lvl2pPr>
            <a:lvl3pPr marL="512818" indent="0">
              <a:buNone/>
              <a:defRPr>
                <a:solidFill>
                  <a:schemeClr val="accent2"/>
                </a:solidFill>
              </a:defRPr>
            </a:lvl3pPr>
            <a:lvl4pPr marL="769218" indent="0">
              <a:buNone/>
              <a:defRPr>
                <a:solidFill>
                  <a:schemeClr val="accent2"/>
                </a:solidFill>
              </a:defRPr>
            </a:lvl4pPr>
            <a:lvl5pPr marL="1025636" indent="0">
              <a:buNone/>
              <a:defRPr>
                <a:solidFill>
                  <a:schemeClr val="accent2"/>
                </a:solidFill>
              </a:defRPr>
            </a:lvl5pPr>
          </a:lstStyle>
          <a:p>
            <a:pPr lvl="0"/>
            <a:r>
              <a:rPr lang="en-GB" dirty="0" smtClean="0"/>
              <a:t>Name, title</a:t>
            </a:r>
            <a:endParaRPr lang="en-GB" dirty="0"/>
          </a:p>
        </p:txBody>
      </p:sp>
      <p:sp>
        <p:nvSpPr>
          <p:cNvPr id="22" name="Text Placeholder 20"/>
          <p:cNvSpPr>
            <a:spLocks noGrp="1"/>
          </p:cNvSpPr>
          <p:nvPr>
            <p:ph type="body" sz="quarter" idx="14" hasCustomPrompt="1"/>
          </p:nvPr>
        </p:nvSpPr>
        <p:spPr>
          <a:xfrm>
            <a:off x="648001" y="6166122"/>
            <a:ext cx="7200000" cy="216000"/>
          </a:xfrm>
        </p:spPr>
        <p:txBody>
          <a:bodyPr>
            <a:noAutofit/>
          </a:bodyPr>
          <a:lstStyle>
            <a:lvl1pPr marL="0" indent="0">
              <a:buNone/>
              <a:defRPr sz="1300">
                <a:solidFill>
                  <a:schemeClr val="tx2"/>
                </a:solidFill>
              </a:defRPr>
            </a:lvl1pPr>
            <a:lvl2pPr marL="256404" indent="0">
              <a:buNone/>
              <a:defRPr>
                <a:solidFill>
                  <a:schemeClr val="accent2"/>
                </a:solidFill>
              </a:defRPr>
            </a:lvl2pPr>
            <a:lvl3pPr marL="512818" indent="0">
              <a:buNone/>
              <a:defRPr>
                <a:solidFill>
                  <a:schemeClr val="accent2"/>
                </a:solidFill>
              </a:defRPr>
            </a:lvl3pPr>
            <a:lvl4pPr marL="769218" indent="0">
              <a:buNone/>
              <a:defRPr>
                <a:solidFill>
                  <a:schemeClr val="accent2"/>
                </a:solidFill>
              </a:defRPr>
            </a:lvl4pPr>
            <a:lvl5pPr marL="1025636" indent="0">
              <a:buNone/>
              <a:defRPr>
                <a:solidFill>
                  <a:schemeClr val="accent2"/>
                </a:solidFill>
              </a:defRPr>
            </a:lvl5pPr>
          </a:lstStyle>
          <a:p>
            <a:pPr lvl="0"/>
            <a:r>
              <a:rPr lang="en-GB" dirty="0" smtClean="0"/>
              <a:t>Date</a:t>
            </a:r>
            <a:endParaRPr lang="en-GB" dirty="0"/>
          </a:p>
        </p:txBody>
      </p:sp>
      <p:grpSp>
        <p:nvGrpSpPr>
          <p:cNvPr id="16" name="Pulse"/>
          <p:cNvGrpSpPr/>
          <p:nvPr userDrawn="1"/>
        </p:nvGrpSpPr>
        <p:grpSpPr>
          <a:xfrm>
            <a:off x="8751889" y="3030556"/>
            <a:ext cx="3446463" cy="3490913"/>
            <a:chOff x="8751888" y="3030538"/>
            <a:chExt cx="3446462" cy="3490913"/>
          </a:xfrm>
          <a:solidFill>
            <a:schemeClr val="accent1"/>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3" name="Logotype"/>
          <p:cNvGrpSpPr/>
          <p:nvPr userDrawn="1"/>
        </p:nvGrpSpPr>
        <p:grpSpPr>
          <a:xfrm>
            <a:off x="5371698" y="298090"/>
            <a:ext cx="1384039" cy="288609"/>
            <a:chOff x="9501453" y="6148765"/>
            <a:chExt cx="2047875" cy="427037"/>
          </a:xfrm>
          <a:solidFill>
            <a:schemeClr val="bg2"/>
          </a:solidFill>
        </p:grpSpPr>
        <p:sp>
          <p:nvSpPr>
            <p:cNvPr id="34"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20488228"/>
      </p:ext>
    </p:extLst>
  </p:cSld>
  <p:clrMapOvr>
    <a:overrideClrMapping bg1="lt1" tx1="dk1" bg2="lt2" tx2="dk2" accent1="accent1" accent2="accent2" accent3="accent3" accent4="accent4" accent5="accent5" accent6="accent6" hlink="hlink" folHlink="folHlink"/>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hapter 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018" y="1089044"/>
            <a:ext cx="8402188" cy="999458"/>
          </a:xfrm>
        </p:spPr>
        <p:txBody>
          <a:bodyPr anchor="b" anchorCtr="0">
            <a:noAutofit/>
          </a:bodyPr>
          <a:lstStyle>
            <a:lvl1pPr algn="ctr">
              <a:defRPr sz="2900" b="1" cap="none" baseline="0">
                <a:solidFill>
                  <a:schemeClr val="bg2"/>
                </a:solidFill>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1872018" y="2160500"/>
            <a:ext cx="8402188" cy="720167"/>
          </a:xfrm>
        </p:spPr>
        <p:txBody>
          <a:bodyPr anchor="t" anchorCtr="0">
            <a:noAutofit/>
          </a:bodyPr>
          <a:lstStyle>
            <a:lvl1pPr marL="0" indent="0" algn="ctr">
              <a:buNone/>
              <a:defRPr sz="1900" b="1">
                <a:solidFill>
                  <a:schemeClr val="accent2"/>
                </a:solidFill>
              </a:defRPr>
            </a:lvl1pPr>
            <a:lvl2pPr marL="542734" indent="0">
              <a:buNone/>
              <a:defRPr sz="2100">
                <a:solidFill>
                  <a:schemeClr val="tx1">
                    <a:tint val="75000"/>
                  </a:schemeClr>
                </a:solidFill>
              </a:defRPr>
            </a:lvl2pPr>
            <a:lvl3pPr marL="1085465" indent="0">
              <a:buNone/>
              <a:defRPr sz="1900">
                <a:solidFill>
                  <a:schemeClr val="tx1">
                    <a:tint val="75000"/>
                  </a:schemeClr>
                </a:solidFill>
              </a:defRPr>
            </a:lvl3pPr>
            <a:lvl4pPr marL="1628199" indent="0">
              <a:buNone/>
              <a:defRPr sz="1700">
                <a:solidFill>
                  <a:schemeClr val="tx1">
                    <a:tint val="75000"/>
                  </a:schemeClr>
                </a:solidFill>
              </a:defRPr>
            </a:lvl4pPr>
            <a:lvl5pPr marL="2170928" indent="0">
              <a:buNone/>
              <a:defRPr sz="1700">
                <a:solidFill>
                  <a:schemeClr val="tx1">
                    <a:tint val="75000"/>
                  </a:schemeClr>
                </a:solidFill>
              </a:defRPr>
            </a:lvl5pPr>
            <a:lvl6pPr marL="2713661" indent="0">
              <a:buNone/>
              <a:defRPr sz="1700">
                <a:solidFill>
                  <a:schemeClr val="tx1">
                    <a:tint val="75000"/>
                  </a:schemeClr>
                </a:solidFill>
              </a:defRPr>
            </a:lvl6pPr>
            <a:lvl7pPr marL="3256395" indent="0">
              <a:buNone/>
              <a:defRPr sz="1700">
                <a:solidFill>
                  <a:schemeClr val="tx1">
                    <a:tint val="75000"/>
                  </a:schemeClr>
                </a:solidFill>
              </a:defRPr>
            </a:lvl7pPr>
            <a:lvl8pPr marL="3799131" indent="0">
              <a:buNone/>
              <a:defRPr sz="1700">
                <a:solidFill>
                  <a:schemeClr val="tx1">
                    <a:tint val="75000"/>
                  </a:schemeClr>
                </a:solidFill>
              </a:defRPr>
            </a:lvl8pPr>
            <a:lvl9pPr marL="4341854" indent="0">
              <a:buNone/>
              <a:defRPr sz="1700">
                <a:solidFill>
                  <a:schemeClr val="tx1">
                    <a:tint val="75000"/>
                  </a:schemeClr>
                </a:solidFill>
              </a:defRPr>
            </a:lvl9pPr>
          </a:lstStyle>
          <a:p>
            <a:pPr lvl="0"/>
            <a:r>
              <a:rPr lang="en-GB" dirty="0" smtClean="0"/>
              <a:t>Click to edit Master text styles</a:t>
            </a:r>
          </a:p>
        </p:txBody>
      </p:sp>
      <p:grpSp>
        <p:nvGrpSpPr>
          <p:cNvPr id="11" name="Pulse"/>
          <p:cNvGrpSpPr/>
          <p:nvPr userDrawn="1"/>
        </p:nvGrpSpPr>
        <p:grpSpPr>
          <a:xfrm>
            <a:off x="8751889" y="3030556"/>
            <a:ext cx="3446463" cy="3490913"/>
            <a:chOff x="8751888" y="3030538"/>
            <a:chExt cx="3446462" cy="3490913"/>
          </a:xfrm>
          <a:solidFill>
            <a:schemeClr val="accent1"/>
          </a:solidFill>
        </p:grpSpPr>
        <p:sp>
          <p:nvSpPr>
            <p:cNvPr id="12"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188021854"/>
      </p:ext>
    </p:extLst>
  </p:cSld>
  <p:clrMapOvr>
    <a:masterClrMapping/>
  </p:clrMapOvr>
  <p:timing>
    <p:tnLst>
      <p:par>
        <p:cTn id="1" dur="indefinite" restart="never" nodeType="tmRoot"/>
      </p:par>
    </p:tnLst>
  </p:timing>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pter Divider Pulse Pattern">
    <p:bg>
      <p:bgPr>
        <a:solidFill>
          <a:srgbClr val="FDECE4"/>
        </a:solidFill>
        <a:effectLst/>
      </p:bgPr>
    </p:bg>
    <p:spTree>
      <p:nvGrpSpPr>
        <p:cNvPr id="1" name=""/>
        <p:cNvGrpSpPr/>
        <p:nvPr/>
      </p:nvGrpSpPr>
      <p:grpSpPr>
        <a:xfrm>
          <a:off x="0" y="0"/>
          <a:ext cx="0" cy="0"/>
          <a:chOff x="0" y="0"/>
          <a:chExt cx="0" cy="0"/>
        </a:xfrm>
      </p:grpSpPr>
      <p:sp useBgFill="1">
        <p:nvSpPr>
          <p:cNvPr id="53" name="Picture Placeholder 5"/>
          <p:cNvSpPr>
            <a:spLocks noGrp="1"/>
          </p:cNvSpPr>
          <p:nvPr>
            <p:ph type="pic" sz="quarter" idx="15" hasCustomPrompt="1"/>
          </p:nvPr>
        </p:nvSpPr>
        <p:spPr>
          <a:xfrm>
            <a:off x="0" y="0"/>
            <a:ext cx="12195175" cy="6859588"/>
          </a:xfrm>
        </p:spPr>
        <p:txBody>
          <a:bodyPr anchor="ctr" anchorCtr="0"/>
          <a:lstStyle>
            <a:lvl1pPr marL="0" marR="0" indent="0" algn="ctr" defTabSz="1085465" rtl="0" eaLnBrk="1" fontAlgn="auto" latinLnBrk="0" hangingPunct="1">
              <a:lnSpc>
                <a:spcPct val="100000"/>
              </a:lnSpc>
              <a:spcBef>
                <a:spcPts val="1200"/>
              </a:spcBef>
              <a:spcAft>
                <a:spcPts val="0"/>
              </a:spcAft>
              <a:buClrTx/>
              <a:buSzTx/>
              <a:buFont typeface="Arial" pitchFamily="34" charset="0"/>
              <a:buNone/>
              <a:tabLst/>
              <a:defRPr>
                <a:solidFill>
                  <a:schemeClr val="tx1"/>
                </a:solidFill>
              </a:defRPr>
            </a:lvl1pPr>
          </a:lstStyle>
          <a:p>
            <a:r>
              <a:rPr lang="sv-SE" dirty="0" err="1" smtClean="0"/>
              <a:t>Insert</a:t>
            </a:r>
            <a:r>
              <a:rPr lang="sv-SE" dirty="0" smtClean="0"/>
              <a:t> </a:t>
            </a:r>
            <a:r>
              <a:rPr lang="sv-SE" dirty="0" err="1" smtClean="0"/>
              <a:t>picture</a:t>
            </a:r>
            <a:r>
              <a:rPr lang="sv-SE" dirty="0" smtClean="0"/>
              <a:t> by </a:t>
            </a:r>
            <a:r>
              <a:rPr lang="sv-SE" dirty="0" err="1" smtClean="0"/>
              <a:t>using</a:t>
            </a:r>
            <a:r>
              <a:rPr lang="sv-SE" dirty="0" smtClean="0"/>
              <a:t> Nordea Image Bank </a:t>
            </a:r>
            <a:r>
              <a:rPr lang="sv-SE" dirty="0" err="1" smtClean="0"/>
              <a:t>button</a:t>
            </a:r>
            <a:r>
              <a:rPr lang="sv-SE" dirty="0" smtClean="0"/>
              <a:t> or </a:t>
            </a:r>
            <a:r>
              <a:rPr lang="sv-SE" dirty="0" err="1" smtClean="0"/>
              <a:t>use</a:t>
            </a:r>
            <a:r>
              <a:rPr lang="sv-SE" dirty="0" smtClean="0"/>
              <a:t> as </a:t>
            </a:r>
            <a:r>
              <a:rPr lang="sv-SE" dirty="0" err="1" smtClean="0"/>
              <a:t>pink</a:t>
            </a:r>
            <a:r>
              <a:rPr lang="sv-SE" dirty="0" smtClean="0"/>
              <a:t> </a:t>
            </a:r>
            <a:r>
              <a:rPr lang="sv-SE" dirty="0" err="1" smtClean="0"/>
              <a:t>slide</a:t>
            </a:r>
            <a:endParaRPr lang="en-GB" dirty="0" smtClean="0"/>
          </a:p>
        </p:txBody>
      </p:sp>
      <p:sp>
        <p:nvSpPr>
          <p:cNvPr id="2" name="Title 1"/>
          <p:cNvSpPr>
            <a:spLocks noGrp="1"/>
          </p:cNvSpPr>
          <p:nvPr>
            <p:ph type="title"/>
          </p:nvPr>
        </p:nvSpPr>
        <p:spPr>
          <a:xfrm>
            <a:off x="1872018" y="1090800"/>
            <a:ext cx="8402188" cy="1000800"/>
          </a:xfrm>
        </p:spPr>
        <p:txBody>
          <a:bodyPr anchor="b" anchorCtr="0">
            <a:noAutofit/>
          </a:bodyPr>
          <a:lstStyle>
            <a:lvl1pPr algn="ctr">
              <a:defRPr sz="2900" b="1" cap="none" baseline="0">
                <a:solidFill>
                  <a:schemeClr val="bg2"/>
                </a:solidFill>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1872018" y="2160500"/>
            <a:ext cx="8402188" cy="720167"/>
          </a:xfrm>
        </p:spPr>
        <p:txBody>
          <a:bodyPr anchor="t" anchorCtr="0">
            <a:noAutofit/>
          </a:bodyPr>
          <a:lstStyle>
            <a:lvl1pPr marL="0" indent="0" algn="ctr">
              <a:buNone/>
              <a:defRPr sz="1900" b="1">
                <a:solidFill>
                  <a:schemeClr val="tx2"/>
                </a:solidFill>
              </a:defRPr>
            </a:lvl1pPr>
            <a:lvl2pPr marL="542734" indent="0">
              <a:buNone/>
              <a:defRPr sz="2100">
                <a:solidFill>
                  <a:schemeClr val="tx1">
                    <a:tint val="75000"/>
                  </a:schemeClr>
                </a:solidFill>
              </a:defRPr>
            </a:lvl2pPr>
            <a:lvl3pPr marL="1085465" indent="0">
              <a:buNone/>
              <a:defRPr sz="1900">
                <a:solidFill>
                  <a:schemeClr val="tx1">
                    <a:tint val="75000"/>
                  </a:schemeClr>
                </a:solidFill>
              </a:defRPr>
            </a:lvl3pPr>
            <a:lvl4pPr marL="1628199" indent="0">
              <a:buNone/>
              <a:defRPr sz="1700">
                <a:solidFill>
                  <a:schemeClr val="tx1">
                    <a:tint val="75000"/>
                  </a:schemeClr>
                </a:solidFill>
              </a:defRPr>
            </a:lvl4pPr>
            <a:lvl5pPr marL="2170928" indent="0">
              <a:buNone/>
              <a:defRPr sz="1700">
                <a:solidFill>
                  <a:schemeClr val="tx1">
                    <a:tint val="75000"/>
                  </a:schemeClr>
                </a:solidFill>
              </a:defRPr>
            </a:lvl5pPr>
            <a:lvl6pPr marL="2713661" indent="0">
              <a:buNone/>
              <a:defRPr sz="1700">
                <a:solidFill>
                  <a:schemeClr val="tx1">
                    <a:tint val="75000"/>
                  </a:schemeClr>
                </a:solidFill>
              </a:defRPr>
            </a:lvl6pPr>
            <a:lvl7pPr marL="3256395" indent="0">
              <a:buNone/>
              <a:defRPr sz="1700">
                <a:solidFill>
                  <a:schemeClr val="tx1">
                    <a:tint val="75000"/>
                  </a:schemeClr>
                </a:solidFill>
              </a:defRPr>
            </a:lvl7pPr>
            <a:lvl8pPr marL="3799131" indent="0">
              <a:buNone/>
              <a:defRPr sz="1700">
                <a:solidFill>
                  <a:schemeClr val="tx1">
                    <a:tint val="75000"/>
                  </a:schemeClr>
                </a:solidFill>
              </a:defRPr>
            </a:lvl8pPr>
            <a:lvl9pPr marL="4341854" indent="0">
              <a:buNone/>
              <a:defRPr sz="1700">
                <a:solidFill>
                  <a:schemeClr val="tx1">
                    <a:tint val="75000"/>
                  </a:schemeClr>
                </a:solidFill>
              </a:defRPr>
            </a:lvl9pPr>
          </a:lstStyle>
          <a:p>
            <a:pPr lvl="0"/>
            <a:r>
              <a:rPr lang="en-GB" dirty="0" smtClean="0"/>
              <a:t>Click to edit Master text styles</a:t>
            </a:r>
          </a:p>
        </p:txBody>
      </p:sp>
      <p:grpSp>
        <p:nvGrpSpPr>
          <p:cNvPr id="28" name="Pulse"/>
          <p:cNvGrpSpPr/>
          <p:nvPr userDrawn="1"/>
        </p:nvGrpSpPr>
        <p:grpSpPr>
          <a:xfrm>
            <a:off x="3" y="2990868"/>
            <a:ext cx="12204000" cy="3559175"/>
            <a:chOff x="0" y="2990850"/>
            <a:chExt cx="12204700" cy="3559175"/>
          </a:xfrm>
          <a:solidFill>
            <a:srgbClr val="0000A0"/>
          </a:solidFill>
        </p:grpSpPr>
        <p:sp>
          <p:nvSpPr>
            <p:cNvPr id="29" name="Freeform 5"/>
            <p:cNvSpPr>
              <a:spLocks/>
            </p:cNvSpPr>
            <p:nvPr userDrawn="1"/>
          </p:nvSpPr>
          <p:spPr bwMode="auto">
            <a:xfrm>
              <a:off x="182086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9" y="138"/>
                    <a:pt x="0" y="119"/>
                    <a:pt x="0" y="96"/>
                  </a:cubicBezTo>
                  <a:cubicBezTo>
                    <a:pt x="0" y="41"/>
                    <a:pt x="0" y="41"/>
                    <a:pt x="0" y="41"/>
                  </a:cubicBezTo>
                  <a:cubicBezTo>
                    <a:pt x="0" y="19"/>
                    <a:pt x="19" y="0"/>
                    <a:pt x="41" y="0"/>
                  </a:cubicBezTo>
                  <a:cubicBezTo>
                    <a:pt x="64" y="0"/>
                    <a:pt x="82" y="19"/>
                    <a:pt x="82" y="41"/>
                  </a:cubicBezTo>
                  <a:cubicBezTo>
                    <a:pt x="82" y="96"/>
                    <a:pt x="82" y="96"/>
                    <a:pt x="82" y="96"/>
                  </a:cubicBezTo>
                  <a:cubicBezTo>
                    <a:pt x="82" y="119"/>
                    <a:pt x="64"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6"/>
            <p:cNvSpPr>
              <a:spLocks/>
            </p:cNvSpPr>
            <p:nvPr userDrawn="1"/>
          </p:nvSpPr>
          <p:spPr bwMode="auto">
            <a:xfrm>
              <a:off x="1211263" y="4605338"/>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6" y="0"/>
                    <a:pt x="137" y="31"/>
                    <a:pt x="137" y="69"/>
                  </a:cubicBezTo>
                  <a:cubicBezTo>
                    <a:pt x="137" y="275"/>
                    <a:pt x="137" y="275"/>
                    <a:pt x="137" y="275"/>
                  </a:cubicBezTo>
                  <a:cubicBezTo>
                    <a:pt x="137" y="313"/>
                    <a:pt x="106"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7"/>
            <p:cNvSpPr>
              <a:spLocks/>
            </p:cNvSpPr>
            <p:nvPr userDrawn="1"/>
          </p:nvSpPr>
          <p:spPr bwMode="auto">
            <a:xfrm>
              <a:off x="447675" y="4105275"/>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8"/>
            <p:cNvSpPr>
              <a:spLocks/>
            </p:cNvSpPr>
            <p:nvPr userDrawn="1"/>
          </p:nvSpPr>
          <p:spPr bwMode="auto">
            <a:xfrm>
              <a:off x="10529888" y="3994150"/>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7" y="31"/>
                    <a:pt x="137" y="69"/>
                  </a:cubicBezTo>
                  <a:cubicBezTo>
                    <a:pt x="137" y="275"/>
                    <a:pt x="137" y="275"/>
                    <a:pt x="137" y="275"/>
                  </a:cubicBezTo>
                  <a:cubicBezTo>
                    <a:pt x="137"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9"/>
            <p:cNvSpPr>
              <a:spLocks/>
            </p:cNvSpPr>
            <p:nvPr userDrawn="1"/>
          </p:nvSpPr>
          <p:spPr bwMode="auto">
            <a:xfrm>
              <a:off x="1009491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8" y="138"/>
                    <a:pt x="0" y="119"/>
                    <a:pt x="0" y="96"/>
                  </a:cubicBezTo>
                  <a:cubicBezTo>
                    <a:pt x="0" y="41"/>
                    <a:pt x="0" y="41"/>
                    <a:pt x="0" y="41"/>
                  </a:cubicBezTo>
                  <a:cubicBezTo>
                    <a:pt x="0" y="19"/>
                    <a:pt x="18" y="0"/>
                    <a:pt x="41" y="0"/>
                  </a:cubicBezTo>
                  <a:cubicBezTo>
                    <a:pt x="63" y="0"/>
                    <a:pt x="82" y="19"/>
                    <a:pt x="82" y="41"/>
                  </a:cubicBezTo>
                  <a:cubicBezTo>
                    <a:pt x="82" y="96"/>
                    <a:pt x="82" y="96"/>
                    <a:pt x="82" y="96"/>
                  </a:cubicBezTo>
                  <a:cubicBezTo>
                    <a:pt x="82" y="119"/>
                    <a:pt x="63"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10"/>
            <p:cNvSpPr>
              <a:spLocks/>
            </p:cNvSpPr>
            <p:nvPr userDrawn="1"/>
          </p:nvSpPr>
          <p:spPr bwMode="auto">
            <a:xfrm>
              <a:off x="11183938" y="3144838"/>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11"/>
            <p:cNvSpPr>
              <a:spLocks noEditPoints="1"/>
            </p:cNvSpPr>
            <p:nvPr userDrawn="1"/>
          </p:nvSpPr>
          <p:spPr bwMode="auto">
            <a:xfrm>
              <a:off x="7742238" y="4083050"/>
              <a:ext cx="434975" cy="1092200"/>
            </a:xfrm>
            <a:custGeom>
              <a:avLst/>
              <a:gdLst>
                <a:gd name="T0" fmla="*/ 69 w 137"/>
                <a:gd name="T1" fmla="*/ 13 h 343"/>
                <a:gd name="T2" fmla="*/ 124 w 137"/>
                <a:gd name="T3" fmla="*/ 68 h 343"/>
                <a:gd name="T4" fmla="*/ 124 w 137"/>
                <a:gd name="T5" fmla="*/ 274 h 343"/>
                <a:gd name="T6" fmla="*/ 69 w 137"/>
                <a:gd name="T7" fmla="*/ 329 h 343"/>
                <a:gd name="T8" fmla="*/ 14 w 137"/>
                <a:gd name="T9" fmla="*/ 274 h 343"/>
                <a:gd name="T10" fmla="*/ 14 w 137"/>
                <a:gd name="T11" fmla="*/ 68 h 343"/>
                <a:gd name="T12" fmla="*/ 69 w 137"/>
                <a:gd name="T13" fmla="*/ 13 h 343"/>
                <a:gd name="T14" fmla="*/ 69 w 137"/>
                <a:gd name="T15" fmla="*/ 0 h 343"/>
                <a:gd name="T16" fmla="*/ 69 w 137"/>
                <a:gd name="T17" fmla="*/ 0 h 343"/>
                <a:gd name="T18" fmla="*/ 0 w 137"/>
                <a:gd name="T19" fmla="*/ 68 h 343"/>
                <a:gd name="T20" fmla="*/ 0 w 137"/>
                <a:gd name="T21" fmla="*/ 274 h 343"/>
                <a:gd name="T22" fmla="*/ 69 w 137"/>
                <a:gd name="T23" fmla="*/ 343 h 343"/>
                <a:gd name="T24" fmla="*/ 137 w 137"/>
                <a:gd name="T25" fmla="*/ 274 h 343"/>
                <a:gd name="T26" fmla="*/ 137 w 137"/>
                <a:gd name="T27" fmla="*/ 68 h 343"/>
                <a:gd name="T28" fmla="*/ 69 w 137"/>
                <a:gd name="T2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69" y="0"/>
                    <a:pt x="69" y="0"/>
                    <a:pt x="69" y="0"/>
                  </a:cubicBezTo>
                  <a:cubicBezTo>
                    <a:pt x="31" y="0"/>
                    <a:pt x="0" y="30"/>
                    <a:pt x="0" y="68"/>
                  </a:cubicBezTo>
                  <a:cubicBezTo>
                    <a:pt x="0" y="274"/>
                    <a:pt x="0" y="274"/>
                    <a:pt x="0" y="274"/>
                  </a:cubicBezTo>
                  <a:cubicBezTo>
                    <a:pt x="0" y="312"/>
                    <a:pt x="31" y="343"/>
                    <a:pt x="69" y="343"/>
                  </a:cubicBezTo>
                  <a:cubicBezTo>
                    <a:pt x="107" y="343"/>
                    <a:pt x="137" y="312"/>
                    <a:pt x="137" y="274"/>
                  </a:cubicBezTo>
                  <a:cubicBezTo>
                    <a:pt x="137" y="68"/>
                    <a:pt x="137" y="68"/>
                    <a:pt x="137" y="68"/>
                  </a:cubicBezTo>
                  <a:cubicBezTo>
                    <a:pt x="137"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12"/>
            <p:cNvSpPr>
              <a:spLocks/>
            </p:cNvSpPr>
            <p:nvPr userDrawn="1"/>
          </p:nvSpPr>
          <p:spPr bwMode="auto">
            <a:xfrm>
              <a:off x="9480550" y="4605338"/>
              <a:ext cx="439738" cy="1092200"/>
            </a:xfrm>
            <a:custGeom>
              <a:avLst/>
              <a:gdLst>
                <a:gd name="T0" fmla="*/ 69 w 138"/>
                <a:gd name="T1" fmla="*/ 343 h 343"/>
                <a:gd name="T2" fmla="*/ 69 w 138"/>
                <a:gd name="T3" fmla="*/ 343 h 343"/>
                <a:gd name="T4" fmla="*/ 0 w 138"/>
                <a:gd name="T5" fmla="*/ 275 h 343"/>
                <a:gd name="T6" fmla="*/ 0 w 138"/>
                <a:gd name="T7" fmla="*/ 69 h 343"/>
                <a:gd name="T8" fmla="*/ 69 w 138"/>
                <a:gd name="T9" fmla="*/ 0 h 343"/>
                <a:gd name="T10" fmla="*/ 138 w 138"/>
                <a:gd name="T11" fmla="*/ 69 h 343"/>
                <a:gd name="T12" fmla="*/ 138 w 138"/>
                <a:gd name="T13" fmla="*/ 275 h 343"/>
                <a:gd name="T14" fmla="*/ 69 w 138"/>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8" y="31"/>
                    <a:pt x="138" y="69"/>
                  </a:cubicBezTo>
                  <a:cubicBezTo>
                    <a:pt x="138" y="275"/>
                    <a:pt x="138" y="275"/>
                    <a:pt x="138" y="275"/>
                  </a:cubicBezTo>
                  <a:cubicBezTo>
                    <a:pt x="138"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13"/>
            <p:cNvSpPr>
              <a:spLocks noEditPoints="1"/>
            </p:cNvSpPr>
            <p:nvPr userDrawn="1"/>
          </p:nvSpPr>
          <p:spPr bwMode="auto">
            <a:xfrm>
              <a:off x="83978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8" y="0"/>
                    <a:pt x="0" y="39"/>
                    <a:pt x="0" y="86"/>
                  </a:cubicBezTo>
                  <a:cubicBezTo>
                    <a:pt x="0" y="683"/>
                    <a:pt x="0" y="683"/>
                    <a:pt x="0" y="683"/>
                  </a:cubicBezTo>
                  <a:cubicBezTo>
                    <a:pt x="0" y="730"/>
                    <a:pt x="38"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14"/>
            <p:cNvSpPr>
              <a:spLocks noEditPoints="1"/>
            </p:cNvSpPr>
            <p:nvPr userDrawn="1"/>
          </p:nvSpPr>
          <p:spPr bwMode="auto">
            <a:xfrm>
              <a:off x="1951038" y="4083050"/>
              <a:ext cx="439738" cy="1092200"/>
            </a:xfrm>
            <a:custGeom>
              <a:avLst/>
              <a:gdLst>
                <a:gd name="T0" fmla="*/ 69 w 138"/>
                <a:gd name="T1" fmla="*/ 13 h 343"/>
                <a:gd name="T2" fmla="*/ 124 w 138"/>
                <a:gd name="T3" fmla="*/ 68 h 343"/>
                <a:gd name="T4" fmla="*/ 124 w 138"/>
                <a:gd name="T5" fmla="*/ 274 h 343"/>
                <a:gd name="T6" fmla="*/ 69 w 138"/>
                <a:gd name="T7" fmla="*/ 329 h 343"/>
                <a:gd name="T8" fmla="*/ 14 w 138"/>
                <a:gd name="T9" fmla="*/ 274 h 343"/>
                <a:gd name="T10" fmla="*/ 14 w 138"/>
                <a:gd name="T11" fmla="*/ 68 h 343"/>
                <a:gd name="T12" fmla="*/ 69 w 138"/>
                <a:gd name="T13" fmla="*/ 13 h 343"/>
                <a:gd name="T14" fmla="*/ 69 w 138"/>
                <a:gd name="T15" fmla="*/ 0 h 343"/>
                <a:gd name="T16" fmla="*/ 0 w 138"/>
                <a:gd name="T17" fmla="*/ 68 h 343"/>
                <a:gd name="T18" fmla="*/ 0 w 138"/>
                <a:gd name="T19" fmla="*/ 274 h 343"/>
                <a:gd name="T20" fmla="*/ 69 w 138"/>
                <a:gd name="T21" fmla="*/ 343 h 343"/>
                <a:gd name="T22" fmla="*/ 138 w 138"/>
                <a:gd name="T23" fmla="*/ 274 h 343"/>
                <a:gd name="T24" fmla="*/ 138 w 138"/>
                <a:gd name="T25" fmla="*/ 68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31" y="0"/>
                    <a:pt x="0" y="30"/>
                    <a:pt x="0" y="68"/>
                  </a:cubicBezTo>
                  <a:cubicBezTo>
                    <a:pt x="0" y="274"/>
                    <a:pt x="0" y="274"/>
                    <a:pt x="0" y="274"/>
                  </a:cubicBezTo>
                  <a:cubicBezTo>
                    <a:pt x="0" y="312"/>
                    <a:pt x="31" y="343"/>
                    <a:pt x="69" y="343"/>
                  </a:cubicBezTo>
                  <a:cubicBezTo>
                    <a:pt x="107" y="343"/>
                    <a:pt x="138" y="312"/>
                    <a:pt x="138" y="274"/>
                  </a:cubicBezTo>
                  <a:cubicBezTo>
                    <a:pt x="138" y="68"/>
                    <a:pt x="138" y="68"/>
                    <a:pt x="138" y="68"/>
                  </a:cubicBezTo>
                  <a:cubicBezTo>
                    <a:pt x="138"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15"/>
            <p:cNvSpPr>
              <a:spLocks noEditPoints="1"/>
            </p:cNvSpPr>
            <p:nvPr userDrawn="1"/>
          </p:nvSpPr>
          <p:spPr bwMode="auto">
            <a:xfrm>
              <a:off x="26066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9" y="0"/>
                    <a:pt x="0" y="39"/>
                    <a:pt x="0" y="86"/>
                  </a:cubicBezTo>
                  <a:cubicBezTo>
                    <a:pt x="0" y="683"/>
                    <a:pt x="0" y="683"/>
                    <a:pt x="0" y="683"/>
                  </a:cubicBezTo>
                  <a:cubicBezTo>
                    <a:pt x="0" y="730"/>
                    <a:pt x="39"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16"/>
            <p:cNvSpPr>
              <a:spLocks/>
            </p:cNvSpPr>
            <p:nvPr userDrawn="1"/>
          </p:nvSpPr>
          <p:spPr bwMode="auto">
            <a:xfrm>
              <a:off x="8718550" y="4105275"/>
              <a:ext cx="546100"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17"/>
            <p:cNvSpPr>
              <a:spLocks noEditPoints="1"/>
            </p:cNvSpPr>
            <p:nvPr userDrawn="1"/>
          </p:nvSpPr>
          <p:spPr bwMode="auto">
            <a:xfrm>
              <a:off x="4465638" y="3841750"/>
              <a:ext cx="438150" cy="1092200"/>
            </a:xfrm>
            <a:custGeom>
              <a:avLst/>
              <a:gdLst>
                <a:gd name="T0" fmla="*/ 69 w 138"/>
                <a:gd name="T1" fmla="*/ 14 h 343"/>
                <a:gd name="T2" fmla="*/ 124 w 138"/>
                <a:gd name="T3" fmla="*/ 69 h 343"/>
                <a:gd name="T4" fmla="*/ 124 w 138"/>
                <a:gd name="T5" fmla="*/ 275 h 343"/>
                <a:gd name="T6" fmla="*/ 69 w 138"/>
                <a:gd name="T7" fmla="*/ 330 h 343"/>
                <a:gd name="T8" fmla="*/ 14 w 138"/>
                <a:gd name="T9" fmla="*/ 275 h 343"/>
                <a:gd name="T10" fmla="*/ 14 w 138"/>
                <a:gd name="T11" fmla="*/ 69 h 343"/>
                <a:gd name="T12" fmla="*/ 69 w 138"/>
                <a:gd name="T13" fmla="*/ 14 h 343"/>
                <a:gd name="T14" fmla="*/ 69 w 138"/>
                <a:gd name="T15" fmla="*/ 0 h 343"/>
                <a:gd name="T16" fmla="*/ 0 w 138"/>
                <a:gd name="T17" fmla="*/ 69 h 343"/>
                <a:gd name="T18" fmla="*/ 0 w 138"/>
                <a:gd name="T19" fmla="*/ 275 h 343"/>
                <a:gd name="T20" fmla="*/ 69 w 138"/>
                <a:gd name="T21" fmla="*/ 343 h 343"/>
                <a:gd name="T22" fmla="*/ 138 w 138"/>
                <a:gd name="T23" fmla="*/ 275 h 343"/>
                <a:gd name="T24" fmla="*/ 138 w 138"/>
                <a:gd name="T25" fmla="*/ 69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4"/>
                  </a:moveTo>
                  <a:cubicBezTo>
                    <a:pt x="99" y="14"/>
                    <a:pt x="124" y="39"/>
                    <a:pt x="124" y="69"/>
                  </a:cubicBezTo>
                  <a:cubicBezTo>
                    <a:pt x="124" y="275"/>
                    <a:pt x="124" y="275"/>
                    <a:pt x="124" y="275"/>
                  </a:cubicBezTo>
                  <a:cubicBezTo>
                    <a:pt x="124" y="305"/>
                    <a:pt x="99" y="330"/>
                    <a:pt x="69" y="330"/>
                  </a:cubicBezTo>
                  <a:cubicBezTo>
                    <a:pt x="39" y="330"/>
                    <a:pt x="14" y="305"/>
                    <a:pt x="14" y="275"/>
                  </a:cubicBezTo>
                  <a:cubicBezTo>
                    <a:pt x="14" y="69"/>
                    <a:pt x="14" y="69"/>
                    <a:pt x="14" y="69"/>
                  </a:cubicBezTo>
                  <a:cubicBezTo>
                    <a:pt x="14" y="39"/>
                    <a:pt x="39" y="14"/>
                    <a:pt x="69" y="14"/>
                  </a:cubicBezTo>
                  <a:moveTo>
                    <a:pt x="69" y="0"/>
                  </a:moveTo>
                  <a:cubicBezTo>
                    <a:pt x="31" y="0"/>
                    <a:pt x="0" y="31"/>
                    <a:pt x="0" y="69"/>
                  </a:cubicBezTo>
                  <a:cubicBezTo>
                    <a:pt x="0" y="275"/>
                    <a:pt x="0" y="275"/>
                    <a:pt x="0" y="275"/>
                  </a:cubicBezTo>
                  <a:cubicBezTo>
                    <a:pt x="0" y="313"/>
                    <a:pt x="31" y="343"/>
                    <a:pt x="69" y="343"/>
                  </a:cubicBezTo>
                  <a:cubicBezTo>
                    <a:pt x="107" y="343"/>
                    <a:pt x="138" y="313"/>
                    <a:pt x="138" y="275"/>
                  </a:cubicBezTo>
                  <a:cubicBezTo>
                    <a:pt x="138" y="69"/>
                    <a:pt x="138" y="69"/>
                    <a:pt x="138" y="69"/>
                  </a:cubicBezTo>
                  <a:cubicBezTo>
                    <a:pt x="138" y="31"/>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18"/>
            <p:cNvSpPr>
              <a:spLocks/>
            </p:cNvSpPr>
            <p:nvPr userDrawn="1"/>
          </p:nvSpPr>
          <p:spPr bwMode="auto">
            <a:xfrm>
              <a:off x="7259638" y="4475163"/>
              <a:ext cx="260350" cy="436563"/>
            </a:xfrm>
            <a:custGeom>
              <a:avLst/>
              <a:gdLst>
                <a:gd name="T0" fmla="*/ 41 w 82"/>
                <a:gd name="T1" fmla="*/ 137 h 137"/>
                <a:gd name="T2" fmla="*/ 41 w 82"/>
                <a:gd name="T3" fmla="*/ 137 h 137"/>
                <a:gd name="T4" fmla="*/ 0 w 82"/>
                <a:gd name="T5" fmla="*/ 96 h 137"/>
                <a:gd name="T6" fmla="*/ 0 w 82"/>
                <a:gd name="T7" fmla="*/ 41 h 137"/>
                <a:gd name="T8" fmla="*/ 41 w 82"/>
                <a:gd name="T9" fmla="*/ 0 h 137"/>
                <a:gd name="T10" fmla="*/ 82 w 82"/>
                <a:gd name="T11" fmla="*/ 41 h 137"/>
                <a:gd name="T12" fmla="*/ 82 w 82"/>
                <a:gd name="T13" fmla="*/ 96 h 137"/>
                <a:gd name="T14" fmla="*/ 41 w 82"/>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7">
                  <a:moveTo>
                    <a:pt x="41" y="137"/>
                  </a:moveTo>
                  <a:cubicBezTo>
                    <a:pt x="41" y="137"/>
                    <a:pt x="41" y="137"/>
                    <a:pt x="41" y="137"/>
                  </a:cubicBezTo>
                  <a:cubicBezTo>
                    <a:pt x="18" y="137"/>
                    <a:pt x="0" y="119"/>
                    <a:pt x="0" y="96"/>
                  </a:cubicBezTo>
                  <a:cubicBezTo>
                    <a:pt x="0" y="41"/>
                    <a:pt x="0" y="41"/>
                    <a:pt x="0" y="41"/>
                  </a:cubicBezTo>
                  <a:cubicBezTo>
                    <a:pt x="0" y="19"/>
                    <a:pt x="18" y="0"/>
                    <a:pt x="41" y="0"/>
                  </a:cubicBezTo>
                  <a:cubicBezTo>
                    <a:pt x="64" y="0"/>
                    <a:pt x="82" y="19"/>
                    <a:pt x="82" y="41"/>
                  </a:cubicBezTo>
                  <a:cubicBezTo>
                    <a:pt x="82" y="96"/>
                    <a:pt x="82" y="96"/>
                    <a:pt x="82" y="96"/>
                  </a:cubicBezTo>
                  <a:cubicBezTo>
                    <a:pt x="82" y="119"/>
                    <a:pt x="64" y="137"/>
                    <a:pt x="41"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19"/>
            <p:cNvSpPr>
              <a:spLocks noEditPoints="1"/>
            </p:cNvSpPr>
            <p:nvPr userDrawn="1"/>
          </p:nvSpPr>
          <p:spPr bwMode="auto">
            <a:xfrm>
              <a:off x="4030663" y="4475163"/>
              <a:ext cx="260350" cy="436563"/>
            </a:xfrm>
            <a:custGeom>
              <a:avLst/>
              <a:gdLst>
                <a:gd name="T0" fmla="*/ 41 w 82"/>
                <a:gd name="T1" fmla="*/ 14 h 137"/>
                <a:gd name="T2" fmla="*/ 69 w 82"/>
                <a:gd name="T3" fmla="*/ 41 h 137"/>
                <a:gd name="T4" fmla="*/ 69 w 82"/>
                <a:gd name="T5" fmla="*/ 96 h 137"/>
                <a:gd name="T6" fmla="*/ 41 w 82"/>
                <a:gd name="T7" fmla="*/ 124 h 137"/>
                <a:gd name="T8" fmla="*/ 14 w 82"/>
                <a:gd name="T9" fmla="*/ 96 h 137"/>
                <a:gd name="T10" fmla="*/ 14 w 82"/>
                <a:gd name="T11" fmla="*/ 41 h 137"/>
                <a:gd name="T12" fmla="*/ 41 w 82"/>
                <a:gd name="T13" fmla="*/ 14 h 137"/>
                <a:gd name="T14" fmla="*/ 41 w 82"/>
                <a:gd name="T15" fmla="*/ 0 h 137"/>
                <a:gd name="T16" fmla="*/ 0 w 82"/>
                <a:gd name="T17" fmla="*/ 41 h 137"/>
                <a:gd name="T18" fmla="*/ 0 w 82"/>
                <a:gd name="T19" fmla="*/ 96 h 137"/>
                <a:gd name="T20" fmla="*/ 41 w 82"/>
                <a:gd name="T21" fmla="*/ 137 h 137"/>
                <a:gd name="T22" fmla="*/ 82 w 82"/>
                <a:gd name="T23" fmla="*/ 96 h 137"/>
                <a:gd name="T24" fmla="*/ 82 w 82"/>
                <a:gd name="T25" fmla="*/ 41 h 137"/>
                <a:gd name="T26" fmla="*/ 41 w 82"/>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7">
                  <a:moveTo>
                    <a:pt x="41" y="14"/>
                  </a:moveTo>
                  <a:cubicBezTo>
                    <a:pt x="56" y="14"/>
                    <a:pt x="69" y="26"/>
                    <a:pt x="69" y="41"/>
                  </a:cubicBezTo>
                  <a:cubicBezTo>
                    <a:pt x="69" y="96"/>
                    <a:pt x="69" y="96"/>
                    <a:pt x="69" y="96"/>
                  </a:cubicBezTo>
                  <a:cubicBezTo>
                    <a:pt x="69" y="112"/>
                    <a:pt x="56" y="124"/>
                    <a:pt x="41" y="124"/>
                  </a:cubicBezTo>
                  <a:cubicBezTo>
                    <a:pt x="26" y="124"/>
                    <a:pt x="14" y="112"/>
                    <a:pt x="14" y="96"/>
                  </a:cubicBezTo>
                  <a:cubicBezTo>
                    <a:pt x="14" y="41"/>
                    <a:pt x="14" y="41"/>
                    <a:pt x="14" y="41"/>
                  </a:cubicBezTo>
                  <a:cubicBezTo>
                    <a:pt x="14" y="26"/>
                    <a:pt x="26" y="14"/>
                    <a:pt x="41" y="14"/>
                  </a:cubicBezTo>
                  <a:moveTo>
                    <a:pt x="41" y="0"/>
                  </a:moveTo>
                  <a:cubicBezTo>
                    <a:pt x="19" y="0"/>
                    <a:pt x="0" y="19"/>
                    <a:pt x="0" y="41"/>
                  </a:cubicBezTo>
                  <a:cubicBezTo>
                    <a:pt x="0" y="96"/>
                    <a:pt x="0" y="96"/>
                    <a:pt x="0" y="96"/>
                  </a:cubicBezTo>
                  <a:cubicBezTo>
                    <a:pt x="0" y="119"/>
                    <a:pt x="19" y="137"/>
                    <a:pt x="41" y="137"/>
                  </a:cubicBezTo>
                  <a:cubicBezTo>
                    <a:pt x="64" y="137"/>
                    <a:pt x="82" y="119"/>
                    <a:pt x="82" y="96"/>
                  </a:cubicBezTo>
                  <a:cubicBezTo>
                    <a:pt x="82" y="41"/>
                    <a:pt x="82" y="41"/>
                    <a:pt x="82" y="41"/>
                  </a:cubicBezTo>
                  <a:cubicBezTo>
                    <a:pt x="82" y="19"/>
                    <a:pt x="64"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20"/>
            <p:cNvSpPr>
              <a:spLocks/>
            </p:cNvSpPr>
            <p:nvPr userDrawn="1"/>
          </p:nvSpPr>
          <p:spPr bwMode="auto">
            <a:xfrm>
              <a:off x="6648450" y="4452938"/>
              <a:ext cx="436563" cy="1092200"/>
            </a:xfrm>
            <a:custGeom>
              <a:avLst/>
              <a:gdLst>
                <a:gd name="T0" fmla="*/ 68 w 137"/>
                <a:gd name="T1" fmla="*/ 343 h 343"/>
                <a:gd name="T2" fmla="*/ 68 w 137"/>
                <a:gd name="T3" fmla="*/ 343 h 343"/>
                <a:gd name="T4" fmla="*/ 0 w 137"/>
                <a:gd name="T5" fmla="*/ 275 h 343"/>
                <a:gd name="T6" fmla="*/ 0 w 137"/>
                <a:gd name="T7" fmla="*/ 69 h 343"/>
                <a:gd name="T8" fmla="*/ 68 w 137"/>
                <a:gd name="T9" fmla="*/ 0 h 343"/>
                <a:gd name="T10" fmla="*/ 137 w 137"/>
                <a:gd name="T11" fmla="*/ 69 h 343"/>
                <a:gd name="T12" fmla="*/ 137 w 137"/>
                <a:gd name="T13" fmla="*/ 275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3"/>
                    <a:pt x="0" y="275"/>
                  </a:cubicBezTo>
                  <a:cubicBezTo>
                    <a:pt x="0" y="69"/>
                    <a:pt x="0" y="69"/>
                    <a:pt x="0" y="69"/>
                  </a:cubicBezTo>
                  <a:cubicBezTo>
                    <a:pt x="0" y="31"/>
                    <a:pt x="30" y="0"/>
                    <a:pt x="68" y="0"/>
                  </a:cubicBezTo>
                  <a:cubicBezTo>
                    <a:pt x="106" y="0"/>
                    <a:pt x="137" y="31"/>
                    <a:pt x="137" y="69"/>
                  </a:cubicBezTo>
                  <a:cubicBezTo>
                    <a:pt x="137" y="275"/>
                    <a:pt x="137" y="275"/>
                    <a:pt x="137" y="275"/>
                  </a:cubicBezTo>
                  <a:cubicBezTo>
                    <a:pt x="137" y="313"/>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21"/>
            <p:cNvSpPr>
              <a:spLocks/>
            </p:cNvSpPr>
            <p:nvPr userDrawn="1"/>
          </p:nvSpPr>
          <p:spPr bwMode="auto">
            <a:xfrm>
              <a:off x="5119688" y="2990850"/>
              <a:ext cx="547688"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22"/>
            <p:cNvSpPr>
              <a:spLocks/>
            </p:cNvSpPr>
            <p:nvPr userDrawn="1"/>
          </p:nvSpPr>
          <p:spPr bwMode="auto">
            <a:xfrm>
              <a:off x="5886450" y="3952875"/>
              <a:ext cx="542925" cy="2444750"/>
            </a:xfrm>
            <a:custGeom>
              <a:avLst/>
              <a:gdLst>
                <a:gd name="T0" fmla="*/ 85 w 171"/>
                <a:gd name="T1" fmla="*/ 768 h 768"/>
                <a:gd name="T2" fmla="*/ 85 w 171"/>
                <a:gd name="T3" fmla="*/ 768 h 768"/>
                <a:gd name="T4" fmla="*/ 0 w 171"/>
                <a:gd name="T5" fmla="*/ 682 h 768"/>
                <a:gd name="T6" fmla="*/ 0 w 171"/>
                <a:gd name="T7" fmla="*/ 85 h 768"/>
                <a:gd name="T8" fmla="*/ 85 w 171"/>
                <a:gd name="T9" fmla="*/ 0 h 768"/>
                <a:gd name="T10" fmla="*/ 171 w 171"/>
                <a:gd name="T11" fmla="*/ 85 h 768"/>
                <a:gd name="T12" fmla="*/ 171 w 171"/>
                <a:gd name="T13" fmla="*/ 682 h 768"/>
                <a:gd name="T14" fmla="*/ 85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5" y="768"/>
                  </a:moveTo>
                  <a:cubicBezTo>
                    <a:pt x="85" y="768"/>
                    <a:pt x="85" y="768"/>
                    <a:pt x="85" y="768"/>
                  </a:cubicBezTo>
                  <a:cubicBezTo>
                    <a:pt x="38" y="768"/>
                    <a:pt x="0" y="730"/>
                    <a:pt x="0" y="682"/>
                  </a:cubicBezTo>
                  <a:cubicBezTo>
                    <a:pt x="0" y="85"/>
                    <a:pt x="0" y="85"/>
                    <a:pt x="0" y="85"/>
                  </a:cubicBezTo>
                  <a:cubicBezTo>
                    <a:pt x="0" y="38"/>
                    <a:pt x="38" y="0"/>
                    <a:pt x="85" y="0"/>
                  </a:cubicBezTo>
                  <a:cubicBezTo>
                    <a:pt x="133" y="0"/>
                    <a:pt x="171" y="38"/>
                    <a:pt x="171" y="85"/>
                  </a:cubicBezTo>
                  <a:cubicBezTo>
                    <a:pt x="171" y="682"/>
                    <a:pt x="171" y="682"/>
                    <a:pt x="171" y="682"/>
                  </a:cubicBezTo>
                  <a:cubicBezTo>
                    <a:pt x="171" y="730"/>
                    <a:pt x="133" y="768"/>
                    <a:pt x="85"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23"/>
            <p:cNvSpPr>
              <a:spLocks/>
            </p:cNvSpPr>
            <p:nvPr userDrawn="1"/>
          </p:nvSpPr>
          <p:spPr bwMode="auto">
            <a:xfrm>
              <a:off x="3790950" y="4716463"/>
              <a:ext cx="436563" cy="1092200"/>
            </a:xfrm>
            <a:custGeom>
              <a:avLst/>
              <a:gdLst>
                <a:gd name="T0" fmla="*/ 68 w 137"/>
                <a:gd name="T1" fmla="*/ 343 h 343"/>
                <a:gd name="T2" fmla="*/ 68 w 137"/>
                <a:gd name="T3" fmla="*/ 343 h 343"/>
                <a:gd name="T4" fmla="*/ 0 w 137"/>
                <a:gd name="T5" fmla="*/ 274 h 343"/>
                <a:gd name="T6" fmla="*/ 0 w 137"/>
                <a:gd name="T7" fmla="*/ 68 h 343"/>
                <a:gd name="T8" fmla="*/ 68 w 137"/>
                <a:gd name="T9" fmla="*/ 0 h 343"/>
                <a:gd name="T10" fmla="*/ 137 w 137"/>
                <a:gd name="T11" fmla="*/ 68 h 343"/>
                <a:gd name="T12" fmla="*/ 137 w 137"/>
                <a:gd name="T13" fmla="*/ 274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2"/>
                    <a:pt x="0" y="274"/>
                  </a:cubicBezTo>
                  <a:cubicBezTo>
                    <a:pt x="0" y="68"/>
                    <a:pt x="0" y="68"/>
                    <a:pt x="0" y="68"/>
                  </a:cubicBezTo>
                  <a:cubicBezTo>
                    <a:pt x="0" y="30"/>
                    <a:pt x="30" y="0"/>
                    <a:pt x="68" y="0"/>
                  </a:cubicBezTo>
                  <a:cubicBezTo>
                    <a:pt x="106" y="0"/>
                    <a:pt x="137" y="30"/>
                    <a:pt x="137" y="68"/>
                  </a:cubicBezTo>
                  <a:cubicBezTo>
                    <a:pt x="137" y="274"/>
                    <a:pt x="137" y="274"/>
                    <a:pt x="137" y="274"/>
                  </a:cubicBezTo>
                  <a:cubicBezTo>
                    <a:pt x="137" y="312"/>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24"/>
            <p:cNvSpPr>
              <a:spLocks/>
            </p:cNvSpPr>
            <p:nvPr userDrawn="1"/>
          </p:nvSpPr>
          <p:spPr bwMode="auto">
            <a:xfrm>
              <a:off x="3028950" y="3841750"/>
              <a:ext cx="542925" cy="2447925"/>
            </a:xfrm>
            <a:custGeom>
              <a:avLst/>
              <a:gdLst>
                <a:gd name="T0" fmla="*/ 85 w 171"/>
                <a:gd name="T1" fmla="*/ 769 h 769"/>
                <a:gd name="T2" fmla="*/ 85 w 171"/>
                <a:gd name="T3" fmla="*/ 769 h 769"/>
                <a:gd name="T4" fmla="*/ 0 w 171"/>
                <a:gd name="T5" fmla="*/ 683 h 769"/>
                <a:gd name="T6" fmla="*/ 0 w 171"/>
                <a:gd name="T7" fmla="*/ 86 h 769"/>
                <a:gd name="T8" fmla="*/ 85 w 171"/>
                <a:gd name="T9" fmla="*/ 0 h 769"/>
                <a:gd name="T10" fmla="*/ 171 w 171"/>
                <a:gd name="T11" fmla="*/ 86 h 769"/>
                <a:gd name="T12" fmla="*/ 171 w 171"/>
                <a:gd name="T13" fmla="*/ 683 h 769"/>
                <a:gd name="T14" fmla="*/ 85 w 171"/>
                <a:gd name="T15" fmla="*/ 769 h 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9">
                  <a:moveTo>
                    <a:pt x="85" y="769"/>
                  </a:moveTo>
                  <a:cubicBezTo>
                    <a:pt x="85" y="769"/>
                    <a:pt x="85" y="769"/>
                    <a:pt x="85" y="769"/>
                  </a:cubicBezTo>
                  <a:cubicBezTo>
                    <a:pt x="38" y="769"/>
                    <a:pt x="0" y="730"/>
                    <a:pt x="0" y="683"/>
                  </a:cubicBezTo>
                  <a:cubicBezTo>
                    <a:pt x="0" y="86"/>
                    <a:pt x="0" y="86"/>
                    <a:pt x="0" y="86"/>
                  </a:cubicBezTo>
                  <a:cubicBezTo>
                    <a:pt x="0" y="39"/>
                    <a:pt x="38" y="0"/>
                    <a:pt x="85" y="0"/>
                  </a:cubicBezTo>
                  <a:cubicBezTo>
                    <a:pt x="133" y="0"/>
                    <a:pt x="171" y="39"/>
                    <a:pt x="171" y="86"/>
                  </a:cubicBezTo>
                  <a:cubicBezTo>
                    <a:pt x="171" y="683"/>
                    <a:pt x="171" y="683"/>
                    <a:pt x="171" y="683"/>
                  </a:cubicBezTo>
                  <a:cubicBezTo>
                    <a:pt x="171" y="730"/>
                    <a:pt x="133" y="769"/>
                    <a:pt x="85" y="7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25"/>
            <p:cNvSpPr>
              <a:spLocks/>
            </p:cNvSpPr>
            <p:nvPr userDrawn="1"/>
          </p:nvSpPr>
          <p:spPr bwMode="auto">
            <a:xfrm>
              <a:off x="0" y="3148013"/>
              <a:ext cx="228600" cy="2438400"/>
            </a:xfrm>
            <a:custGeom>
              <a:avLst/>
              <a:gdLst>
                <a:gd name="T0" fmla="*/ 0 w 72"/>
                <a:gd name="T1" fmla="*/ 0 h 766"/>
                <a:gd name="T2" fmla="*/ 0 w 72"/>
                <a:gd name="T3" fmla="*/ 766 h 766"/>
                <a:gd name="T4" fmla="*/ 72 w 72"/>
                <a:gd name="T5" fmla="*/ 681 h 766"/>
                <a:gd name="T6" fmla="*/ 72 w 72"/>
                <a:gd name="T7" fmla="*/ 84 h 766"/>
                <a:gd name="T8" fmla="*/ 0 w 72"/>
                <a:gd name="T9" fmla="*/ 0 h 766"/>
              </a:gdLst>
              <a:ahLst/>
              <a:cxnLst>
                <a:cxn ang="0">
                  <a:pos x="T0" y="T1"/>
                </a:cxn>
                <a:cxn ang="0">
                  <a:pos x="T2" y="T3"/>
                </a:cxn>
                <a:cxn ang="0">
                  <a:pos x="T4" y="T5"/>
                </a:cxn>
                <a:cxn ang="0">
                  <a:pos x="T6" y="T7"/>
                </a:cxn>
                <a:cxn ang="0">
                  <a:pos x="T8" y="T9"/>
                </a:cxn>
              </a:cxnLst>
              <a:rect l="0" t="0" r="r" b="b"/>
              <a:pathLst>
                <a:path w="72" h="766">
                  <a:moveTo>
                    <a:pt x="0" y="0"/>
                  </a:moveTo>
                  <a:cubicBezTo>
                    <a:pt x="0" y="766"/>
                    <a:pt x="0" y="766"/>
                    <a:pt x="0" y="766"/>
                  </a:cubicBezTo>
                  <a:cubicBezTo>
                    <a:pt x="41" y="759"/>
                    <a:pt x="72" y="724"/>
                    <a:pt x="72" y="681"/>
                  </a:cubicBezTo>
                  <a:cubicBezTo>
                    <a:pt x="72" y="84"/>
                    <a:pt x="72" y="84"/>
                    <a:pt x="72" y="84"/>
                  </a:cubicBezTo>
                  <a:cubicBezTo>
                    <a:pt x="72" y="42"/>
                    <a:pt x="41" y="6"/>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Freeform 26"/>
            <p:cNvSpPr>
              <a:spLocks/>
            </p:cNvSpPr>
            <p:nvPr userDrawn="1"/>
          </p:nvSpPr>
          <p:spPr bwMode="auto">
            <a:xfrm>
              <a:off x="11950700" y="4105275"/>
              <a:ext cx="254000" cy="2444750"/>
            </a:xfrm>
            <a:custGeom>
              <a:avLst/>
              <a:gdLst>
                <a:gd name="T0" fmla="*/ 80 w 80"/>
                <a:gd name="T1" fmla="*/ 0 h 768"/>
                <a:gd name="T2" fmla="*/ 0 w 80"/>
                <a:gd name="T3" fmla="*/ 85 h 768"/>
                <a:gd name="T4" fmla="*/ 0 w 80"/>
                <a:gd name="T5" fmla="*/ 682 h 768"/>
                <a:gd name="T6" fmla="*/ 80 w 80"/>
                <a:gd name="T7" fmla="*/ 768 h 768"/>
                <a:gd name="T8" fmla="*/ 80 w 80"/>
                <a:gd name="T9" fmla="*/ 0 h 768"/>
              </a:gdLst>
              <a:ahLst/>
              <a:cxnLst>
                <a:cxn ang="0">
                  <a:pos x="T0" y="T1"/>
                </a:cxn>
                <a:cxn ang="0">
                  <a:pos x="T2" y="T3"/>
                </a:cxn>
                <a:cxn ang="0">
                  <a:pos x="T4" y="T5"/>
                </a:cxn>
                <a:cxn ang="0">
                  <a:pos x="T6" y="T7"/>
                </a:cxn>
                <a:cxn ang="0">
                  <a:pos x="T8" y="T9"/>
                </a:cxn>
              </a:cxnLst>
              <a:rect l="0" t="0" r="r" b="b"/>
              <a:pathLst>
                <a:path w="80" h="768">
                  <a:moveTo>
                    <a:pt x="80" y="0"/>
                  </a:moveTo>
                  <a:cubicBezTo>
                    <a:pt x="36" y="2"/>
                    <a:pt x="0" y="39"/>
                    <a:pt x="0" y="85"/>
                  </a:cubicBezTo>
                  <a:cubicBezTo>
                    <a:pt x="0" y="682"/>
                    <a:pt x="0" y="682"/>
                    <a:pt x="0" y="682"/>
                  </a:cubicBezTo>
                  <a:cubicBezTo>
                    <a:pt x="0" y="728"/>
                    <a:pt x="36" y="766"/>
                    <a:pt x="80" y="768"/>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738061039"/>
      </p:ext>
    </p:extLst>
  </p:cSld>
  <p:clrMapOvr>
    <a:masterClrMapping/>
  </p:clrMapOvr>
  <p:timing>
    <p:tnLst>
      <p:par>
        <p:cTn id="1" dur="indefinite" restart="never" nodeType="tmRoot"/>
      </p:par>
    </p:tnLst>
  </p:timing>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089043"/>
            <a:ext cx="6864086" cy="2268744"/>
          </a:xfrm>
        </p:spPr>
        <p:txBody>
          <a:bodyPr>
            <a:noAutofit/>
          </a:bodyPr>
          <a:lstStyle>
            <a:lvl1pPr algn="ctr">
              <a:defRPr sz="3000">
                <a:solidFill>
                  <a:srgbClr val="0000A0"/>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rgbClr val="8B8A8D"/>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41203" y="3573539"/>
            <a:ext cx="6864086" cy="540000"/>
          </a:xfrm>
        </p:spPr>
        <p:txBody>
          <a:bodyPr>
            <a:noAutofit/>
          </a:bodyPr>
          <a:lstStyle>
            <a:lvl1pPr marL="0" indent="0" algn="ctr">
              <a:buFontTx/>
              <a:buNone/>
              <a:defRPr b="1">
                <a:solidFill>
                  <a:srgbClr val="8B8A8D"/>
                </a:solidFill>
              </a:defRPr>
            </a:lvl1pPr>
            <a:lvl2pPr marL="256404" indent="0">
              <a:buFontTx/>
              <a:buNone/>
              <a:defRPr b="1">
                <a:solidFill>
                  <a:schemeClr val="accent4"/>
                </a:solidFill>
              </a:defRPr>
            </a:lvl2pPr>
            <a:lvl3pPr marL="512818" indent="0">
              <a:buFontTx/>
              <a:buNone/>
              <a:defRPr b="1">
                <a:solidFill>
                  <a:schemeClr val="accent4"/>
                </a:solidFill>
              </a:defRPr>
            </a:lvl3pPr>
            <a:lvl4pPr marL="769218" indent="0">
              <a:buFontTx/>
              <a:buNone/>
              <a:defRPr b="1">
                <a:solidFill>
                  <a:schemeClr val="accent4"/>
                </a:solidFill>
              </a:defRPr>
            </a:lvl4pPr>
            <a:lvl5pPr marL="1025636" indent="0">
              <a:buFontTx/>
              <a:buNone/>
              <a:defRPr b="1">
                <a:solidFill>
                  <a:schemeClr val="accent4"/>
                </a:solidFill>
              </a:defRPr>
            </a:lvl5pPr>
          </a:lstStyle>
          <a:p>
            <a:pPr lvl="0"/>
            <a:r>
              <a:rPr lang="en-GB" dirty="0" smtClean="0"/>
              <a:t>Name</a:t>
            </a:r>
            <a:endParaRPr lang="en-GB" dirty="0"/>
          </a:p>
        </p:txBody>
      </p:sp>
      <p:sp>
        <p:nvSpPr>
          <p:cNvPr id="3" name="Footer Placeholder 2"/>
          <p:cNvSpPr>
            <a:spLocks noGrp="1"/>
          </p:cNvSpPr>
          <p:nvPr>
            <p:ph type="ftr" sz="quarter" idx="14"/>
          </p:nvPr>
        </p:nvSpPr>
        <p:spPr/>
        <p:txBody>
          <a:bodyPr/>
          <a:lstStyle>
            <a:lvl1pPr>
              <a:defRPr>
                <a:solidFill>
                  <a:srgbClr val="8B8A8D"/>
                </a:solidFill>
              </a:defRPr>
            </a:lvl1pPr>
          </a:lstStyle>
          <a:p>
            <a:endParaRPr lang="en-GB" dirty="0"/>
          </a:p>
        </p:txBody>
      </p:sp>
    </p:spTree>
    <p:extLst>
      <p:ext uri="{BB962C8B-B14F-4D97-AF65-F5344CB8AC3E}">
        <p14:creationId xmlns:p14="http://schemas.microsoft.com/office/powerpoint/2010/main" val="1365998433"/>
      </p:ext>
    </p:extLst>
  </p:cSld>
  <p:clrMapOvr>
    <a:masterClrMapping/>
  </p:clrMapOvr>
  <p:timing>
    <p:tnLst>
      <p:par>
        <p:cTn id="1" dur="indefinite" restart="never" nodeType="tmRoot"/>
      </p:par>
    </p:tnLst>
  </p:timing>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090800"/>
            <a:ext cx="6864086" cy="2268000"/>
          </a:xfrm>
        </p:spPr>
        <p:txBody>
          <a:bodyPr>
            <a:noAutofit/>
          </a:bodyPr>
          <a:lstStyle>
            <a:lvl1pPr algn="ctr">
              <a:defRPr sz="3000">
                <a:solidFill>
                  <a:srgbClr val="FBD9CA"/>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41203" y="3573539"/>
            <a:ext cx="6864086" cy="540000"/>
          </a:xfrm>
        </p:spPr>
        <p:txBody>
          <a:bodyPr>
            <a:noAutofit/>
          </a:bodyPr>
          <a:lstStyle>
            <a:lvl1pPr marL="0" indent="0" algn="ctr">
              <a:buFontTx/>
              <a:buNone/>
              <a:defRPr b="1">
                <a:solidFill>
                  <a:schemeClr val="bg1"/>
                </a:solidFill>
              </a:defRPr>
            </a:lvl1pPr>
            <a:lvl2pPr marL="256404" indent="0">
              <a:buFontTx/>
              <a:buNone/>
              <a:defRPr b="1">
                <a:solidFill>
                  <a:schemeClr val="accent4"/>
                </a:solidFill>
              </a:defRPr>
            </a:lvl2pPr>
            <a:lvl3pPr marL="512818" indent="0">
              <a:buFontTx/>
              <a:buNone/>
              <a:defRPr b="1">
                <a:solidFill>
                  <a:schemeClr val="accent4"/>
                </a:solidFill>
              </a:defRPr>
            </a:lvl3pPr>
            <a:lvl4pPr marL="769218" indent="0">
              <a:buFontTx/>
              <a:buNone/>
              <a:defRPr b="1">
                <a:solidFill>
                  <a:schemeClr val="accent4"/>
                </a:solidFill>
              </a:defRPr>
            </a:lvl4pPr>
            <a:lvl5pPr marL="1025636" indent="0">
              <a:buFontTx/>
              <a:buNone/>
              <a:defRPr b="1">
                <a:solidFill>
                  <a:schemeClr val="accent4"/>
                </a:solidFill>
              </a:defRPr>
            </a:lvl5pPr>
          </a:lstStyle>
          <a:p>
            <a:pPr lvl="0"/>
            <a:r>
              <a:rPr lang="en-GB" dirty="0" smtClean="0"/>
              <a:t>Name</a:t>
            </a:r>
            <a:endParaRPr lang="en-GB" dirty="0"/>
          </a:p>
        </p:txBody>
      </p:sp>
      <p:cxnSp>
        <p:nvCxnSpPr>
          <p:cNvPr id="8" name="Straight Connector 7"/>
          <p:cNvCxnSpPr/>
          <p:nvPr userDrawn="1"/>
        </p:nvCxnSpPr>
        <p:spPr>
          <a:xfrm>
            <a:off x="648000" y="6318000"/>
            <a:ext cx="108936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Logotype, static"/>
          <p:cNvGrpSpPr/>
          <p:nvPr userDrawn="1"/>
        </p:nvGrpSpPr>
        <p:grpSpPr>
          <a:xfrm>
            <a:off x="10689466" y="6389301"/>
            <a:ext cx="863688" cy="180102"/>
            <a:chOff x="9501453" y="6148765"/>
            <a:chExt cx="2047875" cy="427037"/>
          </a:xfrm>
          <a:solidFill>
            <a:schemeClr val="bg1"/>
          </a:solidFill>
        </p:grpSpPr>
        <p:sp>
          <p:nvSpPr>
            <p:cNvPr id="24"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38749923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Quote Pulse Patter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66246"/>
            <a:ext cx="6864086" cy="2327243"/>
          </a:xfrm>
        </p:spPr>
        <p:txBody>
          <a:bodyPr>
            <a:noAutofit/>
          </a:bodyPr>
          <a:lstStyle>
            <a:lvl1pPr algn="ctr">
              <a:defRPr sz="3000">
                <a:solidFill>
                  <a:srgbClr val="FBD9CA"/>
                </a:solidFill>
              </a:defRPr>
            </a:lvl1pPr>
          </a:lstStyle>
          <a:p>
            <a:r>
              <a:rPr lang="en-GB" dirty="0" smtClean="0"/>
              <a:t>Click and type quote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en-GB" smtClean="0"/>
              <a:pPr/>
              <a:t>‹#›</a:t>
            </a:fld>
            <a:endParaRPr lang="en-GB" dirty="0"/>
          </a:p>
        </p:txBody>
      </p:sp>
      <p:sp>
        <p:nvSpPr>
          <p:cNvPr id="6" name="Text Placeholder 9"/>
          <p:cNvSpPr>
            <a:spLocks noGrp="1"/>
          </p:cNvSpPr>
          <p:nvPr>
            <p:ph type="body" sz="quarter" idx="13" hasCustomPrompt="1"/>
          </p:nvPr>
        </p:nvSpPr>
        <p:spPr>
          <a:xfrm>
            <a:off x="2641203" y="2709259"/>
            <a:ext cx="6864086" cy="540000"/>
          </a:xfrm>
        </p:spPr>
        <p:txBody>
          <a:bodyPr>
            <a:noAutofit/>
          </a:bodyPr>
          <a:lstStyle>
            <a:lvl1pPr marL="0" indent="0" algn="ctr">
              <a:buFontTx/>
              <a:buNone/>
              <a:defRPr b="1">
                <a:solidFill>
                  <a:schemeClr val="bg1"/>
                </a:solidFill>
              </a:defRPr>
            </a:lvl1pPr>
            <a:lvl2pPr marL="256404" indent="0">
              <a:buFontTx/>
              <a:buNone/>
              <a:defRPr b="1">
                <a:solidFill>
                  <a:schemeClr val="accent4"/>
                </a:solidFill>
              </a:defRPr>
            </a:lvl2pPr>
            <a:lvl3pPr marL="512818" indent="0">
              <a:buFontTx/>
              <a:buNone/>
              <a:defRPr b="1">
                <a:solidFill>
                  <a:schemeClr val="accent4"/>
                </a:solidFill>
              </a:defRPr>
            </a:lvl3pPr>
            <a:lvl4pPr marL="769218" indent="0">
              <a:buFontTx/>
              <a:buNone/>
              <a:defRPr b="1">
                <a:solidFill>
                  <a:schemeClr val="accent4"/>
                </a:solidFill>
              </a:defRPr>
            </a:lvl4pPr>
            <a:lvl5pPr marL="1025636" indent="0">
              <a:buFontTx/>
              <a:buNone/>
              <a:defRPr b="1">
                <a:solidFill>
                  <a:schemeClr val="accent4"/>
                </a:solidFill>
              </a:defRPr>
            </a:lvl5pPr>
          </a:lstStyle>
          <a:p>
            <a:pPr lvl="0"/>
            <a:r>
              <a:rPr lang="en-GB" dirty="0" smtClean="0"/>
              <a:t>Name</a:t>
            </a:r>
            <a:endParaRPr lang="en-GB" dirty="0"/>
          </a:p>
        </p:txBody>
      </p:sp>
      <p:cxnSp>
        <p:nvCxnSpPr>
          <p:cNvPr id="8" name="Straight Connector 7"/>
          <p:cNvCxnSpPr/>
          <p:nvPr userDrawn="1"/>
        </p:nvCxnSpPr>
        <p:spPr>
          <a:xfrm>
            <a:off x="648000" y="6318000"/>
            <a:ext cx="108936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Pulse"/>
          <p:cNvGrpSpPr/>
          <p:nvPr userDrawn="1"/>
        </p:nvGrpSpPr>
        <p:grpSpPr>
          <a:xfrm>
            <a:off x="0" y="3348056"/>
            <a:ext cx="12204700" cy="2643187"/>
            <a:chOff x="0" y="3348038"/>
            <a:chExt cx="12204700" cy="2643187"/>
          </a:xfrm>
          <a:solidFill>
            <a:srgbClr val="0000FF"/>
          </a:solidFill>
        </p:grpSpPr>
        <p:sp>
          <p:nvSpPr>
            <p:cNvPr id="45" name="Freeform 5"/>
            <p:cNvSpPr>
              <a:spLocks/>
            </p:cNvSpPr>
            <p:nvPr userDrawn="1"/>
          </p:nvSpPr>
          <p:spPr bwMode="auto">
            <a:xfrm>
              <a:off x="1906588" y="4092575"/>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6"/>
            <p:cNvSpPr>
              <a:spLocks/>
            </p:cNvSpPr>
            <p:nvPr userDrawn="1"/>
          </p:nvSpPr>
          <p:spPr bwMode="auto">
            <a:xfrm>
              <a:off x="3979863" y="4564063"/>
              <a:ext cx="193675" cy="325438"/>
            </a:xfrm>
            <a:custGeom>
              <a:avLst/>
              <a:gdLst>
                <a:gd name="T0" fmla="*/ 30 w 61"/>
                <a:gd name="T1" fmla="*/ 102 h 102"/>
                <a:gd name="T2" fmla="*/ 30 w 61"/>
                <a:gd name="T3" fmla="*/ 102 h 102"/>
                <a:gd name="T4" fmla="*/ 0 w 61"/>
                <a:gd name="T5" fmla="*/ 71 h 102"/>
                <a:gd name="T6" fmla="*/ 0 w 61"/>
                <a:gd name="T7" fmla="*/ 30 h 102"/>
                <a:gd name="T8" fmla="*/ 30 w 61"/>
                <a:gd name="T9" fmla="*/ 0 h 102"/>
                <a:gd name="T10" fmla="*/ 61 w 61"/>
                <a:gd name="T11" fmla="*/ 30 h 102"/>
                <a:gd name="T12" fmla="*/ 61 w 61"/>
                <a:gd name="T13" fmla="*/ 71 h 102"/>
                <a:gd name="T14" fmla="*/ 30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0" y="102"/>
                  </a:moveTo>
                  <a:cubicBezTo>
                    <a:pt x="30" y="102"/>
                    <a:pt x="30" y="102"/>
                    <a:pt x="30" y="102"/>
                  </a:cubicBezTo>
                  <a:cubicBezTo>
                    <a:pt x="13" y="102"/>
                    <a:pt x="0" y="88"/>
                    <a:pt x="0" y="71"/>
                  </a:cubicBezTo>
                  <a:cubicBezTo>
                    <a:pt x="0" y="30"/>
                    <a:pt x="0" y="30"/>
                    <a:pt x="0" y="30"/>
                  </a:cubicBezTo>
                  <a:cubicBezTo>
                    <a:pt x="0" y="14"/>
                    <a:pt x="13" y="0"/>
                    <a:pt x="30" y="0"/>
                  </a:cubicBezTo>
                  <a:cubicBezTo>
                    <a:pt x="47" y="0"/>
                    <a:pt x="61" y="14"/>
                    <a:pt x="61" y="30"/>
                  </a:cubicBezTo>
                  <a:cubicBezTo>
                    <a:pt x="61" y="71"/>
                    <a:pt x="61" y="71"/>
                    <a:pt x="61" y="71"/>
                  </a:cubicBezTo>
                  <a:cubicBezTo>
                    <a:pt x="61" y="88"/>
                    <a:pt x="47" y="102"/>
                    <a:pt x="3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7"/>
            <p:cNvSpPr>
              <a:spLocks/>
            </p:cNvSpPr>
            <p:nvPr userDrawn="1"/>
          </p:nvSpPr>
          <p:spPr bwMode="auto">
            <a:xfrm>
              <a:off x="1585913" y="4564063"/>
              <a:ext cx="193675" cy="325438"/>
            </a:xfrm>
            <a:custGeom>
              <a:avLst/>
              <a:gdLst>
                <a:gd name="T0" fmla="*/ 30 w 61"/>
                <a:gd name="T1" fmla="*/ 102 h 102"/>
                <a:gd name="T2" fmla="*/ 30 w 61"/>
                <a:gd name="T3" fmla="*/ 102 h 102"/>
                <a:gd name="T4" fmla="*/ 0 w 61"/>
                <a:gd name="T5" fmla="*/ 71 h 102"/>
                <a:gd name="T6" fmla="*/ 0 w 61"/>
                <a:gd name="T7" fmla="*/ 30 h 102"/>
                <a:gd name="T8" fmla="*/ 30 w 61"/>
                <a:gd name="T9" fmla="*/ 0 h 102"/>
                <a:gd name="T10" fmla="*/ 61 w 61"/>
                <a:gd name="T11" fmla="*/ 30 h 102"/>
                <a:gd name="T12" fmla="*/ 61 w 61"/>
                <a:gd name="T13" fmla="*/ 71 h 102"/>
                <a:gd name="T14" fmla="*/ 30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0" y="102"/>
                  </a:moveTo>
                  <a:cubicBezTo>
                    <a:pt x="30" y="102"/>
                    <a:pt x="30" y="102"/>
                    <a:pt x="30" y="102"/>
                  </a:cubicBezTo>
                  <a:cubicBezTo>
                    <a:pt x="13" y="102"/>
                    <a:pt x="0" y="88"/>
                    <a:pt x="0" y="71"/>
                  </a:cubicBezTo>
                  <a:cubicBezTo>
                    <a:pt x="0" y="30"/>
                    <a:pt x="0" y="30"/>
                    <a:pt x="0" y="30"/>
                  </a:cubicBezTo>
                  <a:cubicBezTo>
                    <a:pt x="0" y="14"/>
                    <a:pt x="13" y="0"/>
                    <a:pt x="30" y="0"/>
                  </a:cubicBezTo>
                  <a:cubicBezTo>
                    <a:pt x="47" y="0"/>
                    <a:pt x="61" y="14"/>
                    <a:pt x="61" y="30"/>
                  </a:cubicBezTo>
                  <a:cubicBezTo>
                    <a:pt x="61" y="71"/>
                    <a:pt x="61" y="71"/>
                    <a:pt x="61" y="71"/>
                  </a:cubicBezTo>
                  <a:cubicBezTo>
                    <a:pt x="61" y="88"/>
                    <a:pt x="47" y="102"/>
                    <a:pt x="3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8"/>
            <p:cNvSpPr>
              <a:spLocks/>
            </p:cNvSpPr>
            <p:nvPr userDrawn="1"/>
          </p:nvSpPr>
          <p:spPr bwMode="auto">
            <a:xfrm>
              <a:off x="3524250" y="4548188"/>
              <a:ext cx="325438" cy="809625"/>
            </a:xfrm>
            <a:custGeom>
              <a:avLst/>
              <a:gdLst>
                <a:gd name="T0" fmla="*/ 51 w 102"/>
                <a:gd name="T1" fmla="*/ 254 h 254"/>
                <a:gd name="T2" fmla="*/ 51 w 102"/>
                <a:gd name="T3" fmla="*/ 254 h 254"/>
                <a:gd name="T4" fmla="*/ 0 w 102"/>
                <a:gd name="T5" fmla="*/ 203 h 254"/>
                <a:gd name="T6" fmla="*/ 0 w 102"/>
                <a:gd name="T7" fmla="*/ 51 h 254"/>
                <a:gd name="T8" fmla="*/ 51 w 102"/>
                <a:gd name="T9" fmla="*/ 0 h 254"/>
                <a:gd name="T10" fmla="*/ 102 w 102"/>
                <a:gd name="T11" fmla="*/ 51 h 254"/>
                <a:gd name="T12" fmla="*/ 102 w 102"/>
                <a:gd name="T13" fmla="*/ 203 h 254"/>
                <a:gd name="T14" fmla="*/ 51 w 102"/>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4">
                  <a:moveTo>
                    <a:pt x="51" y="254"/>
                  </a:moveTo>
                  <a:cubicBezTo>
                    <a:pt x="51" y="254"/>
                    <a:pt x="51" y="254"/>
                    <a:pt x="51" y="254"/>
                  </a:cubicBezTo>
                  <a:cubicBezTo>
                    <a:pt x="23" y="254"/>
                    <a:pt x="0" y="232"/>
                    <a:pt x="0" y="203"/>
                  </a:cubicBezTo>
                  <a:cubicBezTo>
                    <a:pt x="0" y="51"/>
                    <a:pt x="0" y="51"/>
                    <a:pt x="0" y="51"/>
                  </a:cubicBezTo>
                  <a:cubicBezTo>
                    <a:pt x="0" y="23"/>
                    <a:pt x="23" y="0"/>
                    <a:pt x="51" y="0"/>
                  </a:cubicBezTo>
                  <a:cubicBezTo>
                    <a:pt x="79" y="0"/>
                    <a:pt x="102" y="23"/>
                    <a:pt x="102" y="51"/>
                  </a:cubicBezTo>
                  <a:cubicBezTo>
                    <a:pt x="102" y="203"/>
                    <a:pt x="102" y="203"/>
                    <a:pt x="102" y="203"/>
                  </a:cubicBezTo>
                  <a:cubicBezTo>
                    <a:pt x="102" y="232"/>
                    <a:pt x="79" y="254"/>
                    <a:pt x="51" y="2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9"/>
            <p:cNvSpPr>
              <a:spLocks/>
            </p:cNvSpPr>
            <p:nvPr userDrawn="1"/>
          </p:nvSpPr>
          <p:spPr bwMode="auto">
            <a:xfrm>
              <a:off x="2393950" y="3462338"/>
              <a:ext cx="403225" cy="1814513"/>
            </a:xfrm>
            <a:custGeom>
              <a:avLst/>
              <a:gdLst>
                <a:gd name="T0" fmla="*/ 64 w 127"/>
                <a:gd name="T1" fmla="*/ 570 h 570"/>
                <a:gd name="T2" fmla="*/ 64 w 127"/>
                <a:gd name="T3" fmla="*/ 570 h 570"/>
                <a:gd name="T4" fmla="*/ 0 w 127"/>
                <a:gd name="T5" fmla="*/ 506 h 570"/>
                <a:gd name="T6" fmla="*/ 0 w 127"/>
                <a:gd name="T7" fmla="*/ 64 h 570"/>
                <a:gd name="T8" fmla="*/ 64 w 127"/>
                <a:gd name="T9" fmla="*/ 0 h 570"/>
                <a:gd name="T10" fmla="*/ 127 w 127"/>
                <a:gd name="T11" fmla="*/ 64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4"/>
                    <a:pt x="0" y="64"/>
                    <a:pt x="0" y="64"/>
                  </a:cubicBezTo>
                  <a:cubicBezTo>
                    <a:pt x="0" y="29"/>
                    <a:pt x="29" y="0"/>
                    <a:pt x="64" y="0"/>
                  </a:cubicBezTo>
                  <a:cubicBezTo>
                    <a:pt x="99" y="0"/>
                    <a:pt x="127" y="29"/>
                    <a:pt x="127" y="64"/>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10"/>
            <p:cNvSpPr>
              <a:spLocks/>
            </p:cNvSpPr>
            <p:nvPr userDrawn="1"/>
          </p:nvSpPr>
          <p:spPr bwMode="auto">
            <a:xfrm>
              <a:off x="311150" y="3462338"/>
              <a:ext cx="406400" cy="1814513"/>
            </a:xfrm>
            <a:custGeom>
              <a:avLst/>
              <a:gdLst>
                <a:gd name="T0" fmla="*/ 64 w 128"/>
                <a:gd name="T1" fmla="*/ 570 h 570"/>
                <a:gd name="T2" fmla="*/ 64 w 128"/>
                <a:gd name="T3" fmla="*/ 570 h 570"/>
                <a:gd name="T4" fmla="*/ 0 w 128"/>
                <a:gd name="T5" fmla="*/ 506 h 570"/>
                <a:gd name="T6" fmla="*/ 0 w 128"/>
                <a:gd name="T7" fmla="*/ 64 h 570"/>
                <a:gd name="T8" fmla="*/ 64 w 128"/>
                <a:gd name="T9" fmla="*/ 0 h 570"/>
                <a:gd name="T10" fmla="*/ 128 w 128"/>
                <a:gd name="T11" fmla="*/ 64 h 570"/>
                <a:gd name="T12" fmla="*/ 128 w 128"/>
                <a:gd name="T13" fmla="*/ 506 h 570"/>
                <a:gd name="T14" fmla="*/ 64 w 128"/>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570">
                  <a:moveTo>
                    <a:pt x="64" y="570"/>
                  </a:moveTo>
                  <a:cubicBezTo>
                    <a:pt x="64" y="570"/>
                    <a:pt x="64" y="570"/>
                    <a:pt x="64" y="570"/>
                  </a:cubicBezTo>
                  <a:cubicBezTo>
                    <a:pt x="29" y="570"/>
                    <a:pt x="0" y="541"/>
                    <a:pt x="0" y="506"/>
                  </a:cubicBezTo>
                  <a:cubicBezTo>
                    <a:pt x="0" y="64"/>
                    <a:pt x="0" y="64"/>
                    <a:pt x="0" y="64"/>
                  </a:cubicBezTo>
                  <a:cubicBezTo>
                    <a:pt x="0" y="29"/>
                    <a:pt x="29" y="0"/>
                    <a:pt x="64" y="0"/>
                  </a:cubicBezTo>
                  <a:cubicBezTo>
                    <a:pt x="99" y="0"/>
                    <a:pt x="128" y="29"/>
                    <a:pt x="128" y="64"/>
                  </a:cubicBezTo>
                  <a:cubicBezTo>
                    <a:pt x="128" y="506"/>
                    <a:pt x="128" y="506"/>
                    <a:pt x="128" y="506"/>
                  </a:cubicBezTo>
                  <a:cubicBezTo>
                    <a:pt x="128"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11"/>
            <p:cNvSpPr>
              <a:spLocks/>
            </p:cNvSpPr>
            <p:nvPr userDrawn="1"/>
          </p:nvSpPr>
          <p:spPr bwMode="auto">
            <a:xfrm>
              <a:off x="2959100" y="4175125"/>
              <a:ext cx="403225" cy="1816100"/>
            </a:xfrm>
            <a:custGeom>
              <a:avLst/>
              <a:gdLst>
                <a:gd name="T0" fmla="*/ 64 w 127"/>
                <a:gd name="T1" fmla="*/ 570 h 570"/>
                <a:gd name="T2" fmla="*/ 64 w 127"/>
                <a:gd name="T3" fmla="*/ 570 h 570"/>
                <a:gd name="T4" fmla="*/ 0 w 127"/>
                <a:gd name="T5" fmla="*/ 506 h 570"/>
                <a:gd name="T6" fmla="*/ 0 w 127"/>
                <a:gd name="T7" fmla="*/ 64 h 570"/>
                <a:gd name="T8" fmla="*/ 64 w 127"/>
                <a:gd name="T9" fmla="*/ 0 h 570"/>
                <a:gd name="T10" fmla="*/ 127 w 127"/>
                <a:gd name="T11" fmla="*/ 64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4"/>
                    <a:pt x="0" y="64"/>
                    <a:pt x="0" y="64"/>
                  </a:cubicBezTo>
                  <a:cubicBezTo>
                    <a:pt x="0" y="28"/>
                    <a:pt x="29" y="0"/>
                    <a:pt x="64" y="0"/>
                  </a:cubicBezTo>
                  <a:cubicBezTo>
                    <a:pt x="99" y="0"/>
                    <a:pt x="127" y="28"/>
                    <a:pt x="127" y="64"/>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12"/>
            <p:cNvSpPr>
              <a:spLocks noEditPoints="1"/>
            </p:cNvSpPr>
            <p:nvPr userDrawn="1"/>
          </p:nvSpPr>
          <p:spPr bwMode="auto">
            <a:xfrm>
              <a:off x="1131888" y="4548188"/>
              <a:ext cx="323850"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4" y="10"/>
                    <a:pt x="92" y="28"/>
                    <a:pt x="92" y="51"/>
                  </a:cubicBezTo>
                  <a:cubicBezTo>
                    <a:pt x="92" y="203"/>
                    <a:pt x="92" y="203"/>
                    <a:pt x="92" y="203"/>
                  </a:cubicBezTo>
                  <a:cubicBezTo>
                    <a:pt x="92" y="226"/>
                    <a:pt x="74" y="244"/>
                    <a:pt x="51" y="244"/>
                  </a:cubicBezTo>
                  <a:cubicBezTo>
                    <a:pt x="29" y="244"/>
                    <a:pt x="10" y="226"/>
                    <a:pt x="10" y="203"/>
                  </a:cubicBezTo>
                  <a:cubicBezTo>
                    <a:pt x="10" y="51"/>
                    <a:pt x="10" y="51"/>
                    <a:pt x="10" y="51"/>
                  </a:cubicBezTo>
                  <a:cubicBezTo>
                    <a:pt x="10" y="28"/>
                    <a:pt x="29" y="10"/>
                    <a:pt x="51" y="10"/>
                  </a:cubicBezTo>
                  <a:moveTo>
                    <a:pt x="51" y="0"/>
                  </a:moveTo>
                  <a:cubicBezTo>
                    <a:pt x="23" y="0"/>
                    <a:pt x="0" y="23"/>
                    <a:pt x="0" y="51"/>
                  </a:cubicBezTo>
                  <a:cubicBezTo>
                    <a:pt x="0" y="203"/>
                    <a:pt x="0" y="203"/>
                    <a:pt x="0" y="203"/>
                  </a:cubicBezTo>
                  <a:cubicBezTo>
                    <a:pt x="0" y="232"/>
                    <a:pt x="23" y="254"/>
                    <a:pt x="51" y="254"/>
                  </a:cubicBezTo>
                  <a:cubicBezTo>
                    <a:pt x="79" y="254"/>
                    <a:pt x="102" y="232"/>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13"/>
            <p:cNvSpPr>
              <a:spLocks noEditPoints="1"/>
            </p:cNvSpPr>
            <p:nvPr userDrawn="1"/>
          </p:nvSpPr>
          <p:spPr bwMode="auto">
            <a:xfrm>
              <a:off x="565150" y="4175125"/>
              <a:ext cx="404813" cy="1816100"/>
            </a:xfrm>
            <a:custGeom>
              <a:avLst/>
              <a:gdLst>
                <a:gd name="T0" fmla="*/ 64 w 127"/>
                <a:gd name="T1" fmla="*/ 10 h 570"/>
                <a:gd name="T2" fmla="*/ 117 w 127"/>
                <a:gd name="T3" fmla="*/ 64 h 570"/>
                <a:gd name="T4" fmla="*/ 117 w 127"/>
                <a:gd name="T5" fmla="*/ 506 h 570"/>
                <a:gd name="T6" fmla="*/ 64 w 127"/>
                <a:gd name="T7" fmla="*/ 560 h 570"/>
                <a:gd name="T8" fmla="*/ 10 w 127"/>
                <a:gd name="T9" fmla="*/ 506 h 570"/>
                <a:gd name="T10" fmla="*/ 10 w 127"/>
                <a:gd name="T11" fmla="*/ 64 h 570"/>
                <a:gd name="T12" fmla="*/ 64 w 127"/>
                <a:gd name="T13" fmla="*/ 10 h 570"/>
                <a:gd name="T14" fmla="*/ 64 w 127"/>
                <a:gd name="T15" fmla="*/ 0 h 570"/>
                <a:gd name="T16" fmla="*/ 0 w 127"/>
                <a:gd name="T17" fmla="*/ 64 h 570"/>
                <a:gd name="T18" fmla="*/ 0 w 127"/>
                <a:gd name="T19" fmla="*/ 506 h 570"/>
                <a:gd name="T20" fmla="*/ 64 w 127"/>
                <a:gd name="T21" fmla="*/ 570 h 570"/>
                <a:gd name="T22" fmla="*/ 127 w 127"/>
                <a:gd name="T23" fmla="*/ 506 h 570"/>
                <a:gd name="T24" fmla="*/ 127 w 127"/>
                <a:gd name="T25" fmla="*/ 64 h 570"/>
                <a:gd name="T26" fmla="*/ 64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4" y="10"/>
                  </a:moveTo>
                  <a:cubicBezTo>
                    <a:pt x="93" y="10"/>
                    <a:pt x="117" y="34"/>
                    <a:pt x="117" y="64"/>
                  </a:cubicBezTo>
                  <a:cubicBezTo>
                    <a:pt x="117" y="506"/>
                    <a:pt x="117" y="506"/>
                    <a:pt x="117" y="506"/>
                  </a:cubicBezTo>
                  <a:cubicBezTo>
                    <a:pt x="117" y="536"/>
                    <a:pt x="93" y="560"/>
                    <a:pt x="64" y="560"/>
                  </a:cubicBezTo>
                  <a:cubicBezTo>
                    <a:pt x="34" y="560"/>
                    <a:pt x="10" y="536"/>
                    <a:pt x="10" y="506"/>
                  </a:cubicBezTo>
                  <a:cubicBezTo>
                    <a:pt x="10" y="64"/>
                    <a:pt x="10" y="64"/>
                    <a:pt x="10" y="64"/>
                  </a:cubicBezTo>
                  <a:cubicBezTo>
                    <a:pt x="10" y="34"/>
                    <a:pt x="34" y="10"/>
                    <a:pt x="64" y="10"/>
                  </a:cubicBezTo>
                  <a:moveTo>
                    <a:pt x="64" y="0"/>
                  </a:moveTo>
                  <a:cubicBezTo>
                    <a:pt x="29" y="0"/>
                    <a:pt x="0" y="28"/>
                    <a:pt x="0" y="64"/>
                  </a:cubicBezTo>
                  <a:cubicBezTo>
                    <a:pt x="0" y="506"/>
                    <a:pt x="0" y="506"/>
                    <a:pt x="0" y="506"/>
                  </a:cubicBezTo>
                  <a:cubicBezTo>
                    <a:pt x="0" y="541"/>
                    <a:pt x="29" y="570"/>
                    <a:pt x="64" y="570"/>
                  </a:cubicBezTo>
                  <a:cubicBezTo>
                    <a:pt x="99" y="570"/>
                    <a:pt x="127" y="541"/>
                    <a:pt x="127" y="506"/>
                  </a:cubicBezTo>
                  <a:cubicBezTo>
                    <a:pt x="127" y="64"/>
                    <a:pt x="127" y="64"/>
                    <a:pt x="127" y="64"/>
                  </a:cubicBezTo>
                  <a:cubicBezTo>
                    <a:pt x="127" y="28"/>
                    <a:pt x="99"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14"/>
            <p:cNvSpPr>
              <a:spLocks/>
            </p:cNvSpPr>
            <p:nvPr userDrawn="1"/>
          </p:nvSpPr>
          <p:spPr bwMode="auto">
            <a:xfrm>
              <a:off x="10434638" y="4092575"/>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15"/>
            <p:cNvSpPr>
              <a:spLocks/>
            </p:cNvSpPr>
            <p:nvPr userDrawn="1"/>
          </p:nvSpPr>
          <p:spPr bwMode="auto">
            <a:xfrm>
              <a:off x="10110788" y="4564063"/>
              <a:ext cx="193675" cy="325438"/>
            </a:xfrm>
            <a:custGeom>
              <a:avLst/>
              <a:gdLst>
                <a:gd name="T0" fmla="*/ 31 w 61"/>
                <a:gd name="T1" fmla="*/ 102 h 102"/>
                <a:gd name="T2" fmla="*/ 31 w 61"/>
                <a:gd name="T3" fmla="*/ 102 h 102"/>
                <a:gd name="T4" fmla="*/ 0 w 61"/>
                <a:gd name="T5" fmla="*/ 71 h 102"/>
                <a:gd name="T6" fmla="*/ 0 w 61"/>
                <a:gd name="T7" fmla="*/ 30 h 102"/>
                <a:gd name="T8" fmla="*/ 31 w 61"/>
                <a:gd name="T9" fmla="*/ 0 h 102"/>
                <a:gd name="T10" fmla="*/ 61 w 61"/>
                <a:gd name="T11" fmla="*/ 30 h 102"/>
                <a:gd name="T12" fmla="*/ 61 w 61"/>
                <a:gd name="T13" fmla="*/ 71 h 102"/>
                <a:gd name="T14" fmla="*/ 31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1" y="102"/>
                  </a:moveTo>
                  <a:cubicBezTo>
                    <a:pt x="31" y="102"/>
                    <a:pt x="31" y="102"/>
                    <a:pt x="31" y="102"/>
                  </a:cubicBezTo>
                  <a:cubicBezTo>
                    <a:pt x="14" y="102"/>
                    <a:pt x="0" y="88"/>
                    <a:pt x="0" y="71"/>
                  </a:cubicBezTo>
                  <a:cubicBezTo>
                    <a:pt x="0" y="30"/>
                    <a:pt x="0" y="30"/>
                    <a:pt x="0" y="30"/>
                  </a:cubicBezTo>
                  <a:cubicBezTo>
                    <a:pt x="0" y="14"/>
                    <a:pt x="14" y="0"/>
                    <a:pt x="31" y="0"/>
                  </a:cubicBezTo>
                  <a:cubicBezTo>
                    <a:pt x="48" y="0"/>
                    <a:pt x="61" y="14"/>
                    <a:pt x="61" y="30"/>
                  </a:cubicBezTo>
                  <a:cubicBezTo>
                    <a:pt x="61" y="71"/>
                    <a:pt x="61" y="71"/>
                    <a:pt x="61" y="71"/>
                  </a:cubicBezTo>
                  <a:cubicBezTo>
                    <a:pt x="61" y="88"/>
                    <a:pt x="48" y="102"/>
                    <a:pt x="31"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16"/>
            <p:cNvSpPr>
              <a:spLocks/>
            </p:cNvSpPr>
            <p:nvPr userDrawn="1"/>
          </p:nvSpPr>
          <p:spPr bwMode="auto">
            <a:xfrm>
              <a:off x="10920413" y="3462338"/>
              <a:ext cx="403225" cy="1814513"/>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9"/>
                    <a:pt x="28" y="0"/>
                    <a:pt x="63" y="0"/>
                  </a:cubicBezTo>
                  <a:cubicBezTo>
                    <a:pt x="98" y="0"/>
                    <a:pt x="127" y="29"/>
                    <a:pt x="127" y="64"/>
                  </a:cubicBezTo>
                  <a:cubicBezTo>
                    <a:pt x="127" y="506"/>
                    <a:pt x="127" y="506"/>
                    <a:pt x="127" y="506"/>
                  </a:cubicBezTo>
                  <a:cubicBezTo>
                    <a:pt x="127" y="541"/>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17"/>
            <p:cNvSpPr>
              <a:spLocks/>
            </p:cNvSpPr>
            <p:nvPr userDrawn="1"/>
          </p:nvSpPr>
          <p:spPr bwMode="auto">
            <a:xfrm>
              <a:off x="11487150" y="4175125"/>
              <a:ext cx="403225" cy="1816100"/>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8"/>
                    <a:pt x="28" y="0"/>
                    <a:pt x="63" y="0"/>
                  </a:cubicBezTo>
                  <a:cubicBezTo>
                    <a:pt x="99" y="0"/>
                    <a:pt x="127" y="28"/>
                    <a:pt x="127" y="64"/>
                  </a:cubicBezTo>
                  <a:cubicBezTo>
                    <a:pt x="127" y="506"/>
                    <a:pt x="127" y="506"/>
                    <a:pt x="127" y="506"/>
                  </a:cubicBezTo>
                  <a:cubicBezTo>
                    <a:pt x="127" y="541"/>
                    <a:pt x="99"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18"/>
            <p:cNvSpPr>
              <a:spLocks noEditPoints="1"/>
            </p:cNvSpPr>
            <p:nvPr userDrawn="1"/>
          </p:nvSpPr>
          <p:spPr bwMode="auto">
            <a:xfrm>
              <a:off x="8367713" y="4159250"/>
              <a:ext cx="325438"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51 w 102"/>
                <a:gd name="T17" fmla="*/ 0 h 254"/>
                <a:gd name="T18" fmla="*/ 0 w 102"/>
                <a:gd name="T19" fmla="*/ 51 h 254"/>
                <a:gd name="T20" fmla="*/ 0 w 102"/>
                <a:gd name="T21" fmla="*/ 203 h 254"/>
                <a:gd name="T22" fmla="*/ 51 w 102"/>
                <a:gd name="T23" fmla="*/ 254 h 254"/>
                <a:gd name="T24" fmla="*/ 102 w 102"/>
                <a:gd name="T25" fmla="*/ 203 h 254"/>
                <a:gd name="T26" fmla="*/ 102 w 102"/>
                <a:gd name="T27" fmla="*/ 51 h 254"/>
                <a:gd name="T28" fmla="*/ 51 w 102"/>
                <a:gd name="T2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254">
                  <a:moveTo>
                    <a:pt x="51" y="10"/>
                  </a:moveTo>
                  <a:cubicBezTo>
                    <a:pt x="73" y="10"/>
                    <a:pt x="92" y="28"/>
                    <a:pt x="92" y="51"/>
                  </a:cubicBezTo>
                  <a:cubicBezTo>
                    <a:pt x="92" y="203"/>
                    <a:pt x="92" y="203"/>
                    <a:pt x="92" y="203"/>
                  </a:cubicBezTo>
                  <a:cubicBezTo>
                    <a:pt x="92" y="226"/>
                    <a:pt x="73" y="244"/>
                    <a:pt x="51" y="244"/>
                  </a:cubicBezTo>
                  <a:cubicBezTo>
                    <a:pt x="28" y="244"/>
                    <a:pt x="10" y="226"/>
                    <a:pt x="10" y="203"/>
                  </a:cubicBezTo>
                  <a:cubicBezTo>
                    <a:pt x="10" y="51"/>
                    <a:pt x="10" y="51"/>
                    <a:pt x="10" y="51"/>
                  </a:cubicBezTo>
                  <a:cubicBezTo>
                    <a:pt x="10" y="28"/>
                    <a:pt x="28" y="10"/>
                    <a:pt x="51" y="10"/>
                  </a:cubicBezTo>
                  <a:moveTo>
                    <a:pt x="51" y="0"/>
                  </a:moveTo>
                  <a:cubicBezTo>
                    <a:pt x="51" y="0"/>
                    <a:pt x="51" y="0"/>
                    <a:pt x="51" y="0"/>
                  </a:cubicBez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19"/>
            <p:cNvSpPr>
              <a:spLocks/>
            </p:cNvSpPr>
            <p:nvPr userDrawn="1"/>
          </p:nvSpPr>
          <p:spPr bwMode="auto">
            <a:xfrm>
              <a:off x="9658350" y="4548188"/>
              <a:ext cx="322263" cy="809625"/>
            </a:xfrm>
            <a:custGeom>
              <a:avLst/>
              <a:gdLst>
                <a:gd name="T0" fmla="*/ 51 w 101"/>
                <a:gd name="T1" fmla="*/ 254 h 254"/>
                <a:gd name="T2" fmla="*/ 51 w 101"/>
                <a:gd name="T3" fmla="*/ 254 h 254"/>
                <a:gd name="T4" fmla="*/ 0 w 101"/>
                <a:gd name="T5" fmla="*/ 203 h 254"/>
                <a:gd name="T6" fmla="*/ 0 w 101"/>
                <a:gd name="T7" fmla="*/ 51 h 254"/>
                <a:gd name="T8" fmla="*/ 51 w 101"/>
                <a:gd name="T9" fmla="*/ 0 h 254"/>
                <a:gd name="T10" fmla="*/ 101 w 101"/>
                <a:gd name="T11" fmla="*/ 51 h 254"/>
                <a:gd name="T12" fmla="*/ 101 w 101"/>
                <a:gd name="T13" fmla="*/ 203 h 254"/>
                <a:gd name="T14" fmla="*/ 51 w 101"/>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254">
                  <a:moveTo>
                    <a:pt x="51" y="254"/>
                  </a:moveTo>
                  <a:cubicBezTo>
                    <a:pt x="51" y="254"/>
                    <a:pt x="51" y="254"/>
                    <a:pt x="51" y="254"/>
                  </a:cubicBezTo>
                  <a:cubicBezTo>
                    <a:pt x="22" y="254"/>
                    <a:pt x="0" y="232"/>
                    <a:pt x="0" y="203"/>
                  </a:cubicBezTo>
                  <a:cubicBezTo>
                    <a:pt x="0" y="51"/>
                    <a:pt x="0" y="51"/>
                    <a:pt x="0" y="51"/>
                  </a:cubicBezTo>
                  <a:cubicBezTo>
                    <a:pt x="0" y="23"/>
                    <a:pt x="22" y="0"/>
                    <a:pt x="51" y="0"/>
                  </a:cubicBezTo>
                  <a:cubicBezTo>
                    <a:pt x="79" y="0"/>
                    <a:pt x="101" y="23"/>
                    <a:pt x="101" y="51"/>
                  </a:cubicBezTo>
                  <a:cubicBezTo>
                    <a:pt x="101" y="203"/>
                    <a:pt x="101" y="203"/>
                    <a:pt x="101" y="203"/>
                  </a:cubicBezTo>
                  <a:cubicBezTo>
                    <a:pt x="101" y="232"/>
                    <a:pt x="79" y="254"/>
                    <a:pt x="51" y="2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20"/>
            <p:cNvSpPr>
              <a:spLocks noEditPoints="1"/>
            </p:cNvSpPr>
            <p:nvPr userDrawn="1"/>
          </p:nvSpPr>
          <p:spPr bwMode="auto">
            <a:xfrm>
              <a:off x="8855075" y="3525838"/>
              <a:ext cx="403225" cy="1816100"/>
            </a:xfrm>
            <a:custGeom>
              <a:avLst/>
              <a:gdLst>
                <a:gd name="T0" fmla="*/ 63 w 127"/>
                <a:gd name="T1" fmla="*/ 11 h 570"/>
                <a:gd name="T2" fmla="*/ 117 w 127"/>
                <a:gd name="T3" fmla="*/ 64 h 570"/>
                <a:gd name="T4" fmla="*/ 117 w 127"/>
                <a:gd name="T5" fmla="*/ 507 h 570"/>
                <a:gd name="T6" fmla="*/ 63 w 127"/>
                <a:gd name="T7" fmla="*/ 560 h 570"/>
                <a:gd name="T8" fmla="*/ 10 w 127"/>
                <a:gd name="T9" fmla="*/ 507 h 570"/>
                <a:gd name="T10" fmla="*/ 10 w 127"/>
                <a:gd name="T11" fmla="*/ 64 h 570"/>
                <a:gd name="T12" fmla="*/ 63 w 127"/>
                <a:gd name="T13" fmla="*/ 11 h 570"/>
                <a:gd name="T14" fmla="*/ 63 w 127"/>
                <a:gd name="T15" fmla="*/ 0 h 570"/>
                <a:gd name="T16" fmla="*/ 0 w 127"/>
                <a:gd name="T17" fmla="*/ 64 h 570"/>
                <a:gd name="T18" fmla="*/ 0 w 127"/>
                <a:gd name="T19" fmla="*/ 507 h 570"/>
                <a:gd name="T20" fmla="*/ 63 w 127"/>
                <a:gd name="T21" fmla="*/ 570 h 570"/>
                <a:gd name="T22" fmla="*/ 127 w 127"/>
                <a:gd name="T23" fmla="*/ 507 h 570"/>
                <a:gd name="T24" fmla="*/ 127 w 127"/>
                <a:gd name="T25" fmla="*/ 64 h 570"/>
                <a:gd name="T26" fmla="*/ 63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3" y="11"/>
                  </a:moveTo>
                  <a:cubicBezTo>
                    <a:pt x="93" y="11"/>
                    <a:pt x="117" y="35"/>
                    <a:pt x="117" y="64"/>
                  </a:cubicBezTo>
                  <a:cubicBezTo>
                    <a:pt x="117" y="507"/>
                    <a:pt x="117" y="507"/>
                    <a:pt x="117" y="507"/>
                  </a:cubicBezTo>
                  <a:cubicBezTo>
                    <a:pt x="117" y="536"/>
                    <a:pt x="93" y="560"/>
                    <a:pt x="63" y="560"/>
                  </a:cubicBezTo>
                  <a:cubicBezTo>
                    <a:pt x="34" y="560"/>
                    <a:pt x="10" y="536"/>
                    <a:pt x="10" y="507"/>
                  </a:cubicBezTo>
                  <a:cubicBezTo>
                    <a:pt x="10" y="64"/>
                    <a:pt x="10" y="64"/>
                    <a:pt x="10" y="64"/>
                  </a:cubicBezTo>
                  <a:cubicBezTo>
                    <a:pt x="10" y="35"/>
                    <a:pt x="34" y="11"/>
                    <a:pt x="63" y="11"/>
                  </a:cubicBezTo>
                  <a:moveTo>
                    <a:pt x="63" y="0"/>
                  </a:moveTo>
                  <a:cubicBezTo>
                    <a:pt x="28" y="0"/>
                    <a:pt x="0" y="29"/>
                    <a:pt x="0" y="64"/>
                  </a:cubicBezTo>
                  <a:cubicBezTo>
                    <a:pt x="0" y="507"/>
                    <a:pt x="0" y="507"/>
                    <a:pt x="0" y="507"/>
                  </a:cubicBezTo>
                  <a:cubicBezTo>
                    <a:pt x="0" y="542"/>
                    <a:pt x="28" y="570"/>
                    <a:pt x="63" y="570"/>
                  </a:cubicBezTo>
                  <a:cubicBezTo>
                    <a:pt x="98" y="570"/>
                    <a:pt x="127" y="542"/>
                    <a:pt x="127" y="507"/>
                  </a:cubicBezTo>
                  <a:cubicBezTo>
                    <a:pt x="127" y="64"/>
                    <a:pt x="127" y="64"/>
                    <a:pt x="127" y="64"/>
                  </a:cubicBezTo>
                  <a:cubicBezTo>
                    <a:pt x="127" y="29"/>
                    <a:pt x="98" y="0"/>
                    <a:pt x="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21"/>
            <p:cNvSpPr>
              <a:spLocks noEditPoints="1"/>
            </p:cNvSpPr>
            <p:nvPr userDrawn="1"/>
          </p:nvSpPr>
          <p:spPr bwMode="auto">
            <a:xfrm>
              <a:off x="4075113" y="4159250"/>
              <a:ext cx="323850"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4" y="10"/>
                    <a:pt x="92" y="28"/>
                    <a:pt x="92" y="51"/>
                  </a:cubicBezTo>
                  <a:cubicBezTo>
                    <a:pt x="92" y="203"/>
                    <a:pt x="92" y="203"/>
                    <a:pt x="92" y="203"/>
                  </a:cubicBezTo>
                  <a:cubicBezTo>
                    <a:pt x="92" y="226"/>
                    <a:pt x="74" y="244"/>
                    <a:pt x="51" y="244"/>
                  </a:cubicBezTo>
                  <a:cubicBezTo>
                    <a:pt x="29" y="244"/>
                    <a:pt x="10" y="226"/>
                    <a:pt x="10" y="203"/>
                  </a:cubicBezTo>
                  <a:cubicBezTo>
                    <a:pt x="10" y="51"/>
                    <a:pt x="10" y="51"/>
                    <a:pt x="10" y="51"/>
                  </a:cubicBezTo>
                  <a:cubicBezTo>
                    <a:pt x="10" y="28"/>
                    <a:pt x="29" y="10"/>
                    <a:pt x="51" y="10"/>
                  </a:cubicBezTo>
                  <a:moveTo>
                    <a:pt x="51" y="0"/>
                  </a:move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22"/>
            <p:cNvSpPr>
              <a:spLocks noEditPoints="1"/>
            </p:cNvSpPr>
            <p:nvPr userDrawn="1"/>
          </p:nvSpPr>
          <p:spPr bwMode="auto">
            <a:xfrm>
              <a:off x="4560888" y="3525838"/>
              <a:ext cx="403225" cy="1816100"/>
            </a:xfrm>
            <a:custGeom>
              <a:avLst/>
              <a:gdLst>
                <a:gd name="T0" fmla="*/ 63 w 127"/>
                <a:gd name="T1" fmla="*/ 11 h 570"/>
                <a:gd name="T2" fmla="*/ 117 w 127"/>
                <a:gd name="T3" fmla="*/ 64 h 570"/>
                <a:gd name="T4" fmla="*/ 117 w 127"/>
                <a:gd name="T5" fmla="*/ 507 h 570"/>
                <a:gd name="T6" fmla="*/ 63 w 127"/>
                <a:gd name="T7" fmla="*/ 560 h 570"/>
                <a:gd name="T8" fmla="*/ 10 w 127"/>
                <a:gd name="T9" fmla="*/ 507 h 570"/>
                <a:gd name="T10" fmla="*/ 10 w 127"/>
                <a:gd name="T11" fmla="*/ 64 h 570"/>
                <a:gd name="T12" fmla="*/ 63 w 127"/>
                <a:gd name="T13" fmla="*/ 11 h 570"/>
                <a:gd name="T14" fmla="*/ 63 w 127"/>
                <a:gd name="T15" fmla="*/ 0 h 570"/>
                <a:gd name="T16" fmla="*/ 0 w 127"/>
                <a:gd name="T17" fmla="*/ 64 h 570"/>
                <a:gd name="T18" fmla="*/ 0 w 127"/>
                <a:gd name="T19" fmla="*/ 507 h 570"/>
                <a:gd name="T20" fmla="*/ 63 w 127"/>
                <a:gd name="T21" fmla="*/ 570 h 570"/>
                <a:gd name="T22" fmla="*/ 127 w 127"/>
                <a:gd name="T23" fmla="*/ 507 h 570"/>
                <a:gd name="T24" fmla="*/ 127 w 127"/>
                <a:gd name="T25" fmla="*/ 64 h 570"/>
                <a:gd name="T26" fmla="*/ 63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3" y="11"/>
                  </a:moveTo>
                  <a:cubicBezTo>
                    <a:pt x="93" y="11"/>
                    <a:pt x="117" y="35"/>
                    <a:pt x="117" y="64"/>
                  </a:cubicBezTo>
                  <a:cubicBezTo>
                    <a:pt x="117" y="507"/>
                    <a:pt x="117" y="507"/>
                    <a:pt x="117" y="507"/>
                  </a:cubicBezTo>
                  <a:cubicBezTo>
                    <a:pt x="117" y="536"/>
                    <a:pt x="93" y="560"/>
                    <a:pt x="63" y="560"/>
                  </a:cubicBezTo>
                  <a:cubicBezTo>
                    <a:pt x="34" y="560"/>
                    <a:pt x="10" y="536"/>
                    <a:pt x="10" y="507"/>
                  </a:cubicBezTo>
                  <a:cubicBezTo>
                    <a:pt x="10" y="64"/>
                    <a:pt x="10" y="64"/>
                    <a:pt x="10" y="64"/>
                  </a:cubicBezTo>
                  <a:cubicBezTo>
                    <a:pt x="10" y="35"/>
                    <a:pt x="34" y="11"/>
                    <a:pt x="63" y="11"/>
                  </a:cubicBezTo>
                  <a:moveTo>
                    <a:pt x="63" y="0"/>
                  </a:moveTo>
                  <a:cubicBezTo>
                    <a:pt x="28" y="0"/>
                    <a:pt x="0" y="29"/>
                    <a:pt x="0" y="64"/>
                  </a:cubicBezTo>
                  <a:cubicBezTo>
                    <a:pt x="0" y="507"/>
                    <a:pt x="0" y="507"/>
                    <a:pt x="0" y="507"/>
                  </a:cubicBezTo>
                  <a:cubicBezTo>
                    <a:pt x="0" y="542"/>
                    <a:pt x="28" y="570"/>
                    <a:pt x="63" y="570"/>
                  </a:cubicBezTo>
                  <a:cubicBezTo>
                    <a:pt x="99" y="570"/>
                    <a:pt x="127" y="542"/>
                    <a:pt x="127" y="507"/>
                  </a:cubicBezTo>
                  <a:cubicBezTo>
                    <a:pt x="127" y="64"/>
                    <a:pt x="127" y="64"/>
                    <a:pt x="127" y="64"/>
                  </a:cubicBezTo>
                  <a:cubicBezTo>
                    <a:pt x="127" y="29"/>
                    <a:pt x="99" y="0"/>
                    <a:pt x="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23"/>
            <p:cNvSpPr>
              <a:spLocks/>
            </p:cNvSpPr>
            <p:nvPr userDrawn="1"/>
          </p:nvSpPr>
          <p:spPr bwMode="auto">
            <a:xfrm>
              <a:off x="9093200" y="4175125"/>
              <a:ext cx="403225" cy="1816100"/>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8"/>
                    <a:pt x="28" y="0"/>
                    <a:pt x="63" y="0"/>
                  </a:cubicBezTo>
                  <a:cubicBezTo>
                    <a:pt x="98" y="0"/>
                    <a:pt x="127" y="28"/>
                    <a:pt x="127" y="64"/>
                  </a:cubicBezTo>
                  <a:cubicBezTo>
                    <a:pt x="127" y="506"/>
                    <a:pt x="127" y="506"/>
                    <a:pt x="127" y="506"/>
                  </a:cubicBezTo>
                  <a:cubicBezTo>
                    <a:pt x="127" y="541"/>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24"/>
            <p:cNvSpPr>
              <a:spLocks noEditPoints="1"/>
            </p:cNvSpPr>
            <p:nvPr userDrawn="1"/>
          </p:nvSpPr>
          <p:spPr bwMode="auto">
            <a:xfrm>
              <a:off x="5940425" y="3981450"/>
              <a:ext cx="323850" cy="808038"/>
            </a:xfrm>
            <a:custGeom>
              <a:avLst/>
              <a:gdLst>
                <a:gd name="T0" fmla="*/ 51 w 102"/>
                <a:gd name="T1" fmla="*/ 10 h 254"/>
                <a:gd name="T2" fmla="*/ 91 w 102"/>
                <a:gd name="T3" fmla="*/ 51 h 254"/>
                <a:gd name="T4" fmla="*/ 91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3" y="10"/>
                    <a:pt x="91" y="28"/>
                    <a:pt x="91" y="51"/>
                  </a:cubicBezTo>
                  <a:cubicBezTo>
                    <a:pt x="91" y="203"/>
                    <a:pt x="91" y="203"/>
                    <a:pt x="91" y="203"/>
                  </a:cubicBezTo>
                  <a:cubicBezTo>
                    <a:pt x="91" y="226"/>
                    <a:pt x="73" y="244"/>
                    <a:pt x="51" y="244"/>
                  </a:cubicBezTo>
                  <a:cubicBezTo>
                    <a:pt x="28" y="244"/>
                    <a:pt x="10" y="226"/>
                    <a:pt x="10" y="203"/>
                  </a:cubicBezTo>
                  <a:cubicBezTo>
                    <a:pt x="10" y="51"/>
                    <a:pt x="10" y="51"/>
                    <a:pt x="10" y="51"/>
                  </a:cubicBezTo>
                  <a:cubicBezTo>
                    <a:pt x="10" y="28"/>
                    <a:pt x="28" y="10"/>
                    <a:pt x="51" y="10"/>
                  </a:cubicBezTo>
                  <a:moveTo>
                    <a:pt x="51" y="0"/>
                  </a:move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25"/>
            <p:cNvSpPr>
              <a:spLocks/>
            </p:cNvSpPr>
            <p:nvPr userDrawn="1"/>
          </p:nvSpPr>
          <p:spPr bwMode="auto">
            <a:xfrm>
              <a:off x="8008938" y="4449763"/>
              <a:ext cx="193675" cy="323850"/>
            </a:xfrm>
            <a:custGeom>
              <a:avLst/>
              <a:gdLst>
                <a:gd name="T0" fmla="*/ 31 w 61"/>
                <a:gd name="T1" fmla="*/ 102 h 102"/>
                <a:gd name="T2" fmla="*/ 31 w 61"/>
                <a:gd name="T3" fmla="*/ 102 h 102"/>
                <a:gd name="T4" fmla="*/ 0 w 61"/>
                <a:gd name="T5" fmla="*/ 72 h 102"/>
                <a:gd name="T6" fmla="*/ 0 w 61"/>
                <a:gd name="T7" fmla="*/ 31 h 102"/>
                <a:gd name="T8" fmla="*/ 31 w 61"/>
                <a:gd name="T9" fmla="*/ 0 h 102"/>
                <a:gd name="T10" fmla="*/ 61 w 61"/>
                <a:gd name="T11" fmla="*/ 31 h 102"/>
                <a:gd name="T12" fmla="*/ 61 w 61"/>
                <a:gd name="T13" fmla="*/ 72 h 102"/>
                <a:gd name="T14" fmla="*/ 31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1" y="102"/>
                  </a:moveTo>
                  <a:cubicBezTo>
                    <a:pt x="31" y="102"/>
                    <a:pt x="31" y="102"/>
                    <a:pt x="31" y="102"/>
                  </a:cubicBezTo>
                  <a:cubicBezTo>
                    <a:pt x="14" y="102"/>
                    <a:pt x="0" y="89"/>
                    <a:pt x="0" y="72"/>
                  </a:cubicBezTo>
                  <a:cubicBezTo>
                    <a:pt x="0" y="31"/>
                    <a:pt x="0" y="31"/>
                    <a:pt x="0" y="31"/>
                  </a:cubicBezTo>
                  <a:cubicBezTo>
                    <a:pt x="0" y="14"/>
                    <a:pt x="14" y="0"/>
                    <a:pt x="31" y="0"/>
                  </a:cubicBezTo>
                  <a:cubicBezTo>
                    <a:pt x="47" y="0"/>
                    <a:pt x="61" y="14"/>
                    <a:pt x="61" y="31"/>
                  </a:cubicBezTo>
                  <a:cubicBezTo>
                    <a:pt x="61" y="72"/>
                    <a:pt x="61" y="72"/>
                    <a:pt x="61" y="72"/>
                  </a:cubicBezTo>
                  <a:cubicBezTo>
                    <a:pt x="61" y="89"/>
                    <a:pt x="47" y="102"/>
                    <a:pt x="31"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26"/>
            <p:cNvSpPr>
              <a:spLocks noEditPoints="1"/>
            </p:cNvSpPr>
            <p:nvPr userDrawn="1"/>
          </p:nvSpPr>
          <p:spPr bwMode="auto">
            <a:xfrm>
              <a:off x="5616575" y="4449763"/>
              <a:ext cx="193675" cy="323850"/>
            </a:xfrm>
            <a:custGeom>
              <a:avLst/>
              <a:gdLst>
                <a:gd name="T0" fmla="*/ 30 w 61"/>
                <a:gd name="T1" fmla="*/ 11 h 102"/>
                <a:gd name="T2" fmla="*/ 51 w 61"/>
                <a:gd name="T3" fmla="*/ 31 h 102"/>
                <a:gd name="T4" fmla="*/ 51 w 61"/>
                <a:gd name="T5" fmla="*/ 72 h 102"/>
                <a:gd name="T6" fmla="*/ 30 w 61"/>
                <a:gd name="T7" fmla="*/ 92 h 102"/>
                <a:gd name="T8" fmla="*/ 10 w 61"/>
                <a:gd name="T9" fmla="*/ 72 h 102"/>
                <a:gd name="T10" fmla="*/ 10 w 61"/>
                <a:gd name="T11" fmla="*/ 31 h 102"/>
                <a:gd name="T12" fmla="*/ 30 w 61"/>
                <a:gd name="T13" fmla="*/ 11 h 102"/>
                <a:gd name="T14" fmla="*/ 30 w 61"/>
                <a:gd name="T15" fmla="*/ 0 h 102"/>
                <a:gd name="T16" fmla="*/ 0 w 61"/>
                <a:gd name="T17" fmla="*/ 31 h 102"/>
                <a:gd name="T18" fmla="*/ 0 w 61"/>
                <a:gd name="T19" fmla="*/ 72 h 102"/>
                <a:gd name="T20" fmla="*/ 30 w 61"/>
                <a:gd name="T21" fmla="*/ 102 h 102"/>
                <a:gd name="T22" fmla="*/ 61 w 61"/>
                <a:gd name="T23" fmla="*/ 72 h 102"/>
                <a:gd name="T24" fmla="*/ 61 w 61"/>
                <a:gd name="T25" fmla="*/ 31 h 102"/>
                <a:gd name="T26" fmla="*/ 30 w 61"/>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02">
                  <a:moveTo>
                    <a:pt x="30" y="11"/>
                  </a:moveTo>
                  <a:cubicBezTo>
                    <a:pt x="42" y="11"/>
                    <a:pt x="51" y="20"/>
                    <a:pt x="51" y="31"/>
                  </a:cubicBezTo>
                  <a:cubicBezTo>
                    <a:pt x="51" y="72"/>
                    <a:pt x="51" y="72"/>
                    <a:pt x="51" y="72"/>
                  </a:cubicBezTo>
                  <a:cubicBezTo>
                    <a:pt x="51" y="83"/>
                    <a:pt x="42" y="92"/>
                    <a:pt x="30" y="92"/>
                  </a:cubicBezTo>
                  <a:cubicBezTo>
                    <a:pt x="19" y="92"/>
                    <a:pt x="10" y="83"/>
                    <a:pt x="10" y="72"/>
                  </a:cubicBezTo>
                  <a:cubicBezTo>
                    <a:pt x="10" y="31"/>
                    <a:pt x="10" y="31"/>
                    <a:pt x="10" y="31"/>
                  </a:cubicBezTo>
                  <a:cubicBezTo>
                    <a:pt x="10" y="20"/>
                    <a:pt x="19" y="11"/>
                    <a:pt x="30" y="11"/>
                  </a:cubicBezTo>
                  <a:moveTo>
                    <a:pt x="30" y="0"/>
                  </a:moveTo>
                  <a:cubicBezTo>
                    <a:pt x="14" y="0"/>
                    <a:pt x="0" y="14"/>
                    <a:pt x="0" y="31"/>
                  </a:cubicBezTo>
                  <a:cubicBezTo>
                    <a:pt x="0" y="72"/>
                    <a:pt x="0" y="72"/>
                    <a:pt x="0" y="72"/>
                  </a:cubicBezTo>
                  <a:cubicBezTo>
                    <a:pt x="0" y="89"/>
                    <a:pt x="14" y="102"/>
                    <a:pt x="30" y="102"/>
                  </a:cubicBezTo>
                  <a:cubicBezTo>
                    <a:pt x="47" y="102"/>
                    <a:pt x="61" y="89"/>
                    <a:pt x="61" y="72"/>
                  </a:cubicBezTo>
                  <a:cubicBezTo>
                    <a:pt x="61" y="31"/>
                    <a:pt x="61" y="31"/>
                    <a:pt x="61" y="31"/>
                  </a:cubicBezTo>
                  <a:cubicBezTo>
                    <a:pt x="61" y="14"/>
                    <a:pt x="47"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27"/>
            <p:cNvSpPr>
              <a:spLocks/>
            </p:cNvSpPr>
            <p:nvPr userDrawn="1"/>
          </p:nvSpPr>
          <p:spPr bwMode="auto">
            <a:xfrm>
              <a:off x="7558088" y="4433888"/>
              <a:ext cx="320675" cy="811213"/>
            </a:xfrm>
            <a:custGeom>
              <a:avLst/>
              <a:gdLst>
                <a:gd name="T0" fmla="*/ 50 w 101"/>
                <a:gd name="T1" fmla="*/ 255 h 255"/>
                <a:gd name="T2" fmla="*/ 50 w 101"/>
                <a:gd name="T3" fmla="*/ 255 h 255"/>
                <a:gd name="T4" fmla="*/ 0 w 101"/>
                <a:gd name="T5" fmla="*/ 204 h 255"/>
                <a:gd name="T6" fmla="*/ 0 w 101"/>
                <a:gd name="T7" fmla="*/ 51 h 255"/>
                <a:gd name="T8" fmla="*/ 50 w 101"/>
                <a:gd name="T9" fmla="*/ 0 h 255"/>
                <a:gd name="T10" fmla="*/ 101 w 101"/>
                <a:gd name="T11" fmla="*/ 51 h 255"/>
                <a:gd name="T12" fmla="*/ 101 w 101"/>
                <a:gd name="T13" fmla="*/ 204 h 255"/>
                <a:gd name="T14" fmla="*/ 50 w 101"/>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255">
                  <a:moveTo>
                    <a:pt x="50" y="255"/>
                  </a:moveTo>
                  <a:cubicBezTo>
                    <a:pt x="50" y="255"/>
                    <a:pt x="50" y="255"/>
                    <a:pt x="50" y="255"/>
                  </a:cubicBezTo>
                  <a:cubicBezTo>
                    <a:pt x="22" y="255"/>
                    <a:pt x="0" y="232"/>
                    <a:pt x="0" y="204"/>
                  </a:cubicBezTo>
                  <a:cubicBezTo>
                    <a:pt x="0" y="51"/>
                    <a:pt x="0" y="51"/>
                    <a:pt x="0" y="51"/>
                  </a:cubicBezTo>
                  <a:cubicBezTo>
                    <a:pt x="0" y="23"/>
                    <a:pt x="22" y="0"/>
                    <a:pt x="50" y="0"/>
                  </a:cubicBezTo>
                  <a:cubicBezTo>
                    <a:pt x="79" y="0"/>
                    <a:pt x="101" y="23"/>
                    <a:pt x="101" y="51"/>
                  </a:cubicBezTo>
                  <a:cubicBezTo>
                    <a:pt x="101" y="204"/>
                    <a:pt x="101" y="204"/>
                    <a:pt x="101" y="204"/>
                  </a:cubicBezTo>
                  <a:cubicBezTo>
                    <a:pt x="101" y="232"/>
                    <a:pt x="79" y="255"/>
                    <a:pt x="50"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28"/>
            <p:cNvSpPr>
              <a:spLocks/>
            </p:cNvSpPr>
            <p:nvPr userDrawn="1"/>
          </p:nvSpPr>
          <p:spPr bwMode="auto">
            <a:xfrm>
              <a:off x="6423025" y="3348038"/>
              <a:ext cx="406400" cy="1814513"/>
            </a:xfrm>
            <a:custGeom>
              <a:avLst/>
              <a:gdLst>
                <a:gd name="T0" fmla="*/ 64 w 128"/>
                <a:gd name="T1" fmla="*/ 570 h 570"/>
                <a:gd name="T2" fmla="*/ 64 w 128"/>
                <a:gd name="T3" fmla="*/ 570 h 570"/>
                <a:gd name="T4" fmla="*/ 0 w 128"/>
                <a:gd name="T5" fmla="*/ 507 h 570"/>
                <a:gd name="T6" fmla="*/ 0 w 128"/>
                <a:gd name="T7" fmla="*/ 64 h 570"/>
                <a:gd name="T8" fmla="*/ 64 w 128"/>
                <a:gd name="T9" fmla="*/ 0 h 570"/>
                <a:gd name="T10" fmla="*/ 128 w 128"/>
                <a:gd name="T11" fmla="*/ 64 h 570"/>
                <a:gd name="T12" fmla="*/ 128 w 128"/>
                <a:gd name="T13" fmla="*/ 507 h 570"/>
                <a:gd name="T14" fmla="*/ 64 w 128"/>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570">
                  <a:moveTo>
                    <a:pt x="64" y="570"/>
                  </a:moveTo>
                  <a:cubicBezTo>
                    <a:pt x="64" y="570"/>
                    <a:pt x="64" y="570"/>
                    <a:pt x="64" y="570"/>
                  </a:cubicBezTo>
                  <a:cubicBezTo>
                    <a:pt x="29" y="570"/>
                    <a:pt x="0" y="542"/>
                    <a:pt x="0" y="507"/>
                  </a:cubicBezTo>
                  <a:cubicBezTo>
                    <a:pt x="0" y="64"/>
                    <a:pt x="0" y="64"/>
                    <a:pt x="0" y="64"/>
                  </a:cubicBezTo>
                  <a:cubicBezTo>
                    <a:pt x="0" y="29"/>
                    <a:pt x="29" y="0"/>
                    <a:pt x="64" y="0"/>
                  </a:cubicBezTo>
                  <a:cubicBezTo>
                    <a:pt x="99" y="0"/>
                    <a:pt x="128" y="29"/>
                    <a:pt x="128" y="64"/>
                  </a:cubicBezTo>
                  <a:cubicBezTo>
                    <a:pt x="128" y="507"/>
                    <a:pt x="128" y="507"/>
                    <a:pt x="128" y="507"/>
                  </a:cubicBezTo>
                  <a:cubicBezTo>
                    <a:pt x="128" y="542"/>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29"/>
            <p:cNvSpPr>
              <a:spLocks/>
            </p:cNvSpPr>
            <p:nvPr userDrawn="1"/>
          </p:nvSpPr>
          <p:spPr bwMode="auto">
            <a:xfrm>
              <a:off x="6992938" y="4060825"/>
              <a:ext cx="403225" cy="1816100"/>
            </a:xfrm>
            <a:custGeom>
              <a:avLst/>
              <a:gdLst>
                <a:gd name="T0" fmla="*/ 63 w 127"/>
                <a:gd name="T1" fmla="*/ 570 h 570"/>
                <a:gd name="T2" fmla="*/ 63 w 127"/>
                <a:gd name="T3" fmla="*/ 570 h 570"/>
                <a:gd name="T4" fmla="*/ 0 w 127"/>
                <a:gd name="T5" fmla="*/ 507 h 570"/>
                <a:gd name="T6" fmla="*/ 0 w 127"/>
                <a:gd name="T7" fmla="*/ 64 h 570"/>
                <a:gd name="T8" fmla="*/ 63 w 127"/>
                <a:gd name="T9" fmla="*/ 0 h 570"/>
                <a:gd name="T10" fmla="*/ 127 w 127"/>
                <a:gd name="T11" fmla="*/ 64 h 570"/>
                <a:gd name="T12" fmla="*/ 127 w 127"/>
                <a:gd name="T13" fmla="*/ 507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2"/>
                    <a:pt x="0" y="507"/>
                  </a:cubicBezTo>
                  <a:cubicBezTo>
                    <a:pt x="0" y="64"/>
                    <a:pt x="0" y="64"/>
                    <a:pt x="0" y="64"/>
                  </a:cubicBezTo>
                  <a:cubicBezTo>
                    <a:pt x="0" y="29"/>
                    <a:pt x="28" y="0"/>
                    <a:pt x="63" y="0"/>
                  </a:cubicBezTo>
                  <a:cubicBezTo>
                    <a:pt x="98" y="0"/>
                    <a:pt x="127" y="29"/>
                    <a:pt x="127" y="64"/>
                  </a:cubicBezTo>
                  <a:cubicBezTo>
                    <a:pt x="127" y="507"/>
                    <a:pt x="127" y="507"/>
                    <a:pt x="127" y="507"/>
                  </a:cubicBezTo>
                  <a:cubicBezTo>
                    <a:pt x="127" y="542"/>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30"/>
            <p:cNvSpPr>
              <a:spLocks/>
            </p:cNvSpPr>
            <p:nvPr userDrawn="1"/>
          </p:nvSpPr>
          <p:spPr bwMode="auto">
            <a:xfrm>
              <a:off x="5438775" y="4627563"/>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31"/>
            <p:cNvSpPr>
              <a:spLocks/>
            </p:cNvSpPr>
            <p:nvPr userDrawn="1"/>
          </p:nvSpPr>
          <p:spPr bwMode="auto">
            <a:xfrm>
              <a:off x="4872038" y="3981450"/>
              <a:ext cx="403225" cy="1814513"/>
            </a:xfrm>
            <a:custGeom>
              <a:avLst/>
              <a:gdLst>
                <a:gd name="T0" fmla="*/ 64 w 127"/>
                <a:gd name="T1" fmla="*/ 570 h 570"/>
                <a:gd name="T2" fmla="*/ 64 w 127"/>
                <a:gd name="T3" fmla="*/ 570 h 570"/>
                <a:gd name="T4" fmla="*/ 0 w 127"/>
                <a:gd name="T5" fmla="*/ 506 h 570"/>
                <a:gd name="T6" fmla="*/ 0 w 127"/>
                <a:gd name="T7" fmla="*/ 63 h 570"/>
                <a:gd name="T8" fmla="*/ 64 w 127"/>
                <a:gd name="T9" fmla="*/ 0 h 570"/>
                <a:gd name="T10" fmla="*/ 127 w 127"/>
                <a:gd name="T11" fmla="*/ 63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3"/>
                    <a:pt x="0" y="63"/>
                    <a:pt x="0" y="63"/>
                  </a:cubicBezTo>
                  <a:cubicBezTo>
                    <a:pt x="0" y="28"/>
                    <a:pt x="29" y="0"/>
                    <a:pt x="64" y="0"/>
                  </a:cubicBezTo>
                  <a:cubicBezTo>
                    <a:pt x="99" y="0"/>
                    <a:pt x="127" y="28"/>
                    <a:pt x="127" y="63"/>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32"/>
            <p:cNvSpPr>
              <a:spLocks/>
            </p:cNvSpPr>
            <p:nvPr userDrawn="1"/>
          </p:nvSpPr>
          <p:spPr bwMode="auto">
            <a:xfrm>
              <a:off x="0" y="4095750"/>
              <a:ext cx="152400" cy="809625"/>
            </a:xfrm>
            <a:custGeom>
              <a:avLst/>
              <a:gdLst>
                <a:gd name="T0" fmla="*/ 0 w 48"/>
                <a:gd name="T1" fmla="*/ 0 h 254"/>
                <a:gd name="T2" fmla="*/ 0 w 48"/>
                <a:gd name="T3" fmla="*/ 254 h 254"/>
                <a:gd name="T4" fmla="*/ 48 w 48"/>
                <a:gd name="T5" fmla="*/ 203 h 254"/>
                <a:gd name="T6" fmla="*/ 48 w 48"/>
                <a:gd name="T7" fmla="*/ 50 h 254"/>
                <a:gd name="T8" fmla="*/ 0 w 48"/>
                <a:gd name="T9" fmla="*/ 0 h 254"/>
              </a:gdLst>
              <a:ahLst/>
              <a:cxnLst>
                <a:cxn ang="0">
                  <a:pos x="T0" y="T1"/>
                </a:cxn>
                <a:cxn ang="0">
                  <a:pos x="T2" y="T3"/>
                </a:cxn>
                <a:cxn ang="0">
                  <a:pos x="T4" y="T5"/>
                </a:cxn>
                <a:cxn ang="0">
                  <a:pos x="T6" y="T7"/>
                </a:cxn>
                <a:cxn ang="0">
                  <a:pos x="T8" y="T9"/>
                </a:cxn>
              </a:cxnLst>
              <a:rect l="0" t="0" r="r" b="b"/>
              <a:pathLst>
                <a:path w="48" h="254">
                  <a:moveTo>
                    <a:pt x="0" y="0"/>
                  </a:moveTo>
                  <a:cubicBezTo>
                    <a:pt x="0" y="254"/>
                    <a:pt x="0" y="254"/>
                    <a:pt x="0" y="254"/>
                  </a:cubicBezTo>
                  <a:cubicBezTo>
                    <a:pt x="27" y="252"/>
                    <a:pt x="48" y="230"/>
                    <a:pt x="48" y="203"/>
                  </a:cubicBezTo>
                  <a:cubicBezTo>
                    <a:pt x="48" y="50"/>
                    <a:pt x="48" y="50"/>
                    <a:pt x="48" y="50"/>
                  </a:cubicBezTo>
                  <a:cubicBezTo>
                    <a:pt x="48" y="23"/>
                    <a:pt x="27"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33"/>
            <p:cNvSpPr>
              <a:spLocks/>
            </p:cNvSpPr>
            <p:nvPr userDrawn="1"/>
          </p:nvSpPr>
          <p:spPr bwMode="auto">
            <a:xfrm>
              <a:off x="12052300" y="4548188"/>
              <a:ext cx="152400" cy="809625"/>
            </a:xfrm>
            <a:custGeom>
              <a:avLst/>
              <a:gdLst>
                <a:gd name="T0" fmla="*/ 48 w 48"/>
                <a:gd name="T1" fmla="*/ 0 h 254"/>
                <a:gd name="T2" fmla="*/ 0 w 48"/>
                <a:gd name="T3" fmla="*/ 51 h 254"/>
                <a:gd name="T4" fmla="*/ 0 w 48"/>
                <a:gd name="T5" fmla="*/ 203 h 254"/>
                <a:gd name="T6" fmla="*/ 48 w 48"/>
                <a:gd name="T7" fmla="*/ 254 h 254"/>
                <a:gd name="T8" fmla="*/ 48 w 48"/>
                <a:gd name="T9" fmla="*/ 0 h 254"/>
              </a:gdLst>
              <a:ahLst/>
              <a:cxnLst>
                <a:cxn ang="0">
                  <a:pos x="T0" y="T1"/>
                </a:cxn>
                <a:cxn ang="0">
                  <a:pos x="T2" y="T3"/>
                </a:cxn>
                <a:cxn ang="0">
                  <a:pos x="T4" y="T5"/>
                </a:cxn>
                <a:cxn ang="0">
                  <a:pos x="T6" y="T7"/>
                </a:cxn>
                <a:cxn ang="0">
                  <a:pos x="T8" y="T9"/>
                </a:cxn>
              </a:cxnLst>
              <a:rect l="0" t="0" r="r" b="b"/>
              <a:pathLst>
                <a:path w="48" h="254">
                  <a:moveTo>
                    <a:pt x="48" y="0"/>
                  </a:moveTo>
                  <a:cubicBezTo>
                    <a:pt x="20" y="2"/>
                    <a:pt x="0" y="24"/>
                    <a:pt x="0" y="51"/>
                  </a:cubicBezTo>
                  <a:cubicBezTo>
                    <a:pt x="0" y="203"/>
                    <a:pt x="0" y="203"/>
                    <a:pt x="0" y="203"/>
                  </a:cubicBezTo>
                  <a:cubicBezTo>
                    <a:pt x="0" y="231"/>
                    <a:pt x="20" y="253"/>
                    <a:pt x="48" y="254"/>
                  </a:cubicBez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7" name="Logotype, static"/>
          <p:cNvGrpSpPr/>
          <p:nvPr userDrawn="1"/>
        </p:nvGrpSpPr>
        <p:grpSpPr>
          <a:xfrm>
            <a:off x="10689466" y="6389301"/>
            <a:ext cx="863688" cy="180102"/>
            <a:chOff x="9501453" y="6148765"/>
            <a:chExt cx="2047875" cy="427037"/>
          </a:xfrm>
          <a:solidFill>
            <a:schemeClr val="bg1"/>
          </a:solidFill>
        </p:grpSpPr>
        <p:sp>
          <p:nvSpPr>
            <p:cNvPr id="38"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335807811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bg1"/>
        </a:solidFill>
        <a:effectLst/>
      </p:bgPr>
    </p:bg>
    <p:spTree>
      <p:nvGrpSpPr>
        <p:cNvPr id="1" name=""/>
        <p:cNvGrpSpPr/>
        <p:nvPr/>
      </p:nvGrpSpPr>
      <p:grpSpPr>
        <a:xfrm>
          <a:off x="0" y="0"/>
          <a:ext cx="0" cy="0"/>
          <a:chOff x="0" y="0"/>
          <a:chExt cx="0" cy="0"/>
        </a:xfrm>
      </p:grpSpPr>
      <p:grpSp>
        <p:nvGrpSpPr>
          <p:cNvPr id="37" name="Pulse"/>
          <p:cNvGrpSpPr/>
          <p:nvPr userDrawn="1"/>
        </p:nvGrpSpPr>
        <p:grpSpPr>
          <a:xfrm>
            <a:off x="8751889" y="3030556"/>
            <a:ext cx="3446463" cy="3490913"/>
            <a:chOff x="8751888" y="3030538"/>
            <a:chExt cx="3446462" cy="3490913"/>
          </a:xfrm>
          <a:solidFill>
            <a:schemeClr val="accent1"/>
          </a:solidFill>
        </p:grpSpPr>
        <p:sp>
          <p:nvSpPr>
            <p:cNvPr id="38"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p:nvPr>
        </p:nvSpPr>
        <p:spPr>
          <a:xfrm>
            <a:off x="648001" y="1338264"/>
            <a:ext cx="7200000" cy="795474"/>
          </a:xfrm>
        </p:spPr>
        <p:txBody>
          <a:bodyPr/>
          <a:lstStyle>
            <a:lvl1pPr>
              <a:defRPr sz="29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2133606"/>
            <a:ext cx="7200000" cy="720000"/>
          </a:xfrm>
        </p:spPr>
        <p:txBody>
          <a:bodyPr/>
          <a:lstStyle>
            <a:lvl1pPr marL="0" indent="0" algn="l">
              <a:spcBef>
                <a:spcPts val="0"/>
              </a:spcBef>
              <a:buNone/>
              <a:defRPr b="1">
                <a:solidFill>
                  <a:schemeClr val="tx2"/>
                </a:solidFill>
              </a:defRPr>
            </a:lvl1pPr>
            <a:lvl2pPr marL="542734" indent="0" algn="ctr">
              <a:buNone/>
              <a:defRPr>
                <a:solidFill>
                  <a:schemeClr val="tx1">
                    <a:tint val="75000"/>
                  </a:schemeClr>
                </a:solidFill>
              </a:defRPr>
            </a:lvl2pPr>
            <a:lvl3pPr marL="1085465" indent="0" algn="ctr">
              <a:buNone/>
              <a:defRPr>
                <a:solidFill>
                  <a:schemeClr val="tx1">
                    <a:tint val="75000"/>
                  </a:schemeClr>
                </a:solidFill>
              </a:defRPr>
            </a:lvl3pPr>
            <a:lvl4pPr marL="1628199" indent="0" algn="ctr">
              <a:buNone/>
              <a:defRPr>
                <a:solidFill>
                  <a:schemeClr val="tx1">
                    <a:tint val="75000"/>
                  </a:schemeClr>
                </a:solidFill>
              </a:defRPr>
            </a:lvl4pPr>
            <a:lvl5pPr marL="2170928" indent="0" algn="ctr">
              <a:buNone/>
              <a:defRPr>
                <a:solidFill>
                  <a:schemeClr val="tx1">
                    <a:tint val="75000"/>
                  </a:schemeClr>
                </a:solidFill>
              </a:defRPr>
            </a:lvl5pPr>
            <a:lvl6pPr marL="2713661" indent="0" algn="ctr">
              <a:buNone/>
              <a:defRPr>
                <a:solidFill>
                  <a:schemeClr val="tx1">
                    <a:tint val="75000"/>
                  </a:schemeClr>
                </a:solidFill>
              </a:defRPr>
            </a:lvl6pPr>
            <a:lvl7pPr marL="3256395" indent="0" algn="ctr">
              <a:buNone/>
              <a:defRPr>
                <a:solidFill>
                  <a:schemeClr val="tx1">
                    <a:tint val="75000"/>
                  </a:schemeClr>
                </a:solidFill>
              </a:defRPr>
            </a:lvl7pPr>
            <a:lvl8pPr marL="3799131" indent="0" algn="ctr">
              <a:buNone/>
              <a:defRPr>
                <a:solidFill>
                  <a:schemeClr val="tx1">
                    <a:tint val="75000"/>
                  </a:schemeClr>
                </a:solidFill>
              </a:defRPr>
            </a:lvl8pPr>
            <a:lvl9pPr marL="4341854" indent="0" algn="ctr">
              <a:buNone/>
              <a:defRPr>
                <a:solidFill>
                  <a:schemeClr val="tx1">
                    <a:tint val="75000"/>
                  </a:schemeClr>
                </a:solidFill>
              </a:defRPr>
            </a:lvl9pPr>
          </a:lstStyle>
          <a:p>
            <a:r>
              <a:rPr lang="en-GB" dirty="0" smtClean="0"/>
              <a:t>Click to edit Master subtitle style</a:t>
            </a:r>
            <a:endParaRPr lang="en-GB" dirty="0"/>
          </a:p>
        </p:txBody>
      </p:sp>
      <p:sp>
        <p:nvSpPr>
          <p:cNvPr id="6" name="Text Placeholder 5"/>
          <p:cNvSpPr>
            <a:spLocks noGrp="1"/>
          </p:cNvSpPr>
          <p:nvPr>
            <p:ph type="body" sz="quarter" idx="10" hasCustomPrompt="1"/>
          </p:nvPr>
        </p:nvSpPr>
        <p:spPr>
          <a:xfrm>
            <a:off x="648024" y="3096000"/>
            <a:ext cx="1800225" cy="1260000"/>
          </a:xfrm>
        </p:spPr>
        <p:txBody>
          <a:bodyPr>
            <a:noAutofit/>
          </a:bodyPr>
          <a:lstStyle>
            <a:lvl1pPr marL="0" indent="0">
              <a:spcBef>
                <a:spcPts val="0"/>
              </a:spcBef>
              <a:buNone/>
              <a:defRPr sz="1000">
                <a:solidFill>
                  <a:schemeClr val="tx1"/>
                </a:solidFill>
              </a:defRPr>
            </a:lvl1pPr>
            <a:lvl2pPr marL="256404" indent="0">
              <a:buNone/>
              <a:defRPr sz="1000">
                <a:solidFill>
                  <a:schemeClr val="bg1"/>
                </a:solidFill>
              </a:defRPr>
            </a:lvl2pPr>
            <a:lvl3pPr marL="512818" indent="0">
              <a:buNone/>
              <a:defRPr sz="1000">
                <a:solidFill>
                  <a:schemeClr val="bg1"/>
                </a:solidFill>
              </a:defRPr>
            </a:lvl3pPr>
            <a:lvl4pPr marL="769218" indent="0">
              <a:buNone/>
              <a:defRPr sz="1000">
                <a:solidFill>
                  <a:schemeClr val="bg1"/>
                </a:solidFill>
              </a:defRPr>
            </a:lvl4pPr>
            <a:lvl5pPr marL="1025636" indent="0">
              <a:buNone/>
              <a:defRPr sz="1000">
                <a:solidFill>
                  <a:schemeClr val="bg1"/>
                </a:solidFill>
              </a:defRPr>
            </a:lvl5pPr>
          </a:lstStyle>
          <a:p>
            <a:pPr lvl="0"/>
            <a:r>
              <a:rPr lang="en-GB" dirty="0" smtClean="0"/>
              <a:t>Disclaimer text</a:t>
            </a:r>
            <a:endParaRPr lang="en-GB" dirty="0"/>
          </a:p>
        </p:txBody>
      </p:sp>
      <p:sp>
        <p:nvSpPr>
          <p:cNvPr id="15" name="Text Placeholder 5"/>
          <p:cNvSpPr>
            <a:spLocks noGrp="1"/>
          </p:cNvSpPr>
          <p:nvPr>
            <p:ph type="body" sz="quarter" idx="11" hasCustomPrompt="1"/>
          </p:nvPr>
        </p:nvSpPr>
        <p:spPr>
          <a:xfrm>
            <a:off x="2713235" y="3096000"/>
            <a:ext cx="1800225" cy="1260000"/>
          </a:xfrm>
        </p:spPr>
        <p:txBody>
          <a:bodyPr>
            <a:noAutofit/>
          </a:bodyPr>
          <a:lstStyle>
            <a:lvl1pPr marL="0" indent="0">
              <a:spcBef>
                <a:spcPts val="0"/>
              </a:spcBef>
              <a:buNone/>
              <a:defRPr sz="1000">
                <a:solidFill>
                  <a:schemeClr val="tx1"/>
                </a:solidFill>
              </a:defRPr>
            </a:lvl1pPr>
            <a:lvl2pPr marL="256404" indent="0">
              <a:buNone/>
              <a:defRPr sz="1000">
                <a:solidFill>
                  <a:schemeClr val="bg1"/>
                </a:solidFill>
              </a:defRPr>
            </a:lvl2pPr>
            <a:lvl3pPr marL="512818" indent="0">
              <a:buNone/>
              <a:defRPr sz="1000">
                <a:solidFill>
                  <a:schemeClr val="bg1"/>
                </a:solidFill>
              </a:defRPr>
            </a:lvl3pPr>
            <a:lvl4pPr marL="769218" indent="0">
              <a:buNone/>
              <a:defRPr sz="1000">
                <a:solidFill>
                  <a:schemeClr val="bg1"/>
                </a:solidFill>
              </a:defRPr>
            </a:lvl4pPr>
            <a:lvl5pPr marL="1025636" indent="0">
              <a:buNone/>
              <a:defRPr sz="1000">
                <a:solidFill>
                  <a:schemeClr val="bg1"/>
                </a:solidFill>
              </a:defRPr>
            </a:lvl5pPr>
          </a:lstStyle>
          <a:p>
            <a:pPr lvl="0"/>
            <a:r>
              <a:rPr lang="en-GB" dirty="0" smtClean="0"/>
              <a:t>Disclaimer text</a:t>
            </a:r>
            <a:endParaRPr lang="en-GB" dirty="0"/>
          </a:p>
        </p:txBody>
      </p:sp>
      <p:grpSp>
        <p:nvGrpSpPr>
          <p:cNvPr id="30" name="Logotype"/>
          <p:cNvGrpSpPr/>
          <p:nvPr userDrawn="1"/>
        </p:nvGrpSpPr>
        <p:grpSpPr>
          <a:xfrm>
            <a:off x="640824" y="532800"/>
            <a:ext cx="1384039" cy="288609"/>
            <a:chOff x="9501453" y="6148765"/>
            <a:chExt cx="2047875" cy="427037"/>
          </a:xfrm>
          <a:solidFill>
            <a:schemeClr val="bg2"/>
          </a:solidFill>
        </p:grpSpPr>
        <p:sp>
          <p:nvSpPr>
            <p:cNvPr id="31"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341035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1" y="1339200"/>
            <a:ext cx="7200000" cy="795600"/>
          </a:xfrm>
        </p:spPr>
        <p:txBody>
          <a:bodyPr/>
          <a:lstStyle>
            <a:lvl1pPr>
              <a:defRPr sz="2900">
                <a:solidFill>
                  <a:srgbClr val="FBD9CA"/>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648001" y="2133606"/>
            <a:ext cx="7200000" cy="720000"/>
          </a:xfrm>
        </p:spPr>
        <p:txBody>
          <a:bodyPr/>
          <a:lstStyle>
            <a:lvl1pPr marL="0" indent="0" algn="l">
              <a:spcBef>
                <a:spcPts val="0"/>
              </a:spcBef>
              <a:buNone/>
              <a:defRPr b="1">
                <a:solidFill>
                  <a:srgbClr val="FFFFFF"/>
                </a:solidFill>
              </a:defRPr>
            </a:lvl1pPr>
            <a:lvl2pPr marL="542734" indent="0" algn="ctr">
              <a:buNone/>
              <a:defRPr>
                <a:solidFill>
                  <a:schemeClr val="tx1">
                    <a:tint val="75000"/>
                  </a:schemeClr>
                </a:solidFill>
              </a:defRPr>
            </a:lvl2pPr>
            <a:lvl3pPr marL="1085465" indent="0" algn="ctr">
              <a:buNone/>
              <a:defRPr>
                <a:solidFill>
                  <a:schemeClr val="tx1">
                    <a:tint val="75000"/>
                  </a:schemeClr>
                </a:solidFill>
              </a:defRPr>
            </a:lvl3pPr>
            <a:lvl4pPr marL="1628199" indent="0" algn="ctr">
              <a:buNone/>
              <a:defRPr>
                <a:solidFill>
                  <a:schemeClr val="tx1">
                    <a:tint val="75000"/>
                  </a:schemeClr>
                </a:solidFill>
              </a:defRPr>
            </a:lvl4pPr>
            <a:lvl5pPr marL="2170928" indent="0" algn="ctr">
              <a:buNone/>
              <a:defRPr>
                <a:solidFill>
                  <a:schemeClr val="tx1">
                    <a:tint val="75000"/>
                  </a:schemeClr>
                </a:solidFill>
              </a:defRPr>
            </a:lvl5pPr>
            <a:lvl6pPr marL="2713661" indent="0" algn="ctr">
              <a:buNone/>
              <a:defRPr>
                <a:solidFill>
                  <a:schemeClr val="tx1">
                    <a:tint val="75000"/>
                  </a:schemeClr>
                </a:solidFill>
              </a:defRPr>
            </a:lvl6pPr>
            <a:lvl7pPr marL="3256395" indent="0" algn="ctr">
              <a:buNone/>
              <a:defRPr>
                <a:solidFill>
                  <a:schemeClr val="tx1">
                    <a:tint val="75000"/>
                  </a:schemeClr>
                </a:solidFill>
              </a:defRPr>
            </a:lvl7pPr>
            <a:lvl8pPr marL="3799131" indent="0" algn="ctr">
              <a:buNone/>
              <a:defRPr>
                <a:solidFill>
                  <a:schemeClr val="tx1">
                    <a:tint val="75000"/>
                  </a:schemeClr>
                </a:solidFill>
              </a:defRPr>
            </a:lvl8pPr>
            <a:lvl9pPr marL="4341854" indent="0" algn="ctr">
              <a:buNone/>
              <a:defRPr>
                <a:solidFill>
                  <a:schemeClr val="tx1">
                    <a:tint val="75000"/>
                  </a:schemeClr>
                </a:solidFill>
              </a:defRPr>
            </a:lvl9pPr>
          </a:lstStyle>
          <a:p>
            <a:r>
              <a:rPr lang="en-GB" dirty="0" smtClean="0"/>
              <a:t>Click to edit Master subtitle style</a:t>
            </a:r>
            <a:endParaRPr lang="en-GB" dirty="0"/>
          </a:p>
        </p:txBody>
      </p:sp>
      <p:sp>
        <p:nvSpPr>
          <p:cNvPr id="6" name="Text Placeholder 5"/>
          <p:cNvSpPr>
            <a:spLocks noGrp="1"/>
          </p:cNvSpPr>
          <p:nvPr>
            <p:ph type="body" sz="quarter" idx="10" hasCustomPrompt="1"/>
          </p:nvPr>
        </p:nvSpPr>
        <p:spPr>
          <a:xfrm>
            <a:off x="648024" y="3096000"/>
            <a:ext cx="1800225" cy="1260000"/>
          </a:xfrm>
        </p:spPr>
        <p:txBody>
          <a:bodyPr>
            <a:noAutofit/>
          </a:bodyPr>
          <a:lstStyle>
            <a:lvl1pPr marL="0" indent="0">
              <a:spcBef>
                <a:spcPts val="0"/>
              </a:spcBef>
              <a:buNone/>
              <a:defRPr sz="1000">
                <a:solidFill>
                  <a:schemeClr val="bg1"/>
                </a:solidFill>
              </a:defRPr>
            </a:lvl1pPr>
            <a:lvl2pPr marL="256404" indent="0">
              <a:buNone/>
              <a:defRPr sz="1000">
                <a:solidFill>
                  <a:schemeClr val="bg1"/>
                </a:solidFill>
              </a:defRPr>
            </a:lvl2pPr>
            <a:lvl3pPr marL="512818" indent="0">
              <a:buNone/>
              <a:defRPr sz="1000">
                <a:solidFill>
                  <a:schemeClr val="bg1"/>
                </a:solidFill>
              </a:defRPr>
            </a:lvl3pPr>
            <a:lvl4pPr marL="769218" indent="0">
              <a:buNone/>
              <a:defRPr sz="1000">
                <a:solidFill>
                  <a:schemeClr val="bg1"/>
                </a:solidFill>
              </a:defRPr>
            </a:lvl4pPr>
            <a:lvl5pPr marL="1025636" indent="0">
              <a:buNone/>
              <a:defRPr sz="1000">
                <a:solidFill>
                  <a:schemeClr val="bg1"/>
                </a:solidFill>
              </a:defRPr>
            </a:lvl5pPr>
          </a:lstStyle>
          <a:p>
            <a:pPr lvl="0"/>
            <a:r>
              <a:rPr lang="en-GB" dirty="0" smtClean="0"/>
              <a:t>Disclaimer text</a:t>
            </a:r>
            <a:endParaRPr lang="en-GB" dirty="0"/>
          </a:p>
        </p:txBody>
      </p:sp>
      <p:sp>
        <p:nvSpPr>
          <p:cNvPr id="15" name="Text Placeholder 5"/>
          <p:cNvSpPr>
            <a:spLocks noGrp="1"/>
          </p:cNvSpPr>
          <p:nvPr>
            <p:ph type="body" sz="quarter" idx="11" hasCustomPrompt="1"/>
          </p:nvPr>
        </p:nvSpPr>
        <p:spPr>
          <a:xfrm>
            <a:off x="2713235" y="3096000"/>
            <a:ext cx="1800225" cy="1260000"/>
          </a:xfrm>
        </p:spPr>
        <p:txBody>
          <a:bodyPr>
            <a:noAutofit/>
          </a:bodyPr>
          <a:lstStyle>
            <a:lvl1pPr marL="0" indent="0">
              <a:spcBef>
                <a:spcPts val="0"/>
              </a:spcBef>
              <a:buNone/>
              <a:defRPr sz="1000">
                <a:solidFill>
                  <a:schemeClr val="bg1"/>
                </a:solidFill>
              </a:defRPr>
            </a:lvl1pPr>
            <a:lvl2pPr marL="256404" indent="0">
              <a:buNone/>
              <a:defRPr sz="1000">
                <a:solidFill>
                  <a:schemeClr val="bg1"/>
                </a:solidFill>
              </a:defRPr>
            </a:lvl2pPr>
            <a:lvl3pPr marL="512818" indent="0">
              <a:buNone/>
              <a:defRPr sz="1000">
                <a:solidFill>
                  <a:schemeClr val="bg1"/>
                </a:solidFill>
              </a:defRPr>
            </a:lvl3pPr>
            <a:lvl4pPr marL="769218" indent="0">
              <a:buNone/>
              <a:defRPr sz="1000">
                <a:solidFill>
                  <a:schemeClr val="bg1"/>
                </a:solidFill>
              </a:defRPr>
            </a:lvl4pPr>
            <a:lvl5pPr marL="1025636" indent="0">
              <a:buNone/>
              <a:defRPr sz="1000">
                <a:solidFill>
                  <a:schemeClr val="bg1"/>
                </a:solidFill>
              </a:defRPr>
            </a:lvl5pPr>
          </a:lstStyle>
          <a:p>
            <a:pPr lvl="0"/>
            <a:r>
              <a:rPr lang="en-GB" dirty="0" smtClean="0"/>
              <a:t>Disclaimer text</a:t>
            </a:r>
            <a:endParaRPr lang="en-GB" dirty="0"/>
          </a:p>
        </p:txBody>
      </p:sp>
      <p:grpSp>
        <p:nvGrpSpPr>
          <p:cNvPr id="16" name="Pulse"/>
          <p:cNvGrpSpPr/>
          <p:nvPr userDrawn="1"/>
        </p:nvGrpSpPr>
        <p:grpSpPr>
          <a:xfrm>
            <a:off x="8751889" y="3030556"/>
            <a:ext cx="3446463" cy="3490913"/>
            <a:chOff x="8751888" y="3030538"/>
            <a:chExt cx="3446462" cy="3490913"/>
          </a:xfrm>
          <a:solidFill>
            <a:srgbClr val="0000FF"/>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8" name="Logotype"/>
          <p:cNvGrpSpPr/>
          <p:nvPr userDrawn="1"/>
        </p:nvGrpSpPr>
        <p:grpSpPr>
          <a:xfrm>
            <a:off x="641374" y="530908"/>
            <a:ext cx="1384039" cy="288609"/>
            <a:chOff x="9501453" y="6148765"/>
            <a:chExt cx="2047875" cy="427037"/>
          </a:xfrm>
          <a:solidFill>
            <a:schemeClr val="bg1"/>
          </a:solidFill>
        </p:grpSpPr>
        <p:sp>
          <p:nvSpPr>
            <p:cNvPr id="19"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544999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One column, bulle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34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itle Placeholder 1"/>
          <p:cNvSpPr>
            <a:spLocks noGrp="1"/>
          </p:cNvSpPr>
          <p:nvPr>
            <p:ph type="title"/>
          </p:nvPr>
        </p:nvSpPr>
        <p:spPr>
          <a:xfrm>
            <a:off x="480126" y="233718"/>
            <a:ext cx="11284773" cy="585200"/>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480126" y="1044241"/>
            <a:ext cx="11284773" cy="4618094"/>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8858440" y="6605529"/>
            <a:ext cx="2879416" cy="153888"/>
          </a:xfrm>
          <a:prstGeom prst="rect">
            <a:avLst/>
          </a:prstGeom>
        </p:spPr>
        <p:txBody>
          <a:bodyPr lIns="0" tIns="0" rIns="0" bIns="0" anchor="t" anchorCtr="0">
            <a:spAutoFit/>
          </a:bodyPr>
          <a:lstStyle>
            <a:lvl1pPr algn="r">
              <a:defRPr sz="1000" i="1">
                <a:latin typeface="+mn-lt"/>
                <a:cs typeface="Arial" pitchFamily="34" charset="0"/>
              </a:defRPr>
            </a:lvl1pPr>
          </a:lstStyle>
          <a:p>
            <a:r>
              <a:rPr lang="en-GB" dirty="0" smtClean="0"/>
              <a:t> • 07/10/2015</a:t>
            </a:r>
            <a:endParaRPr lang="en-GB" dirty="0"/>
          </a:p>
        </p:txBody>
      </p:sp>
      <p:sp>
        <p:nvSpPr>
          <p:cNvPr id="13" name="Slide Number Placeholder 4"/>
          <p:cNvSpPr>
            <a:spLocks noGrp="1"/>
          </p:cNvSpPr>
          <p:nvPr>
            <p:ph type="sldNum" sz="quarter" idx="12"/>
          </p:nvPr>
        </p:nvSpPr>
        <p:spPr>
          <a:xfrm>
            <a:off x="11399948" y="6453094"/>
            <a:ext cx="264229" cy="153888"/>
          </a:xfrm>
          <a:prstGeom prst="rect">
            <a:avLst/>
          </a:prstGeom>
        </p:spPr>
        <p:txBody>
          <a:bodyPr lIns="0" tIns="0" rIns="0" bIns="0" anchor="t" anchorCtr="0">
            <a:spAutoFit/>
          </a:bodyPr>
          <a:lstStyle>
            <a:lvl1pPr algn="r">
              <a:defRPr sz="1000"/>
            </a:lvl1pPr>
          </a:lstStyle>
          <a:p>
            <a:fld id="{EAAD65E7-7DC9-4B9A-899B-90AA45B7B83F}" type="slidenum">
              <a:rPr lang="en-GB" smtClean="0"/>
              <a:t>‹#›</a:t>
            </a:fld>
            <a:r>
              <a:rPr lang="en-GB" dirty="0" smtClean="0"/>
              <a:t> • </a:t>
            </a:r>
            <a:endParaRPr lang="en-GB" dirty="0"/>
          </a:p>
        </p:txBody>
      </p:sp>
      <p:sp>
        <p:nvSpPr>
          <p:cNvPr id="14" name="Footer Placeholder 3"/>
          <p:cNvSpPr>
            <a:spLocks noGrp="1"/>
          </p:cNvSpPr>
          <p:nvPr>
            <p:ph type="ftr" sz="quarter" idx="3"/>
          </p:nvPr>
        </p:nvSpPr>
        <p:spPr>
          <a:xfrm>
            <a:off x="11703790" y="6457734"/>
            <a:ext cx="35266" cy="153888"/>
          </a:xfrm>
          <a:prstGeom prst="rect">
            <a:avLst/>
          </a:prstGeom>
        </p:spPr>
        <p:txBody>
          <a:bodyPr wrap="none" lIns="0" tIns="0" rIns="0" bIns="0" anchor="t" anchorCtr="0">
            <a:spAutoFit/>
          </a:bodyPr>
          <a:lstStyle>
            <a:lvl1pPr algn="r">
              <a:defRPr sz="1000">
                <a:latin typeface="+mn-lt"/>
                <a:cs typeface="Arial" pitchFamily="34" charset="0"/>
              </a:defRPr>
            </a:lvl1pPr>
          </a:lstStyle>
          <a:p>
            <a:r>
              <a:rPr lang="en-GB" dirty="0" smtClean="0"/>
              <a:t> </a:t>
            </a:r>
            <a:endParaRPr lang="en-GB" dirty="0"/>
          </a:p>
        </p:txBody>
      </p:sp>
      <p:sp>
        <p:nvSpPr>
          <p:cNvPr id="9" name="Slide Number Placeholder 4"/>
          <p:cNvSpPr txBox="1">
            <a:spLocks/>
          </p:cNvSpPr>
          <p:nvPr userDrawn="1"/>
        </p:nvSpPr>
        <p:spPr>
          <a:xfrm>
            <a:off x="648000" y="6375036"/>
            <a:ext cx="324000" cy="144033"/>
          </a:xfrm>
          <a:prstGeom prst="rect">
            <a:avLst/>
          </a:prstGeom>
        </p:spPr>
        <p:txBody>
          <a:bodyPr vert="horz" lIns="0" tIns="0" rIns="0" bIns="0" rtlCol="0" anchor="ctr"/>
          <a:lstStyle>
            <a:defPPr>
              <a:defRPr lang="en-US"/>
            </a:defPPr>
            <a:lvl1pPr marL="0" algn="l" defTabSz="1088776" rtl="0" eaLnBrk="1" latinLnBrk="0" hangingPunct="1">
              <a:defRPr sz="1000" kern="1200">
                <a:solidFill>
                  <a:srgbClr val="8B8A8D"/>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fld id="{D14BCCD3-0010-4FBA-B965-2126ADC31932}" type="slidenum">
              <a:rPr lang="en-GB" smtClean="0"/>
              <a:pPr/>
              <a:t>‹#›</a:t>
            </a:fld>
            <a:endParaRPr lang="en-GB" dirty="0"/>
          </a:p>
        </p:txBody>
      </p:sp>
    </p:spTree>
    <p:extLst>
      <p:ext uri="{BB962C8B-B14F-4D97-AF65-F5344CB8AC3E}">
        <p14:creationId xmlns:p14="http://schemas.microsoft.com/office/powerpoint/2010/main" val="3881734713"/>
      </p:ext>
    </p:extLst>
  </p:cSld>
  <p:clrMapOvr>
    <a:masterClrMapping/>
  </p:clrMapOvr>
  <p:timing>
    <p:tnLst>
      <p:par>
        <p:cTn id="1" dur="indefinite" restart="never" nodeType="tmRoot"/>
      </p:par>
    </p:tnLst>
  </p:timing>
  <p:hf hdr="0" ftr="0"/>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3612" y="765352"/>
            <a:ext cx="11186913" cy="969506"/>
          </a:xfrm>
        </p:spPr>
        <p:txBody>
          <a:bodyPr>
            <a:normAutofit/>
          </a:bodyPr>
          <a:lstStyle>
            <a:lvl1pPr marL="0" indent="0">
              <a:buNone/>
              <a:defRPr sz="3600" b="0">
                <a:solidFill>
                  <a:srgbClr val="575757"/>
                </a:solidFill>
              </a:defRPr>
            </a:lvl1pPr>
          </a:lstStyle>
          <a:p>
            <a:pPr lvl="0"/>
            <a:r>
              <a:rPr lang="en-US" smtClean="0"/>
              <a:t>Click to edit Master text styles</a:t>
            </a:r>
          </a:p>
        </p:txBody>
      </p:sp>
      <p:sp>
        <p:nvSpPr>
          <p:cNvPr id="14" name="Title Placeholder 1"/>
          <p:cNvSpPr>
            <a:spLocks noGrp="1"/>
          </p:cNvSpPr>
          <p:nvPr>
            <p:ph type="title"/>
          </p:nvPr>
        </p:nvSpPr>
        <p:spPr>
          <a:xfrm>
            <a:off x="493612" y="295751"/>
            <a:ext cx="11186913" cy="469601"/>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20" name="Text Placeholder 19"/>
          <p:cNvSpPr>
            <a:spLocks noGrp="1"/>
          </p:cNvSpPr>
          <p:nvPr>
            <p:ph type="body" sz="quarter" idx="14"/>
          </p:nvPr>
        </p:nvSpPr>
        <p:spPr>
          <a:xfrm>
            <a:off x="494528" y="1811219"/>
            <a:ext cx="11186913" cy="453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93613" y="6409319"/>
            <a:ext cx="10081922" cy="252058"/>
          </a:xfrm>
          <a:prstGeom prst="rect">
            <a:avLst/>
          </a:prstGeom>
        </p:spPr>
        <p:txBody>
          <a:bodyPr vert="horz" lIns="0" tIns="0" rIns="0" bIns="0" rtlCol="0" anchor="ctr" anchorCtr="0"/>
          <a:lstStyle>
            <a:lvl1pPr algn="l">
              <a:defRPr sz="1000" b="0">
                <a:solidFill>
                  <a:srgbClr val="8C8C8C"/>
                </a:solidFill>
              </a:defRPr>
            </a:lvl1pPr>
          </a:lstStyle>
          <a:p>
            <a:r>
              <a:rPr lang="en-GB" dirty="0" smtClean="0"/>
              <a:t>Member Firms and DTTL: Insert appropriate copyright (Go Header &amp; Footer to edit this text)</a:t>
            </a:r>
            <a:endParaRPr lang="en-GB" dirty="0"/>
          </a:p>
        </p:txBody>
      </p:sp>
      <p:sp>
        <p:nvSpPr>
          <p:cNvPr id="6" name="Slide Number Placeholder 7"/>
          <p:cNvSpPr>
            <a:spLocks noGrp="1"/>
          </p:cNvSpPr>
          <p:nvPr>
            <p:ph type="sldNum" sz="quarter" idx="4"/>
          </p:nvPr>
        </p:nvSpPr>
        <p:spPr>
          <a:xfrm>
            <a:off x="10632096" y="6409319"/>
            <a:ext cx="1056392" cy="252058"/>
          </a:xfrm>
          <a:prstGeom prst="rect">
            <a:avLst/>
          </a:prstGeom>
        </p:spPr>
        <p:txBody>
          <a:bodyPr vert="horz" lIns="0" tIns="0" rIns="0" bIns="0" rtlCol="0" anchor="ctr" anchorCtr="0"/>
          <a:lstStyle>
            <a:lvl1pPr algn="r">
              <a:defRPr sz="1000" b="0">
                <a:solidFill>
                  <a:srgbClr val="8C8C8C"/>
                </a:solidFill>
              </a:defRPr>
            </a:lvl1pPr>
          </a:lstStyle>
          <a:p>
            <a:fld id="{95CC1D26-A9BD-4BDE-BDD9-08EDBAE96860}" type="slidenum">
              <a:rPr lang="en-GB" smtClean="0"/>
              <a:pPr/>
              <a:t>‹#›</a:t>
            </a:fld>
            <a:endParaRPr lang="en-GB" dirty="0"/>
          </a:p>
        </p:txBody>
      </p:sp>
      <p:sp>
        <p:nvSpPr>
          <p:cNvPr id="7" name="Slide Number Placeholder 4"/>
          <p:cNvSpPr txBox="1">
            <a:spLocks/>
          </p:cNvSpPr>
          <p:nvPr userDrawn="1"/>
        </p:nvSpPr>
        <p:spPr>
          <a:xfrm>
            <a:off x="648000" y="6375036"/>
            <a:ext cx="324000" cy="144033"/>
          </a:xfrm>
          <a:prstGeom prst="rect">
            <a:avLst/>
          </a:prstGeom>
        </p:spPr>
        <p:txBody>
          <a:bodyPr vert="horz" lIns="0" tIns="0" rIns="0" bIns="0" rtlCol="0" anchor="ctr"/>
          <a:lstStyle>
            <a:defPPr>
              <a:defRPr lang="en-US"/>
            </a:defPPr>
            <a:lvl1pPr marL="0" algn="l" defTabSz="1088776" rtl="0" eaLnBrk="1" latinLnBrk="0" hangingPunct="1">
              <a:defRPr sz="1000" kern="1200">
                <a:solidFill>
                  <a:srgbClr val="8B8A8D"/>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fld id="{D14BCCD3-0010-4FBA-B965-2126ADC31932}" type="slidenum">
              <a:rPr lang="en-GB" smtClean="0"/>
              <a:pPr/>
              <a:t>‹#›</a:t>
            </a:fld>
            <a:endParaRPr lang="en-GB" dirty="0"/>
          </a:p>
        </p:txBody>
      </p:sp>
    </p:spTree>
    <p:extLst>
      <p:ext uri="{BB962C8B-B14F-4D97-AF65-F5344CB8AC3E}">
        <p14:creationId xmlns:p14="http://schemas.microsoft.com/office/powerpoint/2010/main" val="15863827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ags" Target="../tags/tag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image" Target="../media/image1.emf"/><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vmlDrawing" Target="../drawings/vmlDrawing4.v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oleObject" Target="../embeddings/oleObject4.bin"/><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2.xml"/><Relationship Id="rId30"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ags" Target="../tags/tag10.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vmlDrawing" Target="../drawings/vmlDrawing7.v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image" Target="../media/image2.emf"/><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3.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oleObject" Target="../embeddings/oleObject7.bin"/><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tags" Target="../tags/tag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oleObject" Target="../embeddings/oleObject10.bin"/><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tags" Target="../tags/tag15.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tags" Target="../tags/tag1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vmlDrawing" Target="../drawings/vmlDrawing10.v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theme" Target="../theme/theme4.xml"/><Relationship Id="rId35"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34" Type="http://schemas.openxmlformats.org/officeDocument/2006/relationships/oleObject" Target="../embeddings/oleObject15.bin"/><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tags" Target="../tags/tag21.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tags" Target="../tags/tag20.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vmlDrawing" Target="../drawings/vmlDrawing15.v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theme" Target="../theme/theme5.xml"/><Relationship Id="rId35" Type="http://schemas.openxmlformats.org/officeDocument/2006/relationships/image" Target="../media/image6.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vmlDrawing" Target="../drawings/vmlDrawing25.v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theme" Target="../theme/theme6.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29" Type="http://schemas.openxmlformats.org/officeDocument/2006/relationships/oleObject" Target="../embeddings/oleObject25.bin"/><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28" Type="http://schemas.openxmlformats.org/officeDocument/2006/relationships/tags" Target="../tags/tag32.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tags" Target="../tags/tag31.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7"/>
            </p:custDataLst>
            <p:extLst>
              <p:ext uri="{D42A27DB-BD31-4B8C-83A1-F6EECF244321}">
                <p14:modId xmlns:p14="http://schemas.microsoft.com/office/powerpoint/2010/main" val="37148488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09" name="think-cell Slide" r:id="rId29" imgW="270" imgH="270" progId="TCLayout.ActiveDocument.1">
                  <p:embed/>
                </p:oleObj>
              </mc:Choice>
              <mc:Fallback>
                <p:oleObj name="think-cell Slide" r:id="rId29" imgW="270" imgH="270" progId="TCLayout.ActiveDocument.1">
                  <p:embed/>
                  <p:pic>
                    <p:nvPicPr>
                      <p:cNvPr id="0" name=""/>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47998" y="360083"/>
            <a:ext cx="10905153" cy="720167"/>
          </a:xfrm>
          <a:prstGeom prst="rect">
            <a:avLst/>
          </a:prstGeom>
        </p:spPr>
        <p:txBody>
          <a:bodyPr vert="horz" lIns="0" tIns="0" rIns="0" bIns="0" rtlCol="0" anchor="b" anchorCtr="0">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647999" y="1332000"/>
            <a:ext cx="10908000" cy="4428000"/>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4"/>
          </p:nvPr>
        </p:nvSpPr>
        <p:spPr>
          <a:xfrm>
            <a:off x="648000" y="6375018"/>
            <a:ext cx="324000" cy="144033"/>
          </a:xfrm>
          <a:prstGeom prst="rect">
            <a:avLst/>
          </a:prstGeom>
        </p:spPr>
        <p:txBody>
          <a:bodyPr vert="horz" lIns="0" tIns="0" rIns="0" bIns="0" rtlCol="0" anchor="ctr"/>
          <a:lstStyle>
            <a:lvl1pPr algn="l">
              <a:defRPr sz="900">
                <a:solidFill>
                  <a:srgbClr val="8B8A8D"/>
                </a:solidFill>
              </a:defRPr>
            </a:lvl1pPr>
          </a:lstStyle>
          <a:p>
            <a:fld id="{D14BCCD3-0010-4FBA-B965-2126ADC31932}" type="slidenum">
              <a:rPr lang="en-GB" smtClean="0"/>
              <a:pPr/>
              <a:t>‹#›</a:t>
            </a:fld>
            <a:endParaRPr lang="en-GB" dirty="0"/>
          </a:p>
        </p:txBody>
      </p:sp>
      <p:cxnSp>
        <p:nvCxnSpPr>
          <p:cNvPr id="13" name="Straight Connector 12"/>
          <p:cNvCxnSpPr/>
          <p:nvPr/>
        </p:nvCxnSpPr>
        <p:spPr>
          <a:xfrm>
            <a:off x="648000" y="6318000"/>
            <a:ext cx="10893600" cy="0"/>
          </a:xfrm>
          <a:prstGeom prst="line">
            <a:avLst/>
          </a:prstGeom>
          <a:ln w="9525">
            <a:solidFill>
              <a:srgbClr val="8B8A8D"/>
            </a:solidFill>
          </a:ln>
        </p:spPr>
        <p:style>
          <a:lnRef idx="1">
            <a:schemeClr val="accent1"/>
          </a:lnRef>
          <a:fillRef idx="0">
            <a:schemeClr val="accent1"/>
          </a:fillRef>
          <a:effectRef idx="0">
            <a:schemeClr val="accent1"/>
          </a:effectRef>
          <a:fontRef idx="minor">
            <a:schemeClr val="tx1"/>
          </a:fontRef>
        </p:style>
      </p:cxnSp>
      <p:sp>
        <p:nvSpPr>
          <p:cNvPr id="16" name="Line 11"/>
          <p:cNvSpPr>
            <a:spLocks noChangeShapeType="1"/>
          </p:cNvSpPr>
          <p:nvPr/>
        </p:nvSpPr>
        <p:spPr bwMode="auto">
          <a:xfrm>
            <a:off x="6494463" y="34671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2"/>
          <p:cNvSpPr>
            <a:spLocks noChangeShapeType="1"/>
          </p:cNvSpPr>
          <p:nvPr/>
        </p:nvSpPr>
        <p:spPr bwMode="auto">
          <a:xfrm>
            <a:off x="6494463" y="34671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Line 13"/>
          <p:cNvSpPr>
            <a:spLocks noChangeShapeType="1"/>
          </p:cNvSpPr>
          <p:nvPr/>
        </p:nvSpPr>
        <p:spPr bwMode="auto">
          <a:xfrm>
            <a:off x="6675438" y="34147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Line 14"/>
          <p:cNvSpPr>
            <a:spLocks noChangeShapeType="1"/>
          </p:cNvSpPr>
          <p:nvPr/>
        </p:nvSpPr>
        <p:spPr bwMode="auto">
          <a:xfrm>
            <a:off x="6675438" y="34147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21" name="Logotype, static"/>
          <p:cNvGrpSpPr/>
          <p:nvPr/>
        </p:nvGrpSpPr>
        <p:grpSpPr>
          <a:xfrm>
            <a:off x="10689465" y="6389301"/>
            <a:ext cx="863687" cy="180102"/>
            <a:chOff x="9501453" y="6148765"/>
            <a:chExt cx="2047875" cy="427037"/>
          </a:xfrm>
        </p:grpSpPr>
        <p:sp>
          <p:nvSpPr>
            <p:cNvPr id="22"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0" name="Footer Placeholder 4"/>
          <p:cNvSpPr>
            <a:spLocks noGrp="1"/>
          </p:cNvSpPr>
          <p:nvPr>
            <p:ph type="ftr" sz="quarter" idx="3"/>
          </p:nvPr>
        </p:nvSpPr>
        <p:spPr>
          <a:xfrm>
            <a:off x="1531478" y="6375051"/>
            <a:ext cx="3960000" cy="144000"/>
          </a:xfrm>
          <a:prstGeom prst="rect">
            <a:avLst/>
          </a:prstGeom>
        </p:spPr>
        <p:txBody>
          <a:bodyPr vert="horz" lIns="0" tIns="0" rIns="0" bIns="0" rtlCol="0" anchor="ctr"/>
          <a:lstStyle>
            <a:lvl1pPr algn="l">
              <a:defRPr sz="900" cap="all" baseline="0">
                <a:solidFill>
                  <a:srgbClr val="8B8A8D"/>
                </a:solidFill>
              </a:defRPr>
            </a:lvl1pPr>
          </a:lstStyle>
          <a:p>
            <a:endParaRPr lang="en-GB" dirty="0"/>
          </a:p>
        </p:txBody>
      </p:sp>
      <p:sp>
        <p:nvSpPr>
          <p:cNvPr id="4" name="xxLanguageTextBox"/>
          <p:cNvSpPr/>
          <p:nvPr>
            <p:custDataLst>
              <p:tags r:id="rId28"/>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8" name="GS Doctop Placeholder" hidden="1"/>
          <p:cNvSpPr txBox="1"/>
          <p:nvPr/>
        </p:nvSpPr>
        <p:spPr>
          <a:xfrm>
            <a:off x="546099" y="0"/>
            <a:ext cx="11015663" cy="215444"/>
          </a:xfrm>
          <a:prstGeom prst="rect">
            <a:avLst/>
          </a:prstGeom>
          <a:noFill/>
        </p:spPr>
        <p:txBody>
          <a:bodyPr vert="horz" wrap="square" rtlCol="0">
            <a:spAutoFit/>
          </a:bodyPr>
          <a:lstStyle/>
          <a:p>
            <a:pPr algn="l"/>
            <a:r>
              <a:rPr lang="en-GB" sz="800" b="0" dirty="0" smtClean="0">
                <a:solidFill>
                  <a:schemeClr val="tx1"/>
                </a:solidFill>
                <a:latin typeface="Arial"/>
              </a:rPr>
              <a:t>IBDROOT\PROJECTS\IBD-LN\CALDERON2017\609273_1\02 Presentations\04 Transformation Presentation\171014_OurTransf._v10 [Alternative Flow].pptx</a:t>
            </a:r>
            <a:endParaRPr lang="en-GB" sz="800" b="0" dirty="0">
              <a:solidFill>
                <a:schemeClr val="tx1"/>
              </a:solidFill>
              <a:latin typeface="Arial"/>
            </a:endParaRPr>
          </a:p>
        </p:txBody>
      </p:sp>
    </p:spTree>
    <p:extLst>
      <p:ext uri="{BB962C8B-B14F-4D97-AF65-F5344CB8AC3E}">
        <p14:creationId xmlns:p14="http://schemas.microsoft.com/office/powerpoint/2010/main" val="373655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7" r:id="rId3"/>
    <p:sldLayoutId id="2147483652" r:id="rId4"/>
    <p:sldLayoutId id="2147483738" r:id="rId5"/>
    <p:sldLayoutId id="2147483663" r:id="rId6"/>
    <p:sldLayoutId id="2147483655" r:id="rId7"/>
    <p:sldLayoutId id="2147483660" r:id="rId8"/>
    <p:sldLayoutId id="2147483724" r:id="rId9"/>
    <p:sldLayoutId id="2147483725" r:id="rId10"/>
    <p:sldLayoutId id="2147483735" r:id="rId11"/>
    <p:sldLayoutId id="2147483736" r:id="rId12"/>
    <p:sldLayoutId id="2147483728" r:id="rId13"/>
    <p:sldLayoutId id="2147483726" r:id="rId14"/>
    <p:sldLayoutId id="2147483740" r:id="rId15"/>
    <p:sldLayoutId id="2147483730" r:id="rId16"/>
    <p:sldLayoutId id="2147483729" r:id="rId17"/>
    <p:sldLayoutId id="2147483732" r:id="rId18"/>
    <p:sldLayoutId id="2147483713" r:id="rId19"/>
    <p:sldLayoutId id="2147483741" r:id="rId20"/>
    <p:sldLayoutId id="2147483720" r:id="rId21"/>
    <p:sldLayoutId id="2147483731" r:id="rId22"/>
    <p:sldLayoutId id="2147483739" r:id="rId23"/>
    <p:sldLayoutId id="2147483733" r:id="rId24"/>
  </p:sldLayoutIdLst>
  <p:hf hdr="0" ftr="0" dt="0"/>
  <p:txStyles>
    <p:titleStyle>
      <a:lvl1pPr algn="l" defTabSz="1088776" rtl="0" eaLnBrk="1" latinLnBrk="0" hangingPunct="1">
        <a:spcBef>
          <a:spcPct val="0"/>
        </a:spcBef>
        <a:buNone/>
        <a:defRPr sz="2000" b="1" kern="1200">
          <a:solidFill>
            <a:schemeClr val="accent1"/>
          </a:solidFill>
          <a:latin typeface="+mj-lt"/>
          <a:ea typeface="+mj-ea"/>
          <a:cs typeface="+mj-cs"/>
        </a:defRPr>
      </a:lvl1pPr>
    </p:titleStyle>
    <p:bodyStyle>
      <a:lvl1pPr marL="215487" indent="-215487" algn="l" defTabSz="1088776" rtl="0" eaLnBrk="1" latinLnBrk="0" hangingPunct="1">
        <a:spcBef>
          <a:spcPts val="1200"/>
        </a:spcBef>
        <a:buFont typeface="Arial" pitchFamily="34" charset="0"/>
        <a:buChar char="•"/>
        <a:defRPr sz="16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099" name="think-cell Slide" r:id="rId31" imgW="270" imgH="270" progId="TCLayout.ActiveDocument.1">
                  <p:embed/>
                </p:oleObj>
              </mc:Choice>
              <mc:Fallback>
                <p:oleObj name="think-cell Slide" r:id="rId31" imgW="270" imgH="270" progId="TCLayout.ActiveDocument.1">
                  <p:embed/>
                  <p:pic>
                    <p:nvPicPr>
                      <p:cNvPr id="5" name="Object 4" hidden="1"/>
                      <p:cNvPicPr/>
                      <p:nvPr/>
                    </p:nvPicPr>
                    <p:blipFill>
                      <a:blip r:embed="rId32"/>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47999" y="360083"/>
            <a:ext cx="7200000" cy="720167"/>
          </a:xfrm>
          <a:prstGeom prst="rect">
            <a:avLst/>
          </a:prstGeom>
        </p:spPr>
        <p:txBody>
          <a:bodyPr vert="horz" lIns="0" tIns="0" rIns="0" bIns="0" rtlCol="0" anchor="b" anchorCtr="0">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647999" y="1332000"/>
            <a:ext cx="10908000" cy="4428000"/>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4"/>
          </p:nvPr>
        </p:nvSpPr>
        <p:spPr>
          <a:xfrm>
            <a:off x="648000" y="6375018"/>
            <a:ext cx="324000" cy="144033"/>
          </a:xfrm>
          <a:prstGeom prst="rect">
            <a:avLst/>
          </a:prstGeom>
        </p:spPr>
        <p:txBody>
          <a:bodyPr vert="horz" lIns="0" tIns="0" rIns="0" bIns="0" rtlCol="0" anchor="ctr"/>
          <a:lstStyle>
            <a:lvl1pPr algn="l">
              <a:defRPr sz="900">
                <a:solidFill>
                  <a:srgbClr val="8B8A8D"/>
                </a:solidFill>
              </a:defRPr>
            </a:lvl1pPr>
          </a:lstStyle>
          <a:p>
            <a:fld id="{D14BCCD3-0010-4FBA-B965-2126ADC31932}" type="slidenum">
              <a:rPr lang="en-GB" smtClean="0"/>
              <a:pPr/>
              <a:t>‹#›</a:t>
            </a:fld>
            <a:endParaRPr lang="en-GB" dirty="0"/>
          </a:p>
        </p:txBody>
      </p:sp>
      <p:cxnSp>
        <p:nvCxnSpPr>
          <p:cNvPr id="13" name="Straight Connector 12"/>
          <p:cNvCxnSpPr/>
          <p:nvPr/>
        </p:nvCxnSpPr>
        <p:spPr>
          <a:xfrm>
            <a:off x="648000" y="6318000"/>
            <a:ext cx="10893600" cy="0"/>
          </a:xfrm>
          <a:prstGeom prst="line">
            <a:avLst/>
          </a:prstGeom>
          <a:ln w="9525">
            <a:solidFill>
              <a:srgbClr val="8B8A8D"/>
            </a:solidFill>
          </a:ln>
        </p:spPr>
        <p:style>
          <a:lnRef idx="1">
            <a:schemeClr val="accent1"/>
          </a:lnRef>
          <a:fillRef idx="0">
            <a:schemeClr val="accent1"/>
          </a:fillRef>
          <a:effectRef idx="0">
            <a:schemeClr val="accent1"/>
          </a:effectRef>
          <a:fontRef idx="minor">
            <a:schemeClr val="tx1"/>
          </a:fontRef>
        </p:style>
      </p:cxnSp>
      <p:sp>
        <p:nvSpPr>
          <p:cNvPr id="16" name="Line 11"/>
          <p:cNvSpPr>
            <a:spLocks noChangeShapeType="1"/>
          </p:cNvSpPr>
          <p:nvPr/>
        </p:nvSpPr>
        <p:spPr bwMode="auto">
          <a:xfrm>
            <a:off x="6494463" y="34671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2"/>
          <p:cNvSpPr>
            <a:spLocks noChangeShapeType="1"/>
          </p:cNvSpPr>
          <p:nvPr/>
        </p:nvSpPr>
        <p:spPr bwMode="auto">
          <a:xfrm>
            <a:off x="6494463" y="34671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Line 13"/>
          <p:cNvSpPr>
            <a:spLocks noChangeShapeType="1"/>
          </p:cNvSpPr>
          <p:nvPr/>
        </p:nvSpPr>
        <p:spPr bwMode="auto">
          <a:xfrm>
            <a:off x="6675438" y="34147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Line 14"/>
          <p:cNvSpPr>
            <a:spLocks noChangeShapeType="1"/>
          </p:cNvSpPr>
          <p:nvPr/>
        </p:nvSpPr>
        <p:spPr bwMode="auto">
          <a:xfrm>
            <a:off x="6675438" y="34147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21" name="Logotype, static"/>
          <p:cNvGrpSpPr/>
          <p:nvPr/>
        </p:nvGrpSpPr>
        <p:grpSpPr>
          <a:xfrm>
            <a:off x="10689465" y="6389301"/>
            <a:ext cx="863687" cy="180102"/>
            <a:chOff x="9501453" y="6148765"/>
            <a:chExt cx="2047875" cy="427037"/>
          </a:xfrm>
        </p:grpSpPr>
        <p:sp>
          <p:nvSpPr>
            <p:cNvPr id="22"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0" name="Footer Placeholder 4"/>
          <p:cNvSpPr>
            <a:spLocks noGrp="1"/>
          </p:cNvSpPr>
          <p:nvPr>
            <p:ph type="ftr" sz="quarter" idx="3"/>
          </p:nvPr>
        </p:nvSpPr>
        <p:spPr>
          <a:xfrm>
            <a:off x="1531478" y="6375051"/>
            <a:ext cx="3960000" cy="144000"/>
          </a:xfrm>
          <a:prstGeom prst="rect">
            <a:avLst/>
          </a:prstGeom>
        </p:spPr>
        <p:txBody>
          <a:bodyPr vert="horz" lIns="0" tIns="0" rIns="0" bIns="0" rtlCol="0" anchor="ctr"/>
          <a:lstStyle>
            <a:lvl1pPr algn="l">
              <a:defRPr sz="900" cap="all" baseline="0">
                <a:solidFill>
                  <a:srgbClr val="8B8A8D"/>
                </a:solidFill>
              </a:defRPr>
            </a:lvl1pPr>
          </a:lstStyle>
          <a:p>
            <a:endParaRPr lang="en-GB" dirty="0"/>
          </a:p>
        </p:txBody>
      </p:sp>
      <p:sp>
        <p:nvSpPr>
          <p:cNvPr id="7" name="xxLanguageTextBox"/>
          <p:cNvSpPr/>
          <p:nvPr>
            <p:custDataLst>
              <p:tags r:id="rId30"/>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 name="GS Doctop Placeholder"/>
          <p:cNvSpPr txBox="1"/>
          <p:nvPr/>
        </p:nvSpPr>
        <p:spPr>
          <a:xfrm>
            <a:off x="546100" y="0"/>
            <a:ext cx="5651500" cy="338554"/>
          </a:xfrm>
          <a:prstGeom prst="rect">
            <a:avLst/>
          </a:prstGeom>
          <a:noFill/>
        </p:spPr>
        <p:txBody>
          <a:bodyPr vert="horz" wrap="square" rtlCol="0">
            <a:spAutoFit/>
          </a:bodyPr>
          <a:lstStyle/>
          <a:p>
            <a:pPr algn="l"/>
            <a:r>
              <a:rPr lang="en-GB" sz="800" b="0" dirty="0" err="1" smtClean="0">
                <a:solidFill>
                  <a:schemeClr val="tx1"/>
                </a:solidFill>
                <a:latin typeface="Arial"/>
              </a:rPr>
              <a:t>ibdroot</a:t>
            </a:r>
            <a:r>
              <a:rPr lang="en-GB" sz="800" b="0" dirty="0" smtClean="0">
                <a:solidFill>
                  <a:schemeClr val="tx1"/>
                </a:solidFill>
                <a:latin typeface="Arial"/>
              </a:rPr>
              <a:t>\Projects\IBD-LN\calderon2017\609273_1\02 Presentations\04 Transformation Presentation\_Rider\PPG\171008_OurTransformation_v8.pptx</a:t>
            </a:r>
            <a:endParaRPr lang="en-GB" sz="800" b="0" dirty="0">
              <a:solidFill>
                <a:schemeClr val="tx1"/>
              </a:solidFill>
              <a:latin typeface="Arial"/>
            </a:endParaRPr>
          </a:p>
        </p:txBody>
      </p:sp>
    </p:spTree>
    <p:extLst>
      <p:ext uri="{BB962C8B-B14F-4D97-AF65-F5344CB8AC3E}">
        <p14:creationId xmlns:p14="http://schemas.microsoft.com/office/powerpoint/2010/main" val="265852483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 id="2147483962" r:id="rId18"/>
    <p:sldLayoutId id="2147483963" r:id="rId19"/>
    <p:sldLayoutId id="2147483964" r:id="rId20"/>
    <p:sldLayoutId id="2147483965" r:id="rId21"/>
    <p:sldLayoutId id="2147483966" r:id="rId22"/>
    <p:sldLayoutId id="2147483967" r:id="rId23"/>
    <p:sldLayoutId id="2147483968" r:id="rId24"/>
    <p:sldLayoutId id="2147483969" r:id="rId25"/>
    <p:sldLayoutId id="2147483970" r:id="rId26"/>
  </p:sldLayoutIdLst>
  <p:hf hdr="0" ftr="0" dt="0"/>
  <p:txStyles>
    <p:titleStyle>
      <a:lvl1pPr algn="l" defTabSz="1088776" rtl="0" eaLnBrk="1" latinLnBrk="0" hangingPunct="1">
        <a:spcBef>
          <a:spcPct val="0"/>
        </a:spcBef>
        <a:buNone/>
        <a:defRPr sz="2000" b="1" kern="1200">
          <a:solidFill>
            <a:schemeClr val="accent1"/>
          </a:solidFill>
          <a:latin typeface="+mj-lt"/>
          <a:ea typeface="+mj-ea"/>
          <a:cs typeface="+mj-cs"/>
        </a:defRPr>
      </a:lvl1pPr>
    </p:titleStyle>
    <p:bodyStyle>
      <a:lvl1pPr marL="215487" indent="-215487" algn="l" defTabSz="1088776" rtl="0" eaLnBrk="1" latinLnBrk="0" hangingPunct="1">
        <a:spcBef>
          <a:spcPts val="1200"/>
        </a:spcBef>
        <a:buFont typeface="Arial" pitchFamily="34" charset="0"/>
        <a:buChar char="•"/>
        <a:defRPr sz="16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6"/>
            </p:custDataLst>
            <p:extLst>
              <p:ext uri="{D42A27DB-BD31-4B8C-83A1-F6EECF244321}">
                <p14:modId xmlns:p14="http://schemas.microsoft.com/office/powerpoint/2010/main" val="3711032876"/>
              </p:ext>
            </p:extLst>
          </p:nvPr>
        </p:nvGraphicFramePr>
        <p:xfrm>
          <a:off x="2118" y="2119"/>
          <a:ext cx="2117" cy="2116"/>
        </p:xfrm>
        <a:graphic>
          <a:graphicData uri="http://schemas.openxmlformats.org/presentationml/2006/ole">
            <mc:AlternateContent xmlns:mc="http://schemas.openxmlformats.org/markup-compatibility/2006">
              <mc:Choice xmlns:v="urn:schemas-microsoft-com:vml" Requires="v">
                <p:oleObj spid="_x0000_s160193" name="think-cell Slide" r:id="rId28" imgW="501" imgH="502" progId="TCLayout.ActiveDocument.1">
                  <p:embed/>
                </p:oleObj>
              </mc:Choice>
              <mc:Fallback>
                <p:oleObj name="think-cell Slide" r:id="rId28" imgW="501" imgH="502" progId="TCLayout.ActiveDocument.1">
                  <p:embed/>
                  <p:pic>
                    <p:nvPicPr>
                      <p:cNvPr id="5" name="Object 4" hidden="1"/>
                      <p:cNvPicPr/>
                      <p:nvPr/>
                    </p:nvPicPr>
                    <p:blipFill>
                      <a:blip r:embed="rId29"/>
                      <a:stretch>
                        <a:fillRect/>
                      </a:stretch>
                    </p:blipFill>
                    <p:spPr>
                      <a:xfrm>
                        <a:off x="2118" y="2119"/>
                        <a:ext cx="2117" cy="2116"/>
                      </a:xfrm>
                      <a:prstGeom prst="rect">
                        <a:avLst/>
                      </a:prstGeom>
                    </p:spPr>
                  </p:pic>
                </p:oleObj>
              </mc:Fallback>
            </mc:AlternateContent>
          </a:graphicData>
        </a:graphic>
      </p:graphicFrame>
      <p:sp>
        <p:nvSpPr>
          <p:cNvPr id="2" name="Title Placeholder 1"/>
          <p:cNvSpPr>
            <a:spLocks noGrp="1"/>
          </p:cNvSpPr>
          <p:nvPr>
            <p:ph type="title"/>
          </p:nvPr>
        </p:nvSpPr>
        <p:spPr>
          <a:xfrm>
            <a:off x="720188" y="360083"/>
            <a:ext cx="10754800" cy="720167"/>
          </a:xfrm>
          <a:prstGeom prst="rect">
            <a:avLst/>
          </a:prstGeom>
        </p:spPr>
        <p:txBody>
          <a:bodyPr vert="horz" lIns="0" tIns="0" rIns="0" bIns="0" rtlCol="0" anchor="b" anchorCtr="0">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720188" y="1332309"/>
            <a:ext cx="10754800" cy="4429025"/>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4"/>
          </p:nvPr>
        </p:nvSpPr>
        <p:spPr>
          <a:xfrm>
            <a:off x="720186" y="6372001"/>
            <a:ext cx="432113" cy="144033"/>
          </a:xfrm>
          <a:prstGeom prst="rect">
            <a:avLst/>
          </a:prstGeom>
        </p:spPr>
        <p:txBody>
          <a:bodyPr vert="horz" lIns="0" tIns="0" rIns="0" bIns="0" rtlCol="0" anchor="ctr"/>
          <a:lstStyle>
            <a:lvl1pPr algn="l">
              <a:defRPr sz="1200">
                <a:solidFill>
                  <a:srgbClr val="8B8A8D"/>
                </a:solidFill>
              </a:defRPr>
            </a:lvl1pPr>
          </a:lstStyle>
          <a:p>
            <a:fld id="{D14BCCD3-0010-4FBA-B965-2126ADC31932}" type="slidenum">
              <a:rPr lang="en-GB" smtClean="0"/>
              <a:pPr/>
              <a:t>‹#›</a:t>
            </a:fld>
            <a:endParaRPr lang="en-GB" dirty="0"/>
          </a:p>
        </p:txBody>
      </p:sp>
      <p:cxnSp>
        <p:nvCxnSpPr>
          <p:cNvPr id="13" name="Straight Connector 12"/>
          <p:cNvCxnSpPr/>
          <p:nvPr/>
        </p:nvCxnSpPr>
        <p:spPr>
          <a:xfrm>
            <a:off x="720188" y="6318000"/>
            <a:ext cx="10754800" cy="0"/>
          </a:xfrm>
          <a:prstGeom prst="line">
            <a:avLst/>
          </a:prstGeom>
          <a:ln w="6350">
            <a:solidFill>
              <a:srgbClr val="8B8A8D"/>
            </a:solidFill>
          </a:ln>
        </p:spPr>
        <p:style>
          <a:lnRef idx="1">
            <a:schemeClr val="accent1"/>
          </a:lnRef>
          <a:fillRef idx="0">
            <a:schemeClr val="accent1"/>
          </a:fillRef>
          <a:effectRef idx="0">
            <a:schemeClr val="accent1"/>
          </a:effectRef>
          <a:fontRef idx="minor">
            <a:schemeClr val="tx1"/>
          </a:fontRef>
        </p:style>
      </p:cxnSp>
      <p:sp>
        <p:nvSpPr>
          <p:cNvPr id="16" name="Line 11"/>
          <p:cNvSpPr>
            <a:spLocks noChangeShapeType="1"/>
          </p:cNvSpPr>
          <p:nvPr/>
        </p:nvSpPr>
        <p:spPr bwMode="auto">
          <a:xfrm>
            <a:off x="6494463" y="34671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400" tIns="51200" rIns="102400" bIns="51200" numCol="1" anchor="t" anchorCtr="0" compatLnSpc="1">
            <a:prstTxWarp prst="textNoShape">
              <a:avLst/>
            </a:prstTxWarp>
          </a:bodyPr>
          <a:lstStyle/>
          <a:p>
            <a:endParaRPr lang="en-GB" sz="2801" dirty="0"/>
          </a:p>
        </p:txBody>
      </p:sp>
      <p:sp>
        <p:nvSpPr>
          <p:cNvPr id="17" name="Line 12"/>
          <p:cNvSpPr>
            <a:spLocks noChangeShapeType="1"/>
          </p:cNvSpPr>
          <p:nvPr/>
        </p:nvSpPr>
        <p:spPr bwMode="auto">
          <a:xfrm>
            <a:off x="6494463" y="34671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400" tIns="51200" rIns="102400" bIns="51200" numCol="1" anchor="t" anchorCtr="0" compatLnSpc="1">
            <a:prstTxWarp prst="textNoShape">
              <a:avLst/>
            </a:prstTxWarp>
          </a:bodyPr>
          <a:lstStyle/>
          <a:p>
            <a:endParaRPr lang="en-GB" sz="2801" dirty="0"/>
          </a:p>
        </p:txBody>
      </p:sp>
      <p:sp>
        <p:nvSpPr>
          <p:cNvPr id="18" name="Line 13"/>
          <p:cNvSpPr>
            <a:spLocks noChangeShapeType="1"/>
          </p:cNvSpPr>
          <p:nvPr/>
        </p:nvSpPr>
        <p:spPr bwMode="auto">
          <a:xfrm>
            <a:off x="6675438" y="34147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400" tIns="51200" rIns="102400" bIns="51200" numCol="1" anchor="t" anchorCtr="0" compatLnSpc="1">
            <a:prstTxWarp prst="textNoShape">
              <a:avLst/>
            </a:prstTxWarp>
          </a:bodyPr>
          <a:lstStyle/>
          <a:p>
            <a:endParaRPr lang="en-GB" sz="2801" dirty="0"/>
          </a:p>
        </p:txBody>
      </p:sp>
      <p:sp>
        <p:nvSpPr>
          <p:cNvPr id="19" name="Line 14"/>
          <p:cNvSpPr>
            <a:spLocks noChangeShapeType="1"/>
          </p:cNvSpPr>
          <p:nvPr/>
        </p:nvSpPr>
        <p:spPr bwMode="auto">
          <a:xfrm>
            <a:off x="6675438" y="34147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400" tIns="51200" rIns="102400" bIns="51200" numCol="1" anchor="t" anchorCtr="0" compatLnSpc="1">
            <a:prstTxWarp prst="textNoShape">
              <a:avLst/>
            </a:prstTxWarp>
          </a:bodyPr>
          <a:lstStyle/>
          <a:p>
            <a:endParaRPr lang="en-GB" sz="2801" dirty="0"/>
          </a:p>
        </p:txBody>
      </p:sp>
      <p:grpSp>
        <p:nvGrpSpPr>
          <p:cNvPr id="20" name="Logotype, static"/>
          <p:cNvGrpSpPr/>
          <p:nvPr/>
        </p:nvGrpSpPr>
        <p:grpSpPr>
          <a:xfrm>
            <a:off x="10249601" y="6400232"/>
            <a:ext cx="1151883" cy="180144"/>
            <a:chOff x="9501453" y="6148765"/>
            <a:chExt cx="2047875" cy="427037"/>
          </a:xfrm>
        </p:grpSpPr>
        <p:sp>
          <p:nvSpPr>
            <p:cNvPr id="28"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29"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0"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1"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2"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sp>
          <p:nvSpPr>
            <p:cNvPr id="33"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1" dirty="0"/>
            </a:p>
          </p:txBody>
        </p:sp>
      </p:grpSp>
      <p:sp>
        <p:nvSpPr>
          <p:cNvPr id="7" name="TextBox 6"/>
          <p:cNvSpPr txBox="1"/>
          <p:nvPr/>
        </p:nvSpPr>
        <p:spPr>
          <a:xfrm>
            <a:off x="6879056" y="82535"/>
            <a:ext cx="184731" cy="338554"/>
          </a:xfrm>
          <a:prstGeom prst="rect">
            <a:avLst/>
          </a:prstGeom>
          <a:noFill/>
        </p:spPr>
        <p:txBody>
          <a:bodyPr wrap="none" rtlCol="0">
            <a:spAutoFit/>
          </a:bodyPr>
          <a:lstStyle/>
          <a:p>
            <a:endParaRPr lang="en-GB" sz="1600" dirty="0">
              <a:solidFill>
                <a:schemeClr val="tx1"/>
              </a:solidFill>
            </a:endParaRPr>
          </a:p>
        </p:txBody>
      </p:sp>
      <p:sp>
        <p:nvSpPr>
          <p:cNvPr id="22" name="Footer Placeholder 4"/>
          <p:cNvSpPr>
            <a:spLocks noGrp="1"/>
          </p:cNvSpPr>
          <p:nvPr>
            <p:ph type="ftr" sz="quarter" idx="3"/>
          </p:nvPr>
        </p:nvSpPr>
        <p:spPr>
          <a:xfrm>
            <a:off x="1903641" y="6372001"/>
            <a:ext cx="4081063" cy="144033"/>
          </a:xfrm>
          <a:prstGeom prst="rect">
            <a:avLst/>
          </a:prstGeom>
        </p:spPr>
        <p:txBody>
          <a:bodyPr vert="horz" lIns="0" tIns="0" rIns="0" bIns="0" rtlCol="0" anchor="ctr"/>
          <a:lstStyle>
            <a:lvl1pPr algn="l">
              <a:defRPr sz="1200" cap="all" baseline="0">
                <a:solidFill>
                  <a:schemeClr val="tx1">
                    <a:tint val="75000"/>
                  </a:schemeClr>
                </a:solidFill>
              </a:defRPr>
            </a:lvl1pPr>
          </a:lstStyle>
          <a:p>
            <a:endParaRPr lang="en-GB" dirty="0"/>
          </a:p>
        </p:txBody>
      </p:sp>
      <p:sp>
        <p:nvSpPr>
          <p:cNvPr id="4" name="xxLanguageTextBox"/>
          <p:cNvSpPr/>
          <p:nvPr>
            <p:custDataLst>
              <p:tags r:id="rId27"/>
            </p:custDataLst>
          </p:nvPr>
        </p:nvSpPr>
        <p:spPr>
          <a:xfrm>
            <a:off x="0" y="1"/>
            <a:ext cx="16938" cy="12703"/>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48" tIns="60974" rIns="121948" bIns="60974" numCol="1" spcCol="0" rtlCol="0" fromWordArt="0" anchor="ctr" anchorCtr="0" forceAA="0" compatLnSpc="1">
            <a:prstTxWarp prst="textNoShape">
              <a:avLst/>
            </a:prstTxWarp>
            <a:noAutofit/>
          </a:bodyPr>
          <a:lstStyle/>
          <a:p>
            <a:pPr algn="ctr"/>
            <a:endParaRPr lang="en-GB" sz="1600" dirty="0">
              <a:solidFill>
                <a:schemeClr val="tx1"/>
              </a:solidFill>
            </a:endParaRPr>
          </a:p>
        </p:txBody>
      </p:sp>
      <p:sp>
        <p:nvSpPr>
          <p:cNvPr id="8" name="GS Doctop Placeholder"/>
          <p:cNvSpPr txBox="1"/>
          <p:nvPr/>
        </p:nvSpPr>
        <p:spPr>
          <a:xfrm>
            <a:off x="546100" y="0"/>
            <a:ext cx="5651500" cy="338554"/>
          </a:xfrm>
          <a:prstGeom prst="rect">
            <a:avLst/>
          </a:prstGeom>
          <a:noFill/>
        </p:spPr>
        <p:txBody>
          <a:bodyPr vert="horz" wrap="square" rtlCol="0">
            <a:spAutoFit/>
          </a:bodyPr>
          <a:lstStyle/>
          <a:p>
            <a:pPr algn="l"/>
            <a:r>
              <a:rPr lang="en-GB" sz="800" b="0" smtClean="0">
                <a:solidFill>
                  <a:schemeClr val="tx1"/>
                </a:solidFill>
                <a:latin typeface="Arial"/>
              </a:rPr>
              <a:t>ibdroot\Projects\IBD-LN\calderon2017\609273_1\02 Presentations\04 Transformation Presentation\_Rider\PPG\171008_OurTransformation_v8.pptx</a:t>
            </a:r>
            <a:endParaRPr lang="en-GB" sz="800" b="0" dirty="0">
              <a:solidFill>
                <a:schemeClr val="tx1"/>
              </a:solidFill>
              <a:latin typeface="Arial"/>
            </a:endParaRPr>
          </a:p>
        </p:txBody>
      </p:sp>
    </p:spTree>
    <p:extLst>
      <p:ext uri="{BB962C8B-B14F-4D97-AF65-F5344CB8AC3E}">
        <p14:creationId xmlns:p14="http://schemas.microsoft.com/office/powerpoint/2010/main" val="2508944489"/>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1" r:id="rId20"/>
    <p:sldLayoutId id="2147483992" r:id="rId21"/>
    <p:sldLayoutId id="2147483993" r:id="rId22"/>
    <p:sldLayoutId id="2147483994" r:id="rId23"/>
  </p:sldLayoutIdLst>
  <p:hf hdr="0" ftr="0" dt="0"/>
  <p:txStyles>
    <p:titleStyle>
      <a:lvl1pPr algn="l" defTabSz="1219237" rtl="0" eaLnBrk="1" latinLnBrk="0" hangingPunct="1">
        <a:spcBef>
          <a:spcPct val="0"/>
        </a:spcBef>
        <a:buNone/>
        <a:defRPr sz="2667" b="1" kern="1200">
          <a:solidFill>
            <a:schemeClr val="accent1"/>
          </a:solidFill>
          <a:latin typeface="+mj-lt"/>
          <a:ea typeface="+mj-ea"/>
          <a:cs typeface="+mj-cs"/>
        </a:defRPr>
      </a:lvl1pPr>
    </p:titleStyle>
    <p:bodyStyle>
      <a:lvl1pPr marL="241307" indent="-241307" algn="l" defTabSz="1219237" rtl="0" eaLnBrk="1" latinLnBrk="0" hangingPunct="1">
        <a:spcBef>
          <a:spcPts val="1600"/>
        </a:spcBef>
        <a:buFont typeface="Arial" pitchFamily="34" charset="0"/>
        <a:buChar char="•"/>
        <a:defRPr sz="2134" kern="1200">
          <a:solidFill>
            <a:schemeClr val="tx1"/>
          </a:solidFill>
          <a:latin typeface="+mn-lt"/>
          <a:ea typeface="+mn-ea"/>
          <a:cs typeface="+mn-cs"/>
        </a:defRPr>
      </a:lvl1pPr>
      <a:lvl2pPr marL="528016" indent="-240008" algn="l" defTabSz="1219237" rtl="0" eaLnBrk="1" latinLnBrk="0" hangingPunct="1">
        <a:spcBef>
          <a:spcPts val="0"/>
        </a:spcBef>
        <a:buFont typeface="Arial" pitchFamily="34" charset="0"/>
        <a:buChar char="•"/>
        <a:defRPr sz="1600" kern="1200">
          <a:solidFill>
            <a:schemeClr val="tx1"/>
          </a:solidFill>
          <a:latin typeface="+mn-lt"/>
          <a:ea typeface="+mn-ea"/>
          <a:cs typeface="+mn-cs"/>
        </a:defRPr>
      </a:lvl2pPr>
      <a:lvl3pPr marL="816025" indent="-240008" algn="l" defTabSz="1219237" rtl="0" eaLnBrk="1" latinLnBrk="0" hangingPunct="1">
        <a:spcBef>
          <a:spcPts val="0"/>
        </a:spcBef>
        <a:buFont typeface="Arial" pitchFamily="34" charset="0"/>
        <a:buChar char="•"/>
        <a:defRPr sz="1600" kern="1200">
          <a:solidFill>
            <a:schemeClr val="tx1"/>
          </a:solidFill>
          <a:latin typeface="+mn-lt"/>
          <a:ea typeface="+mn-ea"/>
          <a:cs typeface="+mn-cs"/>
        </a:defRPr>
      </a:lvl3pPr>
      <a:lvl4pPr marL="1104034" indent="-240008" algn="l" defTabSz="1219237" rtl="0" eaLnBrk="1" latinLnBrk="0" hangingPunct="1">
        <a:spcBef>
          <a:spcPts val="0"/>
        </a:spcBef>
        <a:buFont typeface="Arial" pitchFamily="34" charset="0"/>
        <a:buChar char="•"/>
        <a:defRPr sz="1600" kern="1200">
          <a:solidFill>
            <a:schemeClr val="tx1"/>
          </a:solidFill>
          <a:latin typeface="+mn-lt"/>
          <a:ea typeface="+mn-ea"/>
          <a:cs typeface="+mn-cs"/>
        </a:defRPr>
      </a:lvl4pPr>
      <a:lvl5pPr marL="1392044" indent="-240008" algn="l" defTabSz="1219237" rtl="0" eaLnBrk="1" latinLnBrk="0" hangingPunct="1">
        <a:spcBef>
          <a:spcPts val="0"/>
        </a:spcBef>
        <a:buFont typeface="Arial" pitchFamily="34" charset="0"/>
        <a:buChar char="•"/>
        <a:defRPr sz="1600" kern="1200">
          <a:solidFill>
            <a:schemeClr val="tx1"/>
          </a:solidFill>
          <a:latin typeface="+mn-lt"/>
          <a:ea typeface="+mn-ea"/>
          <a:cs typeface="+mn-cs"/>
        </a:defRPr>
      </a:lvl5pPr>
      <a:lvl6pPr marL="3352902" indent="-304809" algn="l" defTabSz="121923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522" indent="-304809" algn="l" defTabSz="121923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2141" indent="-304809" algn="l" defTabSz="121923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759" indent="-304809" algn="l" defTabSz="1219237"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237" rtl="0" eaLnBrk="1" latinLnBrk="0" hangingPunct="1">
        <a:defRPr sz="2400" kern="1200">
          <a:solidFill>
            <a:schemeClr val="tx1"/>
          </a:solidFill>
          <a:latin typeface="+mn-lt"/>
          <a:ea typeface="+mn-ea"/>
          <a:cs typeface="+mn-cs"/>
        </a:defRPr>
      </a:lvl1pPr>
      <a:lvl2pPr marL="609619" algn="l" defTabSz="1219237" rtl="0" eaLnBrk="1" latinLnBrk="0" hangingPunct="1">
        <a:defRPr sz="2400" kern="1200">
          <a:solidFill>
            <a:schemeClr val="tx1"/>
          </a:solidFill>
          <a:latin typeface="+mn-lt"/>
          <a:ea typeface="+mn-ea"/>
          <a:cs typeface="+mn-cs"/>
        </a:defRPr>
      </a:lvl2pPr>
      <a:lvl3pPr marL="1219237" algn="l" defTabSz="1219237" rtl="0" eaLnBrk="1" latinLnBrk="0" hangingPunct="1">
        <a:defRPr sz="2400" kern="1200">
          <a:solidFill>
            <a:schemeClr val="tx1"/>
          </a:solidFill>
          <a:latin typeface="+mn-lt"/>
          <a:ea typeface="+mn-ea"/>
          <a:cs typeface="+mn-cs"/>
        </a:defRPr>
      </a:lvl3pPr>
      <a:lvl4pPr marL="1828856" algn="l" defTabSz="1219237" rtl="0" eaLnBrk="1" latinLnBrk="0" hangingPunct="1">
        <a:defRPr sz="2400" kern="1200">
          <a:solidFill>
            <a:schemeClr val="tx1"/>
          </a:solidFill>
          <a:latin typeface="+mn-lt"/>
          <a:ea typeface="+mn-ea"/>
          <a:cs typeface="+mn-cs"/>
        </a:defRPr>
      </a:lvl4pPr>
      <a:lvl5pPr marL="2438474" algn="l" defTabSz="1219237" rtl="0" eaLnBrk="1" latinLnBrk="0" hangingPunct="1">
        <a:defRPr sz="2400" kern="1200">
          <a:solidFill>
            <a:schemeClr val="tx1"/>
          </a:solidFill>
          <a:latin typeface="+mn-lt"/>
          <a:ea typeface="+mn-ea"/>
          <a:cs typeface="+mn-cs"/>
        </a:defRPr>
      </a:lvl5pPr>
      <a:lvl6pPr marL="3048093" algn="l" defTabSz="1219237" rtl="0" eaLnBrk="1" latinLnBrk="0" hangingPunct="1">
        <a:defRPr sz="2400" kern="1200">
          <a:solidFill>
            <a:schemeClr val="tx1"/>
          </a:solidFill>
          <a:latin typeface="+mn-lt"/>
          <a:ea typeface="+mn-ea"/>
          <a:cs typeface="+mn-cs"/>
        </a:defRPr>
      </a:lvl6pPr>
      <a:lvl7pPr marL="3657713" algn="l" defTabSz="1219237" rtl="0" eaLnBrk="1" latinLnBrk="0" hangingPunct="1">
        <a:defRPr sz="2400" kern="1200">
          <a:solidFill>
            <a:schemeClr val="tx1"/>
          </a:solidFill>
          <a:latin typeface="+mn-lt"/>
          <a:ea typeface="+mn-ea"/>
          <a:cs typeface="+mn-cs"/>
        </a:defRPr>
      </a:lvl7pPr>
      <a:lvl8pPr marL="4267331" algn="l" defTabSz="1219237" rtl="0" eaLnBrk="1" latinLnBrk="0" hangingPunct="1">
        <a:defRPr sz="2400" kern="1200">
          <a:solidFill>
            <a:schemeClr val="tx1"/>
          </a:solidFill>
          <a:latin typeface="+mn-lt"/>
          <a:ea typeface="+mn-ea"/>
          <a:cs typeface="+mn-cs"/>
        </a:defRPr>
      </a:lvl8pPr>
      <a:lvl9pPr marL="4876950" algn="l" defTabSz="121923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2"/>
            </p:custDataLst>
            <p:extLst>
              <p:ext uri="{D42A27DB-BD31-4B8C-83A1-F6EECF244321}">
                <p14:modId xmlns:p14="http://schemas.microsoft.com/office/powerpoint/2010/main" val="1189251846"/>
              </p:ext>
            </p:extLst>
          </p:nvPr>
        </p:nvGraphicFramePr>
        <p:xfrm>
          <a:off x="1588" y="1606"/>
          <a:ext cx="1587" cy="1587"/>
        </p:xfrm>
        <a:graphic>
          <a:graphicData uri="http://schemas.openxmlformats.org/presentationml/2006/ole">
            <mc:AlternateContent xmlns:mc="http://schemas.openxmlformats.org/markup-compatibility/2006">
              <mc:Choice xmlns:v="urn:schemas-microsoft-com:vml" Requires="v">
                <p:oleObj spid="_x0000_s165299" name="think-cell Slide" r:id="rId34" imgW="270" imgH="270" progId="TCLayout.ActiveDocument.1">
                  <p:embed/>
                </p:oleObj>
              </mc:Choice>
              <mc:Fallback>
                <p:oleObj name="think-cell Slide" r:id="rId34" imgW="270" imgH="270" progId="TCLayout.ActiveDocument.1">
                  <p:embed/>
                  <p:pic>
                    <p:nvPicPr>
                      <p:cNvPr id="5" name="Object 4" hidden="1"/>
                      <p:cNvPicPr/>
                      <p:nvPr/>
                    </p:nvPicPr>
                    <p:blipFill>
                      <a:blip r:embed="rId35"/>
                      <a:stretch>
                        <a:fillRect/>
                      </a:stretch>
                    </p:blipFill>
                    <p:spPr>
                      <a:xfrm>
                        <a:off x="1588" y="1606"/>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47999" y="360083"/>
            <a:ext cx="7200000" cy="720167"/>
          </a:xfrm>
          <a:prstGeom prst="rect">
            <a:avLst/>
          </a:prstGeom>
        </p:spPr>
        <p:txBody>
          <a:bodyPr vert="horz" lIns="0" tIns="0" rIns="0" bIns="0" rtlCol="0" anchor="b" anchorCtr="0">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647999" y="1332018"/>
            <a:ext cx="10908000" cy="4428000"/>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4"/>
          </p:nvPr>
        </p:nvSpPr>
        <p:spPr>
          <a:xfrm>
            <a:off x="648000" y="6375036"/>
            <a:ext cx="324000" cy="144033"/>
          </a:xfrm>
          <a:prstGeom prst="rect">
            <a:avLst/>
          </a:prstGeom>
        </p:spPr>
        <p:txBody>
          <a:bodyPr vert="horz" lIns="0" tIns="0" rIns="0" bIns="0" rtlCol="0" anchor="ctr"/>
          <a:lstStyle>
            <a:lvl1pPr algn="l">
              <a:defRPr sz="1000">
                <a:solidFill>
                  <a:srgbClr val="8B8A8D"/>
                </a:solidFill>
              </a:defRPr>
            </a:lvl1pPr>
          </a:lstStyle>
          <a:p>
            <a:fld id="{D14BCCD3-0010-4FBA-B965-2126ADC31932}" type="slidenum">
              <a:rPr lang="en-GB" smtClean="0"/>
              <a:pPr/>
              <a:t>‹#›</a:t>
            </a:fld>
            <a:endParaRPr lang="en-GB" dirty="0"/>
          </a:p>
        </p:txBody>
      </p:sp>
      <p:cxnSp>
        <p:nvCxnSpPr>
          <p:cNvPr id="13" name="Straight Connector 12"/>
          <p:cNvCxnSpPr/>
          <p:nvPr/>
        </p:nvCxnSpPr>
        <p:spPr>
          <a:xfrm>
            <a:off x="648000" y="6318000"/>
            <a:ext cx="10893600" cy="0"/>
          </a:xfrm>
          <a:prstGeom prst="line">
            <a:avLst/>
          </a:prstGeom>
          <a:ln w="9525">
            <a:solidFill>
              <a:srgbClr val="8B8A8D"/>
            </a:solidFill>
          </a:ln>
        </p:spPr>
        <p:style>
          <a:lnRef idx="1">
            <a:schemeClr val="accent1"/>
          </a:lnRef>
          <a:fillRef idx="0">
            <a:schemeClr val="accent1"/>
          </a:fillRef>
          <a:effectRef idx="0">
            <a:schemeClr val="accent1"/>
          </a:effectRef>
          <a:fontRef idx="minor">
            <a:schemeClr val="tx1"/>
          </a:fontRef>
        </p:style>
      </p:cxnSp>
      <p:sp>
        <p:nvSpPr>
          <p:cNvPr id="16" name="Line 11"/>
          <p:cNvSpPr>
            <a:spLocks noChangeShapeType="1"/>
          </p:cNvSpPr>
          <p:nvPr/>
        </p:nvSpPr>
        <p:spPr bwMode="auto">
          <a:xfrm>
            <a:off x="6494463" y="34671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161" tIns="45582" rIns="91161" bIns="45582" numCol="1" anchor="t" anchorCtr="0" compatLnSpc="1">
            <a:prstTxWarp prst="textNoShape">
              <a:avLst/>
            </a:prstTxWarp>
          </a:bodyPr>
          <a:lstStyle/>
          <a:p>
            <a:endParaRPr lang="en-GB" dirty="0"/>
          </a:p>
        </p:txBody>
      </p:sp>
      <p:sp>
        <p:nvSpPr>
          <p:cNvPr id="17" name="Line 12"/>
          <p:cNvSpPr>
            <a:spLocks noChangeShapeType="1"/>
          </p:cNvSpPr>
          <p:nvPr/>
        </p:nvSpPr>
        <p:spPr bwMode="auto">
          <a:xfrm>
            <a:off x="6494463" y="34671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161" tIns="45582" rIns="91161" bIns="45582" numCol="1" anchor="t" anchorCtr="0" compatLnSpc="1">
            <a:prstTxWarp prst="textNoShape">
              <a:avLst/>
            </a:prstTxWarp>
          </a:bodyPr>
          <a:lstStyle/>
          <a:p>
            <a:endParaRPr lang="en-GB" dirty="0"/>
          </a:p>
        </p:txBody>
      </p:sp>
      <p:sp>
        <p:nvSpPr>
          <p:cNvPr id="18" name="Line 13"/>
          <p:cNvSpPr>
            <a:spLocks noChangeShapeType="1"/>
          </p:cNvSpPr>
          <p:nvPr/>
        </p:nvSpPr>
        <p:spPr bwMode="auto">
          <a:xfrm>
            <a:off x="6675438" y="34147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161" tIns="45582" rIns="91161" bIns="45582" numCol="1" anchor="t" anchorCtr="0" compatLnSpc="1">
            <a:prstTxWarp prst="textNoShape">
              <a:avLst/>
            </a:prstTxWarp>
          </a:bodyPr>
          <a:lstStyle/>
          <a:p>
            <a:endParaRPr lang="en-GB" dirty="0"/>
          </a:p>
        </p:txBody>
      </p:sp>
      <p:sp>
        <p:nvSpPr>
          <p:cNvPr id="19" name="Line 14"/>
          <p:cNvSpPr>
            <a:spLocks noChangeShapeType="1"/>
          </p:cNvSpPr>
          <p:nvPr/>
        </p:nvSpPr>
        <p:spPr bwMode="auto">
          <a:xfrm>
            <a:off x="6675438" y="34147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161" tIns="45582" rIns="91161" bIns="45582" numCol="1" anchor="t" anchorCtr="0" compatLnSpc="1">
            <a:prstTxWarp prst="textNoShape">
              <a:avLst/>
            </a:prstTxWarp>
          </a:bodyPr>
          <a:lstStyle/>
          <a:p>
            <a:endParaRPr lang="en-GB" dirty="0"/>
          </a:p>
        </p:txBody>
      </p:sp>
      <p:grpSp>
        <p:nvGrpSpPr>
          <p:cNvPr id="21" name="Logotype, static"/>
          <p:cNvGrpSpPr/>
          <p:nvPr/>
        </p:nvGrpSpPr>
        <p:grpSpPr>
          <a:xfrm>
            <a:off x="10689466" y="6389301"/>
            <a:ext cx="863688" cy="180102"/>
            <a:chOff x="9501453" y="6148765"/>
            <a:chExt cx="2047875" cy="427037"/>
          </a:xfrm>
        </p:grpSpPr>
        <p:sp>
          <p:nvSpPr>
            <p:cNvPr id="22"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0" name="Footer Placeholder 4"/>
          <p:cNvSpPr>
            <a:spLocks noGrp="1"/>
          </p:cNvSpPr>
          <p:nvPr>
            <p:ph type="ftr" sz="quarter" idx="3"/>
          </p:nvPr>
        </p:nvSpPr>
        <p:spPr>
          <a:xfrm>
            <a:off x="1531478" y="6375051"/>
            <a:ext cx="3960000" cy="144000"/>
          </a:xfrm>
          <a:prstGeom prst="rect">
            <a:avLst/>
          </a:prstGeom>
        </p:spPr>
        <p:txBody>
          <a:bodyPr vert="horz" lIns="0" tIns="0" rIns="0" bIns="0" rtlCol="0" anchor="ctr"/>
          <a:lstStyle>
            <a:lvl1pPr algn="l">
              <a:defRPr sz="1000" cap="all" baseline="0">
                <a:solidFill>
                  <a:srgbClr val="8B8A8D"/>
                </a:solidFill>
              </a:defRPr>
            </a:lvl1pPr>
          </a:lstStyle>
          <a:p>
            <a:endParaRPr lang="en-GB" dirty="0"/>
          </a:p>
        </p:txBody>
      </p:sp>
      <p:sp>
        <p:nvSpPr>
          <p:cNvPr id="4" name="xxLanguageTextBox"/>
          <p:cNvSpPr/>
          <p:nvPr>
            <p:custDataLst>
              <p:tags r:id="rId33"/>
            </p:custDataLst>
          </p:nvPr>
        </p:nvSpPr>
        <p:spPr>
          <a:xfrm>
            <a:off x="23" y="0"/>
            <a:ext cx="12701" cy="1270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161" tIns="45582" rIns="91161" bIns="45582"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7" name="GS Doctop Placeholder" hidden="1"/>
          <p:cNvSpPr txBox="1"/>
          <p:nvPr/>
        </p:nvSpPr>
        <p:spPr>
          <a:xfrm>
            <a:off x="546100" y="0"/>
            <a:ext cx="5651500" cy="338554"/>
          </a:xfrm>
          <a:prstGeom prst="rect">
            <a:avLst/>
          </a:prstGeom>
          <a:noFill/>
        </p:spPr>
        <p:txBody>
          <a:bodyPr vert="horz" wrap="square" rtlCol="0">
            <a:spAutoFit/>
          </a:bodyPr>
          <a:lstStyle/>
          <a:p>
            <a:pPr algn="l"/>
            <a:r>
              <a:rPr lang="en-GB" sz="800" b="0" smtClean="0">
                <a:solidFill>
                  <a:schemeClr val="tx1"/>
                </a:solidFill>
                <a:latin typeface="Arial"/>
              </a:rPr>
              <a:t>IBDROOT\PROJECTS\IBD-LN\CALDERON2017\609273_1\02 Presentations\04 Transformation Presentation\171014_OurTransf._v10 [Alternative Flow].pptx</a:t>
            </a:r>
            <a:endParaRPr lang="en-GB" sz="800" b="0" dirty="0">
              <a:solidFill>
                <a:schemeClr val="tx1"/>
              </a:solidFill>
              <a:latin typeface="Arial"/>
            </a:endParaRPr>
          </a:p>
        </p:txBody>
      </p:sp>
    </p:spTree>
    <p:extLst>
      <p:ext uri="{BB962C8B-B14F-4D97-AF65-F5344CB8AC3E}">
        <p14:creationId xmlns:p14="http://schemas.microsoft.com/office/powerpoint/2010/main" val="258567698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 id="2147484015" r:id="rId19"/>
    <p:sldLayoutId id="2147484016" r:id="rId20"/>
    <p:sldLayoutId id="2147484017" r:id="rId21"/>
    <p:sldLayoutId id="2147484018" r:id="rId22"/>
    <p:sldLayoutId id="2147484019" r:id="rId23"/>
    <p:sldLayoutId id="2147484020" r:id="rId24"/>
    <p:sldLayoutId id="2147484021" r:id="rId25"/>
    <p:sldLayoutId id="2147484022" r:id="rId26"/>
    <p:sldLayoutId id="2147484023" r:id="rId27"/>
    <p:sldLayoutId id="2147484024" r:id="rId28"/>
    <p:sldLayoutId id="2147484025" r:id="rId29"/>
  </p:sldLayoutIdLst>
  <p:hf hdr="0" ftr="0" dt="0"/>
  <p:txStyles>
    <p:titleStyle>
      <a:lvl1pPr algn="l" defTabSz="1085465" rtl="0" eaLnBrk="1" latinLnBrk="0" hangingPunct="1">
        <a:spcBef>
          <a:spcPct val="0"/>
        </a:spcBef>
        <a:buNone/>
        <a:defRPr sz="2000" b="1" kern="1200">
          <a:solidFill>
            <a:schemeClr val="accent1"/>
          </a:solidFill>
          <a:latin typeface="+mj-lt"/>
          <a:ea typeface="+mj-ea"/>
          <a:cs typeface="+mj-cs"/>
        </a:defRPr>
      </a:lvl1pPr>
    </p:titleStyle>
    <p:bodyStyle>
      <a:lvl1pPr marL="214827" indent="-214827" algn="l" defTabSz="1085465"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082" indent="-213671" algn="l" defTabSz="1085465" rtl="0" eaLnBrk="1" latinLnBrk="0" hangingPunct="1">
        <a:spcBef>
          <a:spcPts val="0"/>
        </a:spcBef>
        <a:buFont typeface="Arial" pitchFamily="34" charset="0"/>
        <a:buChar char="•"/>
        <a:defRPr sz="1200" kern="1200">
          <a:solidFill>
            <a:schemeClr val="tx1"/>
          </a:solidFill>
          <a:latin typeface="+mn-lt"/>
          <a:ea typeface="+mn-ea"/>
          <a:cs typeface="+mn-cs"/>
        </a:defRPr>
      </a:lvl2pPr>
      <a:lvl3pPr marL="726491" indent="-213671" algn="l" defTabSz="1085465" rtl="0" eaLnBrk="1" latinLnBrk="0" hangingPunct="1">
        <a:spcBef>
          <a:spcPts val="0"/>
        </a:spcBef>
        <a:buFont typeface="Arial" pitchFamily="34" charset="0"/>
        <a:buChar char="•"/>
        <a:defRPr sz="1200" kern="1200">
          <a:solidFill>
            <a:schemeClr val="tx1"/>
          </a:solidFill>
          <a:latin typeface="+mn-lt"/>
          <a:ea typeface="+mn-ea"/>
          <a:cs typeface="+mn-cs"/>
        </a:defRPr>
      </a:lvl3pPr>
      <a:lvl4pPr marL="982901" indent="-213671" algn="l" defTabSz="1085465" rtl="0" eaLnBrk="1" latinLnBrk="0" hangingPunct="1">
        <a:spcBef>
          <a:spcPts val="0"/>
        </a:spcBef>
        <a:buFont typeface="Arial" pitchFamily="34" charset="0"/>
        <a:buChar char="•"/>
        <a:defRPr sz="1200" kern="1200">
          <a:solidFill>
            <a:schemeClr val="tx1"/>
          </a:solidFill>
          <a:latin typeface="+mn-lt"/>
          <a:ea typeface="+mn-ea"/>
          <a:cs typeface="+mn-cs"/>
        </a:defRPr>
      </a:lvl4pPr>
      <a:lvl5pPr marL="1239309" indent="-213671" algn="l" defTabSz="1085465" rtl="0" eaLnBrk="1" latinLnBrk="0" hangingPunct="1">
        <a:spcBef>
          <a:spcPts val="0"/>
        </a:spcBef>
        <a:buFont typeface="Arial" pitchFamily="34" charset="0"/>
        <a:buChar char="•"/>
        <a:defRPr sz="1200" kern="1200">
          <a:solidFill>
            <a:schemeClr val="tx1"/>
          </a:solidFill>
          <a:latin typeface="+mn-lt"/>
          <a:ea typeface="+mn-ea"/>
          <a:cs typeface="+mn-cs"/>
        </a:defRPr>
      </a:lvl5pPr>
      <a:lvl6pPr marL="2985031" indent="-271363" algn="l" defTabSz="108546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7760" indent="-271363" algn="l" defTabSz="108546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0494" indent="-271363" algn="l" defTabSz="108546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3227" indent="-271363" algn="l" defTabSz="108546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5465" rtl="0" eaLnBrk="1" latinLnBrk="0" hangingPunct="1">
        <a:defRPr sz="2100" kern="1200">
          <a:solidFill>
            <a:schemeClr val="tx1"/>
          </a:solidFill>
          <a:latin typeface="+mn-lt"/>
          <a:ea typeface="+mn-ea"/>
          <a:cs typeface="+mn-cs"/>
        </a:defRPr>
      </a:lvl1pPr>
      <a:lvl2pPr marL="542734" algn="l" defTabSz="1085465" rtl="0" eaLnBrk="1" latinLnBrk="0" hangingPunct="1">
        <a:defRPr sz="2100" kern="1200">
          <a:solidFill>
            <a:schemeClr val="tx1"/>
          </a:solidFill>
          <a:latin typeface="+mn-lt"/>
          <a:ea typeface="+mn-ea"/>
          <a:cs typeface="+mn-cs"/>
        </a:defRPr>
      </a:lvl2pPr>
      <a:lvl3pPr marL="1085465" algn="l" defTabSz="1085465" rtl="0" eaLnBrk="1" latinLnBrk="0" hangingPunct="1">
        <a:defRPr sz="2100" kern="1200">
          <a:solidFill>
            <a:schemeClr val="tx1"/>
          </a:solidFill>
          <a:latin typeface="+mn-lt"/>
          <a:ea typeface="+mn-ea"/>
          <a:cs typeface="+mn-cs"/>
        </a:defRPr>
      </a:lvl3pPr>
      <a:lvl4pPr marL="1628199" algn="l" defTabSz="1085465" rtl="0" eaLnBrk="1" latinLnBrk="0" hangingPunct="1">
        <a:defRPr sz="2100" kern="1200">
          <a:solidFill>
            <a:schemeClr val="tx1"/>
          </a:solidFill>
          <a:latin typeface="+mn-lt"/>
          <a:ea typeface="+mn-ea"/>
          <a:cs typeface="+mn-cs"/>
        </a:defRPr>
      </a:lvl4pPr>
      <a:lvl5pPr marL="2170928" algn="l" defTabSz="1085465" rtl="0" eaLnBrk="1" latinLnBrk="0" hangingPunct="1">
        <a:defRPr sz="2100" kern="1200">
          <a:solidFill>
            <a:schemeClr val="tx1"/>
          </a:solidFill>
          <a:latin typeface="+mn-lt"/>
          <a:ea typeface="+mn-ea"/>
          <a:cs typeface="+mn-cs"/>
        </a:defRPr>
      </a:lvl5pPr>
      <a:lvl6pPr marL="2713661" algn="l" defTabSz="1085465" rtl="0" eaLnBrk="1" latinLnBrk="0" hangingPunct="1">
        <a:defRPr sz="2100" kern="1200">
          <a:solidFill>
            <a:schemeClr val="tx1"/>
          </a:solidFill>
          <a:latin typeface="+mn-lt"/>
          <a:ea typeface="+mn-ea"/>
          <a:cs typeface="+mn-cs"/>
        </a:defRPr>
      </a:lvl6pPr>
      <a:lvl7pPr marL="3256395" algn="l" defTabSz="1085465" rtl="0" eaLnBrk="1" latinLnBrk="0" hangingPunct="1">
        <a:defRPr sz="2100" kern="1200">
          <a:solidFill>
            <a:schemeClr val="tx1"/>
          </a:solidFill>
          <a:latin typeface="+mn-lt"/>
          <a:ea typeface="+mn-ea"/>
          <a:cs typeface="+mn-cs"/>
        </a:defRPr>
      </a:lvl7pPr>
      <a:lvl8pPr marL="3799131" algn="l" defTabSz="1085465" rtl="0" eaLnBrk="1" latinLnBrk="0" hangingPunct="1">
        <a:defRPr sz="2100" kern="1200">
          <a:solidFill>
            <a:schemeClr val="tx1"/>
          </a:solidFill>
          <a:latin typeface="+mn-lt"/>
          <a:ea typeface="+mn-ea"/>
          <a:cs typeface="+mn-cs"/>
        </a:defRPr>
      </a:lvl8pPr>
      <a:lvl9pPr marL="4341854" algn="l" defTabSz="1085465"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2"/>
            </p:custDataLst>
            <p:extLst>
              <p:ext uri="{D42A27DB-BD31-4B8C-83A1-F6EECF244321}">
                <p14:modId xmlns:p14="http://schemas.microsoft.com/office/powerpoint/2010/main" val="38853944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098" name="think-cell Slide" r:id="rId34" imgW="270" imgH="270" progId="TCLayout.ActiveDocument.1">
                  <p:embed/>
                </p:oleObj>
              </mc:Choice>
              <mc:Fallback>
                <p:oleObj name="think-cell Slide" r:id="rId34" imgW="270" imgH="270" progId="TCLayout.ActiveDocument.1">
                  <p:embed/>
                  <p:pic>
                    <p:nvPicPr>
                      <p:cNvPr id="0" name=""/>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47999" y="360083"/>
            <a:ext cx="7200000" cy="720167"/>
          </a:xfrm>
          <a:prstGeom prst="rect">
            <a:avLst/>
          </a:prstGeom>
        </p:spPr>
        <p:txBody>
          <a:bodyPr vert="horz" lIns="0" tIns="0" rIns="0" bIns="0" rtlCol="0" anchor="b" anchorCtr="0">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647999" y="1332008"/>
            <a:ext cx="10908000" cy="4428000"/>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4"/>
          </p:nvPr>
        </p:nvSpPr>
        <p:spPr>
          <a:xfrm>
            <a:off x="648000" y="6375026"/>
            <a:ext cx="324000" cy="144033"/>
          </a:xfrm>
          <a:prstGeom prst="rect">
            <a:avLst/>
          </a:prstGeom>
        </p:spPr>
        <p:txBody>
          <a:bodyPr vert="horz" lIns="0" tIns="0" rIns="0" bIns="0" rtlCol="0" anchor="ctr"/>
          <a:lstStyle>
            <a:lvl1pPr algn="l">
              <a:defRPr sz="1000">
                <a:solidFill>
                  <a:srgbClr val="8B8A8D"/>
                </a:solidFill>
              </a:defRPr>
            </a:lvl1pPr>
          </a:lstStyle>
          <a:p>
            <a:fld id="{D14BCCD3-0010-4FBA-B965-2126ADC31932}" type="slidenum">
              <a:rPr lang="en-GB" smtClean="0"/>
              <a:pPr/>
              <a:t>‹#›</a:t>
            </a:fld>
            <a:endParaRPr lang="en-GB" dirty="0"/>
          </a:p>
        </p:txBody>
      </p:sp>
      <p:cxnSp>
        <p:nvCxnSpPr>
          <p:cNvPr id="13" name="Straight Connector 12"/>
          <p:cNvCxnSpPr/>
          <p:nvPr/>
        </p:nvCxnSpPr>
        <p:spPr>
          <a:xfrm>
            <a:off x="648000" y="6318000"/>
            <a:ext cx="10893600" cy="0"/>
          </a:xfrm>
          <a:prstGeom prst="line">
            <a:avLst/>
          </a:prstGeom>
          <a:ln w="9525">
            <a:solidFill>
              <a:srgbClr val="8B8A8D"/>
            </a:solidFill>
          </a:ln>
        </p:spPr>
        <p:style>
          <a:lnRef idx="1">
            <a:schemeClr val="accent1"/>
          </a:lnRef>
          <a:fillRef idx="0">
            <a:schemeClr val="accent1"/>
          </a:fillRef>
          <a:effectRef idx="0">
            <a:schemeClr val="accent1"/>
          </a:effectRef>
          <a:fontRef idx="minor">
            <a:schemeClr val="tx1"/>
          </a:fontRef>
        </p:style>
      </p:cxnSp>
      <p:sp>
        <p:nvSpPr>
          <p:cNvPr id="16" name="Line 11"/>
          <p:cNvSpPr>
            <a:spLocks noChangeShapeType="1"/>
          </p:cNvSpPr>
          <p:nvPr/>
        </p:nvSpPr>
        <p:spPr bwMode="auto">
          <a:xfrm>
            <a:off x="6494463" y="34671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316" tIns="45659" rIns="91316" bIns="45659" numCol="1" anchor="t" anchorCtr="0" compatLnSpc="1">
            <a:prstTxWarp prst="textNoShape">
              <a:avLst/>
            </a:prstTxWarp>
          </a:bodyPr>
          <a:lstStyle/>
          <a:p>
            <a:endParaRPr lang="en-GB" dirty="0"/>
          </a:p>
        </p:txBody>
      </p:sp>
      <p:sp>
        <p:nvSpPr>
          <p:cNvPr id="17" name="Line 12"/>
          <p:cNvSpPr>
            <a:spLocks noChangeShapeType="1"/>
          </p:cNvSpPr>
          <p:nvPr/>
        </p:nvSpPr>
        <p:spPr bwMode="auto">
          <a:xfrm>
            <a:off x="6494463" y="34671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316" tIns="45659" rIns="91316" bIns="45659" numCol="1" anchor="t" anchorCtr="0" compatLnSpc="1">
            <a:prstTxWarp prst="textNoShape">
              <a:avLst/>
            </a:prstTxWarp>
          </a:bodyPr>
          <a:lstStyle/>
          <a:p>
            <a:endParaRPr lang="en-GB" dirty="0"/>
          </a:p>
        </p:txBody>
      </p:sp>
      <p:sp>
        <p:nvSpPr>
          <p:cNvPr id="18" name="Line 13"/>
          <p:cNvSpPr>
            <a:spLocks noChangeShapeType="1"/>
          </p:cNvSpPr>
          <p:nvPr/>
        </p:nvSpPr>
        <p:spPr bwMode="auto">
          <a:xfrm>
            <a:off x="6675438" y="34147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316" tIns="45659" rIns="91316" bIns="45659" numCol="1" anchor="t" anchorCtr="0" compatLnSpc="1">
            <a:prstTxWarp prst="textNoShape">
              <a:avLst/>
            </a:prstTxWarp>
          </a:bodyPr>
          <a:lstStyle/>
          <a:p>
            <a:endParaRPr lang="en-GB" dirty="0"/>
          </a:p>
        </p:txBody>
      </p:sp>
      <p:sp>
        <p:nvSpPr>
          <p:cNvPr id="19" name="Line 14"/>
          <p:cNvSpPr>
            <a:spLocks noChangeShapeType="1"/>
          </p:cNvSpPr>
          <p:nvPr/>
        </p:nvSpPr>
        <p:spPr bwMode="auto">
          <a:xfrm>
            <a:off x="6675438" y="34147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316" tIns="45659" rIns="91316" bIns="45659" numCol="1" anchor="t" anchorCtr="0" compatLnSpc="1">
            <a:prstTxWarp prst="textNoShape">
              <a:avLst/>
            </a:prstTxWarp>
          </a:bodyPr>
          <a:lstStyle/>
          <a:p>
            <a:endParaRPr lang="en-GB" dirty="0"/>
          </a:p>
        </p:txBody>
      </p:sp>
      <p:grpSp>
        <p:nvGrpSpPr>
          <p:cNvPr id="21" name="Logotype, static"/>
          <p:cNvGrpSpPr/>
          <p:nvPr/>
        </p:nvGrpSpPr>
        <p:grpSpPr>
          <a:xfrm>
            <a:off x="10689466" y="6389301"/>
            <a:ext cx="863688" cy="180102"/>
            <a:chOff x="9501453" y="6148765"/>
            <a:chExt cx="2047875" cy="427037"/>
          </a:xfrm>
        </p:grpSpPr>
        <p:sp>
          <p:nvSpPr>
            <p:cNvPr id="22"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Footer Placeholder 4"/>
          <p:cNvSpPr>
            <a:spLocks noGrp="1"/>
          </p:cNvSpPr>
          <p:nvPr>
            <p:ph type="ftr" sz="quarter" idx="3"/>
          </p:nvPr>
        </p:nvSpPr>
        <p:spPr>
          <a:xfrm>
            <a:off x="1531478" y="6375051"/>
            <a:ext cx="3960000" cy="144000"/>
          </a:xfrm>
          <a:prstGeom prst="rect">
            <a:avLst/>
          </a:prstGeom>
        </p:spPr>
        <p:txBody>
          <a:bodyPr vert="horz" lIns="0" tIns="0" rIns="0" bIns="0" rtlCol="0" anchor="ctr"/>
          <a:lstStyle>
            <a:lvl1pPr algn="l">
              <a:defRPr sz="1000" cap="all" baseline="0">
                <a:solidFill>
                  <a:srgbClr val="8B8A8D"/>
                </a:solidFill>
              </a:defRPr>
            </a:lvl1pPr>
          </a:lstStyle>
          <a:p>
            <a:endParaRPr lang="en-GB" dirty="0"/>
          </a:p>
        </p:txBody>
      </p:sp>
      <p:sp>
        <p:nvSpPr>
          <p:cNvPr id="4" name="xxLanguageTextBox"/>
          <p:cNvSpPr/>
          <p:nvPr>
            <p:custDataLst>
              <p:tags r:id="rId33"/>
            </p:custDataLst>
          </p:nvPr>
        </p:nvSpPr>
        <p:spPr>
          <a:xfrm>
            <a:off x="10" y="0"/>
            <a:ext cx="12701" cy="1270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16" tIns="45659" rIns="91316" bIns="45659" numCol="1" spcCol="0" rtlCol="0" fromWordArt="0" anchor="ctr" anchorCtr="0" forceAA="0" compatLnSpc="1">
            <a:prstTxWarp prst="textNoShape">
              <a:avLst/>
            </a:prstTxWarp>
            <a:noAutofit/>
          </a:bodyPr>
          <a:lstStyle/>
          <a:p>
            <a:pPr algn="ctr"/>
            <a:endParaRPr lang="en-GB" sz="1200" dirty="0">
              <a:solidFill>
                <a:schemeClr val="tx1"/>
              </a:solidFill>
            </a:endParaRPr>
          </a:p>
        </p:txBody>
      </p:sp>
    </p:spTree>
    <p:extLst>
      <p:ext uri="{BB962C8B-B14F-4D97-AF65-F5344CB8AC3E}">
        <p14:creationId xmlns:p14="http://schemas.microsoft.com/office/powerpoint/2010/main" val="1364890996"/>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 id="2147484046" r:id="rId17"/>
    <p:sldLayoutId id="2147484047" r:id="rId18"/>
    <p:sldLayoutId id="2147484048" r:id="rId19"/>
    <p:sldLayoutId id="2147484049" r:id="rId20"/>
    <p:sldLayoutId id="2147484050" r:id="rId21"/>
    <p:sldLayoutId id="2147484051" r:id="rId22"/>
    <p:sldLayoutId id="2147484052" r:id="rId23"/>
    <p:sldLayoutId id="2147484053" r:id="rId24"/>
    <p:sldLayoutId id="2147484054" r:id="rId25"/>
    <p:sldLayoutId id="2147484055" r:id="rId26"/>
    <p:sldLayoutId id="2147484056" r:id="rId27"/>
    <p:sldLayoutId id="2147484082" r:id="rId28"/>
    <p:sldLayoutId id="2147484083" r:id="rId29"/>
  </p:sldLayoutIdLst>
  <p:hf hdr="0" ftr="0" dt="0"/>
  <p:txStyles>
    <p:titleStyle>
      <a:lvl1pPr algn="l" defTabSz="1087304" rtl="0" eaLnBrk="1" latinLnBrk="0" hangingPunct="1">
        <a:spcBef>
          <a:spcPct val="0"/>
        </a:spcBef>
        <a:buNone/>
        <a:defRPr sz="2000" b="1" kern="1200">
          <a:solidFill>
            <a:schemeClr val="accent1"/>
          </a:solidFill>
          <a:latin typeface="+mj-lt"/>
          <a:ea typeface="+mj-ea"/>
          <a:cs typeface="+mj-cs"/>
        </a:defRPr>
      </a:lvl1pPr>
    </p:titleStyle>
    <p:body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7304" rtl="0" eaLnBrk="1" latinLnBrk="0" hangingPunct="1">
        <a:defRPr sz="2100" kern="1200">
          <a:solidFill>
            <a:schemeClr val="tx1"/>
          </a:solidFill>
          <a:latin typeface="+mn-lt"/>
          <a:ea typeface="+mn-ea"/>
          <a:cs typeface="+mn-cs"/>
        </a:defRPr>
      </a:lvl1pPr>
      <a:lvl2pPr marL="543652" algn="l" defTabSz="1087304" rtl="0" eaLnBrk="1" latinLnBrk="0" hangingPunct="1">
        <a:defRPr sz="2100" kern="1200">
          <a:solidFill>
            <a:schemeClr val="tx1"/>
          </a:solidFill>
          <a:latin typeface="+mn-lt"/>
          <a:ea typeface="+mn-ea"/>
          <a:cs typeface="+mn-cs"/>
        </a:defRPr>
      </a:lvl2pPr>
      <a:lvl3pPr marL="1087304" algn="l" defTabSz="1087304" rtl="0" eaLnBrk="1" latinLnBrk="0" hangingPunct="1">
        <a:defRPr sz="2100" kern="1200">
          <a:solidFill>
            <a:schemeClr val="tx1"/>
          </a:solidFill>
          <a:latin typeface="+mn-lt"/>
          <a:ea typeface="+mn-ea"/>
          <a:cs typeface="+mn-cs"/>
        </a:defRPr>
      </a:lvl3pPr>
      <a:lvl4pPr marL="1630954" algn="l" defTabSz="1087304" rtl="0" eaLnBrk="1" latinLnBrk="0" hangingPunct="1">
        <a:defRPr sz="2100" kern="1200">
          <a:solidFill>
            <a:schemeClr val="tx1"/>
          </a:solidFill>
          <a:latin typeface="+mn-lt"/>
          <a:ea typeface="+mn-ea"/>
          <a:cs typeface="+mn-cs"/>
        </a:defRPr>
      </a:lvl4pPr>
      <a:lvl5pPr marL="2174608" algn="l" defTabSz="1087304" rtl="0" eaLnBrk="1" latinLnBrk="0" hangingPunct="1">
        <a:defRPr sz="2100" kern="1200">
          <a:solidFill>
            <a:schemeClr val="tx1"/>
          </a:solidFill>
          <a:latin typeface="+mn-lt"/>
          <a:ea typeface="+mn-ea"/>
          <a:cs typeface="+mn-cs"/>
        </a:defRPr>
      </a:lvl5pPr>
      <a:lvl6pPr marL="2718257" algn="l" defTabSz="1087304" rtl="0" eaLnBrk="1" latinLnBrk="0" hangingPunct="1">
        <a:defRPr sz="2100" kern="1200">
          <a:solidFill>
            <a:schemeClr val="tx1"/>
          </a:solidFill>
          <a:latin typeface="+mn-lt"/>
          <a:ea typeface="+mn-ea"/>
          <a:cs typeface="+mn-cs"/>
        </a:defRPr>
      </a:lvl6pPr>
      <a:lvl7pPr marL="3261910" algn="l" defTabSz="1087304" rtl="0" eaLnBrk="1" latinLnBrk="0" hangingPunct="1">
        <a:defRPr sz="2100" kern="1200">
          <a:solidFill>
            <a:schemeClr val="tx1"/>
          </a:solidFill>
          <a:latin typeface="+mn-lt"/>
          <a:ea typeface="+mn-ea"/>
          <a:cs typeface="+mn-cs"/>
        </a:defRPr>
      </a:lvl7pPr>
      <a:lvl8pPr marL="3805561" algn="l" defTabSz="1087304" rtl="0" eaLnBrk="1" latinLnBrk="0" hangingPunct="1">
        <a:defRPr sz="2100" kern="1200">
          <a:solidFill>
            <a:schemeClr val="tx1"/>
          </a:solidFill>
          <a:latin typeface="+mn-lt"/>
          <a:ea typeface="+mn-ea"/>
          <a:cs typeface="+mn-cs"/>
        </a:defRPr>
      </a:lvl8pPr>
      <a:lvl9pPr marL="4349210" algn="l" defTabSz="1087304"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7"/>
            </p:custDataLst>
            <p:extLst>
              <p:ext uri="{D42A27DB-BD31-4B8C-83A1-F6EECF244321}">
                <p14:modId xmlns:p14="http://schemas.microsoft.com/office/powerpoint/2010/main" val="8105816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275" name="think-cell Slide" r:id="rId29" imgW="270" imgH="270" progId="TCLayout.ActiveDocument.1">
                  <p:embed/>
                </p:oleObj>
              </mc:Choice>
              <mc:Fallback>
                <p:oleObj name="think-cell Slide" r:id="rId29" imgW="270" imgH="270" progId="TCLayout.ActiveDocument.1">
                  <p:embed/>
                  <p:pic>
                    <p:nvPicPr>
                      <p:cNvPr id="0" name=""/>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47999" y="360083"/>
            <a:ext cx="7200000" cy="720167"/>
          </a:xfrm>
          <a:prstGeom prst="rect">
            <a:avLst/>
          </a:prstGeom>
        </p:spPr>
        <p:txBody>
          <a:bodyPr vert="horz" lIns="0" tIns="0" rIns="0" bIns="0" rtlCol="0" anchor="b" anchorCtr="0">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647999" y="1332000"/>
            <a:ext cx="10908000" cy="4428000"/>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4"/>
          </p:nvPr>
        </p:nvSpPr>
        <p:spPr>
          <a:xfrm>
            <a:off x="648000" y="6375018"/>
            <a:ext cx="324000" cy="144033"/>
          </a:xfrm>
          <a:prstGeom prst="rect">
            <a:avLst/>
          </a:prstGeom>
        </p:spPr>
        <p:txBody>
          <a:bodyPr vert="horz" lIns="0" tIns="0" rIns="0" bIns="0" rtlCol="0" anchor="ctr"/>
          <a:lstStyle>
            <a:lvl1pPr algn="l">
              <a:defRPr sz="900">
                <a:solidFill>
                  <a:srgbClr val="8B8A8D"/>
                </a:solidFill>
              </a:defRPr>
            </a:lvl1pPr>
          </a:lstStyle>
          <a:p>
            <a:fld id="{D14BCCD3-0010-4FBA-B965-2126ADC31932}" type="slidenum">
              <a:rPr lang="en-GB" smtClean="0"/>
              <a:pPr/>
              <a:t>‹#›</a:t>
            </a:fld>
            <a:endParaRPr lang="en-GB" dirty="0"/>
          </a:p>
        </p:txBody>
      </p:sp>
      <p:cxnSp>
        <p:nvCxnSpPr>
          <p:cNvPr id="13" name="Straight Connector 12"/>
          <p:cNvCxnSpPr/>
          <p:nvPr/>
        </p:nvCxnSpPr>
        <p:spPr>
          <a:xfrm>
            <a:off x="648000" y="6318000"/>
            <a:ext cx="10893600" cy="0"/>
          </a:xfrm>
          <a:prstGeom prst="line">
            <a:avLst/>
          </a:prstGeom>
          <a:ln w="9525">
            <a:solidFill>
              <a:srgbClr val="8B8A8D"/>
            </a:solidFill>
          </a:ln>
        </p:spPr>
        <p:style>
          <a:lnRef idx="1">
            <a:schemeClr val="accent1"/>
          </a:lnRef>
          <a:fillRef idx="0">
            <a:schemeClr val="accent1"/>
          </a:fillRef>
          <a:effectRef idx="0">
            <a:schemeClr val="accent1"/>
          </a:effectRef>
          <a:fontRef idx="minor">
            <a:schemeClr val="tx1"/>
          </a:fontRef>
        </p:style>
      </p:cxnSp>
      <p:sp>
        <p:nvSpPr>
          <p:cNvPr id="16" name="Line 11"/>
          <p:cNvSpPr>
            <a:spLocks noChangeShapeType="1"/>
          </p:cNvSpPr>
          <p:nvPr/>
        </p:nvSpPr>
        <p:spPr bwMode="auto">
          <a:xfrm>
            <a:off x="6494463" y="34671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Line 12"/>
          <p:cNvSpPr>
            <a:spLocks noChangeShapeType="1"/>
          </p:cNvSpPr>
          <p:nvPr/>
        </p:nvSpPr>
        <p:spPr bwMode="auto">
          <a:xfrm>
            <a:off x="6494463" y="34671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8" name="Line 13"/>
          <p:cNvSpPr>
            <a:spLocks noChangeShapeType="1"/>
          </p:cNvSpPr>
          <p:nvPr/>
        </p:nvSpPr>
        <p:spPr bwMode="auto">
          <a:xfrm>
            <a:off x="6675438" y="34147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Line 14"/>
          <p:cNvSpPr>
            <a:spLocks noChangeShapeType="1"/>
          </p:cNvSpPr>
          <p:nvPr/>
        </p:nvSpPr>
        <p:spPr bwMode="auto">
          <a:xfrm>
            <a:off x="6675438" y="34147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nvGrpSpPr>
          <p:cNvPr id="21" name="Logotype, static"/>
          <p:cNvGrpSpPr/>
          <p:nvPr/>
        </p:nvGrpSpPr>
        <p:grpSpPr>
          <a:xfrm>
            <a:off x="10689465" y="6389301"/>
            <a:ext cx="863687" cy="180102"/>
            <a:chOff x="9501453" y="6148765"/>
            <a:chExt cx="2047875" cy="427037"/>
          </a:xfrm>
        </p:grpSpPr>
        <p:sp>
          <p:nvSpPr>
            <p:cNvPr id="22"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0" name="Footer Placeholder 4"/>
          <p:cNvSpPr>
            <a:spLocks noGrp="1"/>
          </p:cNvSpPr>
          <p:nvPr>
            <p:ph type="ftr" sz="quarter" idx="3"/>
          </p:nvPr>
        </p:nvSpPr>
        <p:spPr>
          <a:xfrm>
            <a:off x="1531478" y="6375051"/>
            <a:ext cx="3960000" cy="144000"/>
          </a:xfrm>
          <a:prstGeom prst="rect">
            <a:avLst/>
          </a:prstGeom>
        </p:spPr>
        <p:txBody>
          <a:bodyPr vert="horz" lIns="0" tIns="0" rIns="0" bIns="0" rtlCol="0" anchor="ctr"/>
          <a:lstStyle>
            <a:lvl1pPr algn="l">
              <a:defRPr sz="900" cap="all" baseline="0">
                <a:solidFill>
                  <a:srgbClr val="8B8A8D"/>
                </a:solidFill>
              </a:defRPr>
            </a:lvl1pPr>
          </a:lstStyle>
          <a:p>
            <a:endParaRPr lang="en-GB" dirty="0"/>
          </a:p>
        </p:txBody>
      </p:sp>
      <p:sp>
        <p:nvSpPr>
          <p:cNvPr id="4" name="xxLanguageTextBox"/>
          <p:cNvSpPr/>
          <p:nvPr>
            <p:custDataLst>
              <p:tags r:id="rId28"/>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prstClr val="black"/>
              </a:solidFill>
            </a:endParaRPr>
          </a:p>
        </p:txBody>
      </p:sp>
    </p:spTree>
    <p:extLst>
      <p:ext uri="{BB962C8B-B14F-4D97-AF65-F5344CB8AC3E}">
        <p14:creationId xmlns:p14="http://schemas.microsoft.com/office/powerpoint/2010/main" val="3286110950"/>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 id="2147484076" r:id="rId19"/>
    <p:sldLayoutId id="2147484077" r:id="rId20"/>
    <p:sldLayoutId id="2147484078" r:id="rId21"/>
    <p:sldLayoutId id="2147484079" r:id="rId22"/>
    <p:sldLayoutId id="2147484080" r:id="rId23"/>
    <p:sldLayoutId id="2147484081" r:id="rId24"/>
  </p:sldLayoutIdLst>
  <p:hf hdr="0" ftr="0" dt="0"/>
  <p:txStyles>
    <p:titleStyle>
      <a:lvl1pPr algn="l" defTabSz="1088776" rtl="0" eaLnBrk="1" latinLnBrk="0" hangingPunct="1">
        <a:spcBef>
          <a:spcPct val="0"/>
        </a:spcBef>
        <a:buNone/>
        <a:defRPr sz="2000" b="1" kern="1200">
          <a:solidFill>
            <a:schemeClr val="accent1"/>
          </a:solidFill>
          <a:latin typeface="+mj-lt"/>
          <a:ea typeface="+mj-ea"/>
          <a:cs typeface="+mj-cs"/>
        </a:defRPr>
      </a:lvl1pPr>
    </p:titleStyle>
    <p:bodyStyle>
      <a:lvl1pPr marL="215487" indent="-215487" algn="l" defTabSz="1088776" rtl="0" eaLnBrk="1" latinLnBrk="0" hangingPunct="1">
        <a:spcBef>
          <a:spcPts val="1200"/>
        </a:spcBef>
        <a:buFont typeface="Arial" pitchFamily="34" charset="0"/>
        <a:buChar char="•"/>
        <a:defRPr sz="16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tags" Target="../tags/tag120.xml"/><Relationship Id="rId26" Type="http://schemas.openxmlformats.org/officeDocument/2006/relationships/tags" Target="../tags/tag128.xml"/><Relationship Id="rId3" Type="http://schemas.openxmlformats.org/officeDocument/2006/relationships/tags" Target="../tags/tag105.xml"/><Relationship Id="rId21" Type="http://schemas.openxmlformats.org/officeDocument/2006/relationships/tags" Target="../tags/tag123.xml"/><Relationship Id="rId34" Type="http://schemas.openxmlformats.org/officeDocument/2006/relationships/image" Target="../media/image6.emf"/><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5" Type="http://schemas.openxmlformats.org/officeDocument/2006/relationships/tags" Target="../tags/tag127.xml"/><Relationship Id="rId33" Type="http://schemas.openxmlformats.org/officeDocument/2006/relationships/oleObject" Target="../embeddings/oleObject35.bin"/><Relationship Id="rId38" Type="http://schemas.openxmlformats.org/officeDocument/2006/relationships/image" Target="../media/image15.emf"/><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tags" Target="../tags/tag122.xml"/><Relationship Id="rId29" Type="http://schemas.openxmlformats.org/officeDocument/2006/relationships/tags" Target="../tags/tag131.xml"/><Relationship Id="rId1" Type="http://schemas.openxmlformats.org/officeDocument/2006/relationships/vmlDrawing" Target="../drawings/vmlDrawing30.vml"/><Relationship Id="rId6" Type="http://schemas.openxmlformats.org/officeDocument/2006/relationships/tags" Target="../tags/tag108.xml"/><Relationship Id="rId11" Type="http://schemas.openxmlformats.org/officeDocument/2006/relationships/tags" Target="../tags/tag113.xml"/><Relationship Id="rId24" Type="http://schemas.openxmlformats.org/officeDocument/2006/relationships/tags" Target="../tags/tag126.xml"/><Relationship Id="rId32" Type="http://schemas.openxmlformats.org/officeDocument/2006/relationships/notesSlide" Target="../notesSlides/notesSlide9.xml"/><Relationship Id="rId37" Type="http://schemas.openxmlformats.org/officeDocument/2006/relationships/oleObject" Target="../embeddings/oleObject37.bin"/><Relationship Id="rId5" Type="http://schemas.openxmlformats.org/officeDocument/2006/relationships/tags" Target="../tags/tag107.xml"/><Relationship Id="rId15" Type="http://schemas.openxmlformats.org/officeDocument/2006/relationships/tags" Target="../tags/tag117.xml"/><Relationship Id="rId23" Type="http://schemas.openxmlformats.org/officeDocument/2006/relationships/tags" Target="../tags/tag125.xml"/><Relationship Id="rId28" Type="http://schemas.openxmlformats.org/officeDocument/2006/relationships/tags" Target="../tags/tag130.xml"/><Relationship Id="rId36" Type="http://schemas.openxmlformats.org/officeDocument/2006/relationships/image" Target="../media/image14.emf"/><Relationship Id="rId10" Type="http://schemas.openxmlformats.org/officeDocument/2006/relationships/tags" Target="../tags/tag112.xml"/><Relationship Id="rId19" Type="http://schemas.openxmlformats.org/officeDocument/2006/relationships/tags" Target="../tags/tag121.xml"/><Relationship Id="rId31" Type="http://schemas.openxmlformats.org/officeDocument/2006/relationships/slideLayout" Target="../slideLayouts/slideLayout104.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 Id="rId22" Type="http://schemas.openxmlformats.org/officeDocument/2006/relationships/tags" Target="../tags/tag124.xml"/><Relationship Id="rId27" Type="http://schemas.openxmlformats.org/officeDocument/2006/relationships/tags" Target="../tags/tag129.xml"/><Relationship Id="rId30" Type="http://schemas.openxmlformats.org/officeDocument/2006/relationships/tags" Target="../tags/tag132.xml"/><Relationship Id="rId35" Type="http://schemas.openxmlformats.org/officeDocument/2006/relationships/oleObject" Target="../embeddings/oleObject36.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tags" Target="../tags/tag133.xml"/><Relationship Id="rId1" Type="http://schemas.openxmlformats.org/officeDocument/2006/relationships/vmlDrawing" Target="../drawings/vmlDrawing31.vml"/><Relationship Id="rId6" Type="http://schemas.openxmlformats.org/officeDocument/2006/relationships/image" Target="../media/image6.emf"/><Relationship Id="rId5" Type="http://schemas.openxmlformats.org/officeDocument/2006/relationships/oleObject" Target="../embeddings/oleObject38.bin"/><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35.xml"/><Relationship Id="rId7" Type="http://schemas.openxmlformats.org/officeDocument/2006/relationships/oleObject" Target="../embeddings/oleObject39.bin"/><Relationship Id="rId2" Type="http://schemas.openxmlformats.org/officeDocument/2006/relationships/tags" Target="../tags/tag134.xml"/><Relationship Id="rId1" Type="http://schemas.openxmlformats.org/officeDocument/2006/relationships/vmlDrawing" Target="../drawings/vmlDrawing32.vml"/><Relationship Id="rId6" Type="http://schemas.openxmlformats.org/officeDocument/2006/relationships/notesSlide" Target="../notesSlides/notesSlide12.xml"/><Relationship Id="rId5" Type="http://schemas.openxmlformats.org/officeDocument/2006/relationships/slideLayout" Target="../slideLayouts/slideLayout108.xml"/><Relationship Id="rId4" Type="http://schemas.openxmlformats.org/officeDocument/2006/relationships/tags" Target="../tags/tag136.xml"/><Relationship Id="rId9" Type="http://schemas.openxmlformats.org/officeDocument/2006/relationships/chart" Target="../charts/char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slideLayout" Target="../slideLayouts/slideLayout104.xml"/><Relationship Id="rId7" Type="http://schemas.openxmlformats.org/officeDocument/2006/relationships/image" Target="../media/image16.png"/><Relationship Id="rId12" Type="http://schemas.openxmlformats.org/officeDocument/2006/relationships/image" Target="../media/image21.JPG"/><Relationship Id="rId17" Type="http://schemas.openxmlformats.org/officeDocument/2006/relationships/image" Target="../media/image26.png"/><Relationship Id="rId2" Type="http://schemas.openxmlformats.org/officeDocument/2006/relationships/tags" Target="../tags/tag137.xml"/><Relationship Id="rId16" Type="http://schemas.openxmlformats.org/officeDocument/2006/relationships/image" Target="../media/image25.png"/><Relationship Id="rId1" Type="http://schemas.openxmlformats.org/officeDocument/2006/relationships/vmlDrawing" Target="../drawings/vmlDrawing33.vml"/><Relationship Id="rId6" Type="http://schemas.openxmlformats.org/officeDocument/2006/relationships/image" Target="../media/image1.emf"/><Relationship Id="rId11" Type="http://schemas.openxmlformats.org/officeDocument/2006/relationships/image" Target="../media/image20.png"/><Relationship Id="rId5" Type="http://schemas.openxmlformats.org/officeDocument/2006/relationships/oleObject" Target="../embeddings/oleObject40.bin"/><Relationship Id="rId15" Type="http://schemas.openxmlformats.org/officeDocument/2006/relationships/image" Target="../media/image24.jpg"/><Relationship Id="rId10" Type="http://schemas.openxmlformats.org/officeDocument/2006/relationships/image" Target="../media/image19.png"/><Relationship Id="rId4" Type="http://schemas.openxmlformats.org/officeDocument/2006/relationships/notesSlide" Target="../notesSlides/notesSlide13.xml"/><Relationship Id="rId9" Type="http://schemas.openxmlformats.org/officeDocument/2006/relationships/image" Target="../media/image18.pn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slideLayout" Target="../slideLayouts/slideLayout108.xml"/><Relationship Id="rId7" Type="http://schemas.openxmlformats.org/officeDocument/2006/relationships/image" Target="../media/image27.jpeg"/><Relationship Id="rId2" Type="http://schemas.openxmlformats.org/officeDocument/2006/relationships/tags" Target="../tags/tag138.xml"/><Relationship Id="rId1" Type="http://schemas.openxmlformats.org/officeDocument/2006/relationships/vmlDrawing" Target="../drawings/vmlDrawing34.vml"/><Relationship Id="rId6" Type="http://schemas.openxmlformats.org/officeDocument/2006/relationships/image" Target="../media/image6.emf"/><Relationship Id="rId5" Type="http://schemas.openxmlformats.org/officeDocument/2006/relationships/oleObject" Target="../embeddings/oleObject41.bin"/><Relationship Id="rId4" Type="http://schemas.openxmlformats.org/officeDocument/2006/relationships/notesSlide" Target="../notesSlides/notesSlide14.xml"/><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8.xml"/><Relationship Id="rId7" Type="http://schemas.openxmlformats.org/officeDocument/2006/relationships/image" Target="../media/image30.jpg"/><Relationship Id="rId2" Type="http://schemas.openxmlformats.org/officeDocument/2006/relationships/tags" Target="../tags/tag139.xml"/><Relationship Id="rId1" Type="http://schemas.openxmlformats.org/officeDocument/2006/relationships/vmlDrawing" Target="../drawings/vmlDrawing35.vml"/><Relationship Id="rId6" Type="http://schemas.openxmlformats.org/officeDocument/2006/relationships/image" Target="../media/image6.emf"/><Relationship Id="rId5" Type="http://schemas.openxmlformats.org/officeDocument/2006/relationships/oleObject" Target="../embeddings/oleObject42.bin"/><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2.xml"/><Relationship Id="rId7" Type="http://schemas.openxmlformats.org/officeDocument/2006/relationships/image" Target="../media/image31.png"/><Relationship Id="rId2" Type="http://schemas.openxmlformats.org/officeDocument/2006/relationships/tags" Target="../tags/tag140.xml"/><Relationship Id="rId1" Type="http://schemas.openxmlformats.org/officeDocument/2006/relationships/vmlDrawing" Target="../drawings/vmlDrawing36.vml"/><Relationship Id="rId6" Type="http://schemas.openxmlformats.org/officeDocument/2006/relationships/image" Target="../media/image6.emf"/><Relationship Id="rId5" Type="http://schemas.openxmlformats.org/officeDocument/2006/relationships/oleObject" Target="../embeddings/oleObject43.bin"/><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tags" Target="../tags/tag141.xml"/><Relationship Id="rId1" Type="http://schemas.openxmlformats.org/officeDocument/2006/relationships/vmlDrawing" Target="../drawings/vmlDrawing37.vml"/><Relationship Id="rId6" Type="http://schemas.openxmlformats.org/officeDocument/2006/relationships/image" Target="../media/image6.emf"/><Relationship Id="rId5" Type="http://schemas.openxmlformats.org/officeDocument/2006/relationships/oleObject" Target="../embeddings/oleObject44.bin"/><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tags" Target="../tags/tag38.xml"/></Relationships>
</file>

<file path=ppt/slides/_rels/slide20.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tags" Target="../tags/tag158.xml"/><Relationship Id="rId26" Type="http://schemas.openxmlformats.org/officeDocument/2006/relationships/tags" Target="../tags/tag166.xml"/><Relationship Id="rId39" Type="http://schemas.openxmlformats.org/officeDocument/2006/relationships/image" Target="../media/image1.emf"/><Relationship Id="rId3" Type="http://schemas.openxmlformats.org/officeDocument/2006/relationships/tags" Target="../tags/tag143.xml"/><Relationship Id="rId21" Type="http://schemas.openxmlformats.org/officeDocument/2006/relationships/tags" Target="../tags/tag161.xml"/><Relationship Id="rId34" Type="http://schemas.openxmlformats.org/officeDocument/2006/relationships/tags" Target="../tags/tag174.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5" Type="http://schemas.openxmlformats.org/officeDocument/2006/relationships/tags" Target="../tags/tag165.xml"/><Relationship Id="rId33" Type="http://schemas.openxmlformats.org/officeDocument/2006/relationships/tags" Target="../tags/tag173.xml"/><Relationship Id="rId38" Type="http://schemas.openxmlformats.org/officeDocument/2006/relationships/oleObject" Target="../embeddings/oleObject45.bin"/><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tags" Target="../tags/tag160.xml"/><Relationship Id="rId29" Type="http://schemas.openxmlformats.org/officeDocument/2006/relationships/tags" Target="../tags/tag169.xml"/><Relationship Id="rId41" Type="http://schemas.openxmlformats.org/officeDocument/2006/relationships/image" Target="../media/image32.emf"/><Relationship Id="rId1" Type="http://schemas.openxmlformats.org/officeDocument/2006/relationships/vmlDrawing" Target="../drawings/vmlDrawing38.vml"/><Relationship Id="rId6" Type="http://schemas.openxmlformats.org/officeDocument/2006/relationships/tags" Target="../tags/tag146.xml"/><Relationship Id="rId11" Type="http://schemas.openxmlformats.org/officeDocument/2006/relationships/tags" Target="../tags/tag151.xml"/><Relationship Id="rId24" Type="http://schemas.openxmlformats.org/officeDocument/2006/relationships/tags" Target="../tags/tag164.xml"/><Relationship Id="rId32" Type="http://schemas.openxmlformats.org/officeDocument/2006/relationships/tags" Target="../tags/tag172.xml"/><Relationship Id="rId37" Type="http://schemas.openxmlformats.org/officeDocument/2006/relationships/notesSlide" Target="../notesSlides/notesSlide18.xml"/><Relationship Id="rId40" Type="http://schemas.openxmlformats.org/officeDocument/2006/relationships/oleObject" Target="../embeddings/oleObject46.bin"/><Relationship Id="rId5" Type="http://schemas.openxmlformats.org/officeDocument/2006/relationships/tags" Target="../tags/tag145.xml"/><Relationship Id="rId15" Type="http://schemas.openxmlformats.org/officeDocument/2006/relationships/tags" Target="../tags/tag155.xml"/><Relationship Id="rId23" Type="http://schemas.openxmlformats.org/officeDocument/2006/relationships/tags" Target="../tags/tag163.xml"/><Relationship Id="rId28" Type="http://schemas.openxmlformats.org/officeDocument/2006/relationships/tags" Target="../tags/tag168.xml"/><Relationship Id="rId36" Type="http://schemas.openxmlformats.org/officeDocument/2006/relationships/slideLayout" Target="../slideLayouts/slideLayout131.xml"/><Relationship Id="rId10" Type="http://schemas.openxmlformats.org/officeDocument/2006/relationships/tags" Target="../tags/tag150.xml"/><Relationship Id="rId19" Type="http://schemas.openxmlformats.org/officeDocument/2006/relationships/tags" Target="../tags/tag159.xml"/><Relationship Id="rId31" Type="http://schemas.openxmlformats.org/officeDocument/2006/relationships/tags" Target="../tags/tag171.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 Id="rId22" Type="http://schemas.openxmlformats.org/officeDocument/2006/relationships/tags" Target="../tags/tag162.xml"/><Relationship Id="rId27" Type="http://schemas.openxmlformats.org/officeDocument/2006/relationships/tags" Target="../tags/tag167.xml"/><Relationship Id="rId30" Type="http://schemas.openxmlformats.org/officeDocument/2006/relationships/tags" Target="../tags/tag170.xml"/><Relationship Id="rId35" Type="http://schemas.openxmlformats.org/officeDocument/2006/relationships/tags" Target="../tags/tag175.xml"/></Relationships>
</file>

<file path=ppt/slides/_rels/slide21.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image" Target="../media/image2.emf"/><Relationship Id="rId2" Type="http://schemas.openxmlformats.org/officeDocument/2006/relationships/tags" Target="../tags/tag176.xml"/><Relationship Id="rId1" Type="http://schemas.openxmlformats.org/officeDocument/2006/relationships/vmlDrawing" Target="../drawings/vmlDrawing39.vml"/><Relationship Id="rId6" Type="http://schemas.openxmlformats.org/officeDocument/2006/relationships/oleObject" Target="../embeddings/oleObject47.bin"/><Relationship Id="rId5" Type="http://schemas.openxmlformats.org/officeDocument/2006/relationships/notesSlide" Target="../notesSlides/notesSlide19.xml"/><Relationship Id="rId4"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slideLayout" Target="../slideLayouts/slideLayout110.xml"/><Relationship Id="rId3" Type="http://schemas.openxmlformats.org/officeDocument/2006/relationships/tags" Target="../tags/tag179.xml"/><Relationship Id="rId21" Type="http://schemas.openxmlformats.org/officeDocument/2006/relationships/image" Target="../media/image2.emf"/><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tags" Target="../tags/tag193.xml"/><Relationship Id="rId2" Type="http://schemas.openxmlformats.org/officeDocument/2006/relationships/tags" Target="../tags/tag178.xml"/><Relationship Id="rId16" Type="http://schemas.openxmlformats.org/officeDocument/2006/relationships/tags" Target="../tags/tag192.xml"/><Relationship Id="rId20" Type="http://schemas.openxmlformats.org/officeDocument/2006/relationships/oleObject" Target="../embeddings/oleObject48.bin"/><Relationship Id="rId1" Type="http://schemas.openxmlformats.org/officeDocument/2006/relationships/vmlDrawing" Target="../drawings/vmlDrawing40.v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tags" Target="../tags/tag191.xml"/><Relationship Id="rId23" Type="http://schemas.openxmlformats.org/officeDocument/2006/relationships/image" Target="../media/image33.emf"/><Relationship Id="rId10" Type="http://schemas.openxmlformats.org/officeDocument/2006/relationships/tags" Target="../tags/tag186.xml"/><Relationship Id="rId19" Type="http://schemas.openxmlformats.org/officeDocument/2006/relationships/notesSlide" Target="../notesSlides/notesSlide20.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 Id="rId22" Type="http://schemas.openxmlformats.org/officeDocument/2006/relationships/oleObject" Target="../embeddings/oleObject49.bin"/></Relationships>
</file>

<file path=ppt/slides/_rels/slide23.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1.emf"/><Relationship Id="rId2" Type="http://schemas.openxmlformats.org/officeDocument/2006/relationships/tags" Target="../tags/tag194.xml"/><Relationship Id="rId1" Type="http://schemas.openxmlformats.org/officeDocument/2006/relationships/vmlDrawing" Target="../drawings/vmlDrawing41.vml"/><Relationship Id="rId6" Type="http://schemas.openxmlformats.org/officeDocument/2006/relationships/oleObject" Target="../embeddings/oleObject50.bin"/><Relationship Id="rId5" Type="http://schemas.openxmlformats.org/officeDocument/2006/relationships/notesSlide" Target="../notesSlides/notesSlide21.xml"/><Relationship Id="rId4" Type="http://schemas.openxmlformats.org/officeDocument/2006/relationships/slideLayout" Target="../slideLayouts/slideLayout130.xml"/></Relationships>
</file>

<file path=ppt/slides/_rels/slide24.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image" Target="../media/image6.emf"/><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oleObject" Target="../embeddings/oleObject51.bin"/><Relationship Id="rId2" Type="http://schemas.openxmlformats.org/officeDocument/2006/relationships/tags" Target="../tags/tag196.xml"/><Relationship Id="rId1" Type="http://schemas.openxmlformats.org/officeDocument/2006/relationships/vmlDrawing" Target="../drawings/vmlDrawing42.vml"/><Relationship Id="rId6" Type="http://schemas.openxmlformats.org/officeDocument/2006/relationships/tags" Target="../tags/tag200.xml"/><Relationship Id="rId11" Type="http://schemas.openxmlformats.org/officeDocument/2006/relationships/notesSlide" Target="../notesSlides/notesSlide22.xml"/><Relationship Id="rId5" Type="http://schemas.openxmlformats.org/officeDocument/2006/relationships/tags" Target="../tags/tag199.xml"/><Relationship Id="rId10" Type="http://schemas.openxmlformats.org/officeDocument/2006/relationships/slideLayout" Target="../slideLayouts/slideLayout108.xml"/><Relationship Id="rId4" Type="http://schemas.openxmlformats.org/officeDocument/2006/relationships/tags" Target="../tags/tag198.xml"/><Relationship Id="rId9" Type="http://schemas.openxmlformats.org/officeDocument/2006/relationships/tags" Target="../tags/tag203.xml"/></Relationships>
</file>

<file path=ppt/slides/_rels/slide25.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image" Target="../media/image6.emf"/><Relationship Id="rId2" Type="http://schemas.openxmlformats.org/officeDocument/2006/relationships/tags" Target="../tags/tag204.xml"/><Relationship Id="rId1" Type="http://schemas.openxmlformats.org/officeDocument/2006/relationships/vmlDrawing" Target="../drawings/vmlDrawing43.vml"/><Relationship Id="rId6" Type="http://schemas.openxmlformats.org/officeDocument/2006/relationships/tags" Target="../tags/tag208.xml"/><Relationship Id="rId11" Type="http://schemas.openxmlformats.org/officeDocument/2006/relationships/oleObject" Target="../embeddings/oleObject52.bin"/><Relationship Id="rId5" Type="http://schemas.openxmlformats.org/officeDocument/2006/relationships/tags" Target="../tags/tag207.xml"/><Relationship Id="rId10" Type="http://schemas.openxmlformats.org/officeDocument/2006/relationships/notesSlide" Target="../notesSlides/notesSlide23.xml"/><Relationship Id="rId4" Type="http://schemas.openxmlformats.org/officeDocument/2006/relationships/tags" Target="../tags/tag206.xml"/><Relationship Id="rId9" Type="http://schemas.openxmlformats.org/officeDocument/2006/relationships/slideLayout" Target="../slideLayouts/slideLayout108.xml"/></Relationships>
</file>

<file path=ppt/slides/_rels/slide26.xml.rels><?xml version="1.0" encoding="UTF-8" standalone="yes"?>
<Relationships xmlns="http://schemas.openxmlformats.org/package/2006/relationships"><Relationship Id="rId8" Type="http://schemas.openxmlformats.org/officeDocument/2006/relationships/tags" Target="../tags/tag217.xml"/><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image" Target="../media/image6.emf"/><Relationship Id="rId2" Type="http://schemas.openxmlformats.org/officeDocument/2006/relationships/tags" Target="../tags/tag211.xml"/><Relationship Id="rId1" Type="http://schemas.openxmlformats.org/officeDocument/2006/relationships/vmlDrawing" Target="../drawings/vmlDrawing44.vml"/><Relationship Id="rId6" Type="http://schemas.openxmlformats.org/officeDocument/2006/relationships/tags" Target="../tags/tag215.xml"/><Relationship Id="rId11" Type="http://schemas.openxmlformats.org/officeDocument/2006/relationships/oleObject" Target="../embeddings/oleObject53.bin"/><Relationship Id="rId5" Type="http://schemas.openxmlformats.org/officeDocument/2006/relationships/tags" Target="../tags/tag214.xml"/><Relationship Id="rId10" Type="http://schemas.openxmlformats.org/officeDocument/2006/relationships/notesSlide" Target="../notesSlides/notesSlide24.xml"/><Relationship Id="rId4" Type="http://schemas.openxmlformats.org/officeDocument/2006/relationships/tags" Target="../tags/tag213.xml"/><Relationship Id="rId9" Type="http://schemas.openxmlformats.org/officeDocument/2006/relationships/slideLayout" Target="../slideLayouts/slideLayout108.xml"/></Relationships>
</file>

<file path=ppt/slides/_rels/slide27.xml.rels><?xml version="1.0" encoding="UTF-8" standalone="yes"?>
<Relationships xmlns="http://schemas.openxmlformats.org/package/2006/relationships"><Relationship Id="rId8" Type="http://schemas.openxmlformats.org/officeDocument/2006/relationships/tags" Target="../tags/tag224.xml"/><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image" Target="../media/image6.emf"/><Relationship Id="rId2" Type="http://schemas.openxmlformats.org/officeDocument/2006/relationships/tags" Target="../tags/tag218.xml"/><Relationship Id="rId1" Type="http://schemas.openxmlformats.org/officeDocument/2006/relationships/vmlDrawing" Target="../drawings/vmlDrawing45.vml"/><Relationship Id="rId6" Type="http://schemas.openxmlformats.org/officeDocument/2006/relationships/tags" Target="../tags/tag222.xml"/><Relationship Id="rId11" Type="http://schemas.openxmlformats.org/officeDocument/2006/relationships/oleObject" Target="../embeddings/oleObject54.bin"/><Relationship Id="rId5" Type="http://schemas.openxmlformats.org/officeDocument/2006/relationships/tags" Target="../tags/tag221.xml"/><Relationship Id="rId10" Type="http://schemas.openxmlformats.org/officeDocument/2006/relationships/notesSlide" Target="../notesSlides/notesSlide25.xml"/><Relationship Id="rId4" Type="http://schemas.openxmlformats.org/officeDocument/2006/relationships/tags" Target="../tags/tag220.xml"/><Relationship Id="rId9" Type="http://schemas.openxmlformats.org/officeDocument/2006/relationships/slideLayout" Target="../slideLayouts/slideLayout108.xml"/></Relationships>
</file>

<file path=ppt/slides/_rels/slide28.xml.rels><?xml version="1.0" encoding="UTF-8" standalone="yes"?>
<Relationships xmlns="http://schemas.openxmlformats.org/package/2006/relationships"><Relationship Id="rId8" Type="http://schemas.openxmlformats.org/officeDocument/2006/relationships/tags" Target="../tags/tag231.xml"/><Relationship Id="rId3" Type="http://schemas.openxmlformats.org/officeDocument/2006/relationships/tags" Target="../tags/tag226.xml"/><Relationship Id="rId7" Type="http://schemas.openxmlformats.org/officeDocument/2006/relationships/tags" Target="../tags/tag230.xml"/><Relationship Id="rId12" Type="http://schemas.openxmlformats.org/officeDocument/2006/relationships/image" Target="../media/image6.emf"/><Relationship Id="rId2" Type="http://schemas.openxmlformats.org/officeDocument/2006/relationships/tags" Target="../tags/tag225.xml"/><Relationship Id="rId1" Type="http://schemas.openxmlformats.org/officeDocument/2006/relationships/vmlDrawing" Target="../drawings/vmlDrawing46.vml"/><Relationship Id="rId6" Type="http://schemas.openxmlformats.org/officeDocument/2006/relationships/tags" Target="../tags/tag229.xml"/><Relationship Id="rId11" Type="http://schemas.openxmlformats.org/officeDocument/2006/relationships/oleObject" Target="../embeddings/oleObject55.bin"/><Relationship Id="rId5" Type="http://schemas.openxmlformats.org/officeDocument/2006/relationships/tags" Target="../tags/tag228.xml"/><Relationship Id="rId10" Type="http://schemas.openxmlformats.org/officeDocument/2006/relationships/notesSlide" Target="../notesSlides/notesSlide26.xml"/><Relationship Id="rId4" Type="http://schemas.openxmlformats.org/officeDocument/2006/relationships/tags" Target="../tags/tag227.xml"/><Relationship Id="rId9" Type="http://schemas.openxmlformats.org/officeDocument/2006/relationships/slideLayout" Target="../slideLayouts/slideLayout10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0.xml"/><Relationship Id="rId2" Type="http://schemas.openxmlformats.org/officeDocument/2006/relationships/tags" Target="../tags/tag232.xml"/><Relationship Id="rId1" Type="http://schemas.openxmlformats.org/officeDocument/2006/relationships/vmlDrawing" Target="../drawings/vmlDrawing47.vml"/><Relationship Id="rId6" Type="http://schemas.openxmlformats.org/officeDocument/2006/relationships/image" Target="../media/image6.emf"/><Relationship Id="rId5" Type="http://schemas.openxmlformats.org/officeDocument/2006/relationships/oleObject" Target="../embeddings/oleObject56.bin"/><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slideLayout" Target="../slideLayouts/slideLayout104.xml"/><Relationship Id="rId3" Type="http://schemas.openxmlformats.org/officeDocument/2006/relationships/tags" Target="../tags/tag40.xml"/><Relationship Id="rId21" Type="http://schemas.openxmlformats.org/officeDocument/2006/relationships/tags" Target="../tags/tag58.xml"/><Relationship Id="rId34" Type="http://schemas.openxmlformats.org/officeDocument/2006/relationships/image" Target="../media/image8.emf"/><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tags" Target="../tags/tag62.xml"/><Relationship Id="rId33" Type="http://schemas.openxmlformats.org/officeDocument/2006/relationships/oleObject" Target="../embeddings/oleObject30.bin"/><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tags" Target="../tags/tag57.xml"/><Relationship Id="rId29" Type="http://schemas.openxmlformats.org/officeDocument/2006/relationships/image" Target="../media/image2.emf"/><Relationship Id="rId1" Type="http://schemas.openxmlformats.org/officeDocument/2006/relationships/vmlDrawing" Target="../drawings/vmlDrawing28.v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tags" Target="../tags/tag61.xml"/><Relationship Id="rId32" Type="http://schemas.openxmlformats.org/officeDocument/2006/relationships/image" Target="../media/image7.emf"/><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tags" Target="../tags/tag60.xml"/><Relationship Id="rId28" Type="http://schemas.openxmlformats.org/officeDocument/2006/relationships/oleObject" Target="../embeddings/oleObject28.bin"/><Relationship Id="rId10" Type="http://schemas.openxmlformats.org/officeDocument/2006/relationships/tags" Target="../tags/tag47.xml"/><Relationship Id="rId19" Type="http://schemas.openxmlformats.org/officeDocument/2006/relationships/tags" Target="../tags/tag56.xml"/><Relationship Id="rId31" Type="http://schemas.openxmlformats.org/officeDocument/2006/relationships/oleObject" Target="../embeddings/oleObject29.bin"/><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notesSlide" Target="../notesSlides/notesSlide4.xml"/><Relationship Id="rId30" Type="http://schemas.openxmlformats.org/officeDocument/2006/relationships/hyperlink" Target="https://www.nordea.com/Images/33-202209/Debt%20Investor%20Presentation%20Q2%202017.pdf" TargetMode="External"/></Relationships>
</file>

<file path=ppt/slides/_rels/slide6.xml.rels><?xml version="1.0" encoding="UTF-8" standalone="yes"?>
<Relationships xmlns="http://schemas.openxmlformats.org/package/2006/relationships"><Relationship Id="rId13" Type="http://schemas.openxmlformats.org/officeDocument/2006/relationships/tags" Target="../tags/tag74.xml"/><Relationship Id="rId18" Type="http://schemas.openxmlformats.org/officeDocument/2006/relationships/tags" Target="../tags/tag79.xml"/><Relationship Id="rId26" Type="http://schemas.openxmlformats.org/officeDocument/2006/relationships/tags" Target="../tags/tag87.xml"/><Relationship Id="rId39" Type="http://schemas.openxmlformats.org/officeDocument/2006/relationships/tags" Target="../tags/tag100.xml"/><Relationship Id="rId3" Type="http://schemas.openxmlformats.org/officeDocument/2006/relationships/tags" Target="../tags/tag64.xml"/><Relationship Id="rId21" Type="http://schemas.openxmlformats.org/officeDocument/2006/relationships/tags" Target="../tags/tag82.xml"/><Relationship Id="rId34" Type="http://schemas.openxmlformats.org/officeDocument/2006/relationships/tags" Target="../tags/tag95.xml"/><Relationship Id="rId42" Type="http://schemas.openxmlformats.org/officeDocument/2006/relationships/tags" Target="../tags/tag103.xml"/><Relationship Id="rId47" Type="http://schemas.openxmlformats.org/officeDocument/2006/relationships/oleObject" Target="../embeddings/oleObject32.bin"/><Relationship Id="rId50" Type="http://schemas.openxmlformats.org/officeDocument/2006/relationships/image" Target="../media/image10.emf"/><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5" Type="http://schemas.openxmlformats.org/officeDocument/2006/relationships/tags" Target="../tags/tag86.xml"/><Relationship Id="rId33" Type="http://schemas.openxmlformats.org/officeDocument/2006/relationships/tags" Target="../tags/tag94.xml"/><Relationship Id="rId38" Type="http://schemas.openxmlformats.org/officeDocument/2006/relationships/tags" Target="../tags/tag99.xml"/><Relationship Id="rId46" Type="http://schemas.openxmlformats.org/officeDocument/2006/relationships/image" Target="../media/image6.emf"/><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tags" Target="../tags/tag81.xml"/><Relationship Id="rId29" Type="http://schemas.openxmlformats.org/officeDocument/2006/relationships/tags" Target="../tags/tag90.xml"/><Relationship Id="rId41" Type="http://schemas.openxmlformats.org/officeDocument/2006/relationships/tags" Target="../tags/tag102.xml"/><Relationship Id="rId1" Type="http://schemas.openxmlformats.org/officeDocument/2006/relationships/vmlDrawing" Target="../drawings/vmlDrawing29.vml"/><Relationship Id="rId6" Type="http://schemas.openxmlformats.org/officeDocument/2006/relationships/tags" Target="../tags/tag67.xml"/><Relationship Id="rId11" Type="http://schemas.openxmlformats.org/officeDocument/2006/relationships/tags" Target="../tags/tag72.xml"/><Relationship Id="rId24" Type="http://schemas.openxmlformats.org/officeDocument/2006/relationships/tags" Target="../tags/tag85.xml"/><Relationship Id="rId32" Type="http://schemas.openxmlformats.org/officeDocument/2006/relationships/tags" Target="../tags/tag93.xml"/><Relationship Id="rId37" Type="http://schemas.openxmlformats.org/officeDocument/2006/relationships/tags" Target="../tags/tag98.xml"/><Relationship Id="rId40" Type="http://schemas.openxmlformats.org/officeDocument/2006/relationships/tags" Target="../tags/tag101.xml"/><Relationship Id="rId45" Type="http://schemas.openxmlformats.org/officeDocument/2006/relationships/oleObject" Target="../embeddings/oleObject31.bin"/><Relationship Id="rId5" Type="http://schemas.openxmlformats.org/officeDocument/2006/relationships/tags" Target="../tags/tag66.xml"/><Relationship Id="rId15" Type="http://schemas.openxmlformats.org/officeDocument/2006/relationships/tags" Target="../tags/tag76.xml"/><Relationship Id="rId23" Type="http://schemas.openxmlformats.org/officeDocument/2006/relationships/tags" Target="../tags/tag84.xml"/><Relationship Id="rId28" Type="http://schemas.openxmlformats.org/officeDocument/2006/relationships/tags" Target="../tags/tag89.xml"/><Relationship Id="rId36" Type="http://schemas.openxmlformats.org/officeDocument/2006/relationships/tags" Target="../tags/tag97.xml"/><Relationship Id="rId49" Type="http://schemas.openxmlformats.org/officeDocument/2006/relationships/oleObject" Target="../embeddings/oleObject33.bin"/><Relationship Id="rId10" Type="http://schemas.openxmlformats.org/officeDocument/2006/relationships/tags" Target="../tags/tag71.xml"/><Relationship Id="rId19" Type="http://schemas.openxmlformats.org/officeDocument/2006/relationships/tags" Target="../tags/tag80.xml"/><Relationship Id="rId31" Type="http://schemas.openxmlformats.org/officeDocument/2006/relationships/tags" Target="../tags/tag92.xml"/><Relationship Id="rId44" Type="http://schemas.openxmlformats.org/officeDocument/2006/relationships/notesSlide" Target="../notesSlides/notesSlide5.xml"/><Relationship Id="rId52" Type="http://schemas.openxmlformats.org/officeDocument/2006/relationships/image" Target="../media/image11.emf"/><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tags" Target="../tags/tag83.xml"/><Relationship Id="rId27" Type="http://schemas.openxmlformats.org/officeDocument/2006/relationships/tags" Target="../tags/tag88.xml"/><Relationship Id="rId30" Type="http://schemas.openxmlformats.org/officeDocument/2006/relationships/tags" Target="../tags/tag91.xml"/><Relationship Id="rId35" Type="http://schemas.openxmlformats.org/officeDocument/2006/relationships/tags" Target="../tags/tag96.xml"/><Relationship Id="rId43" Type="http://schemas.openxmlformats.org/officeDocument/2006/relationships/slideLayout" Target="../slideLayouts/slideLayout108.xml"/><Relationship Id="rId48" Type="http://schemas.openxmlformats.org/officeDocument/2006/relationships/image" Target="../media/image9.emf"/><Relationship Id="rId8" Type="http://schemas.openxmlformats.org/officeDocument/2006/relationships/tags" Target="../tags/tag69.xml"/><Relationship Id="rId51" Type="http://schemas.openxmlformats.org/officeDocument/2006/relationships/oleObject" Target="../embeddings/oleObject34.bin"/></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chor="b"/>
          <a:lstStyle/>
          <a:p>
            <a:r>
              <a:rPr lang="en-GB" dirty="0" smtClean="0"/>
              <a:t>Our Transformation</a:t>
            </a:r>
            <a:endParaRPr lang="en-GB" dirty="0"/>
          </a:p>
        </p:txBody>
      </p:sp>
      <p:sp>
        <p:nvSpPr>
          <p:cNvPr id="9" name="Text Placeholder 8"/>
          <p:cNvSpPr>
            <a:spLocks noGrp="1"/>
          </p:cNvSpPr>
          <p:nvPr>
            <p:ph type="body" sz="quarter" idx="14"/>
          </p:nvPr>
        </p:nvSpPr>
        <p:spPr>
          <a:xfrm>
            <a:off x="648000" y="3788283"/>
            <a:ext cx="7200000" cy="216000"/>
          </a:xfrm>
        </p:spPr>
        <p:txBody>
          <a:bodyPr/>
          <a:lstStyle/>
          <a:p>
            <a:r>
              <a:rPr lang="en-GB" dirty="0" smtClean="0"/>
              <a:t>London, 27</a:t>
            </a:r>
            <a:r>
              <a:rPr lang="en-GB" baseline="30000" dirty="0" smtClean="0"/>
              <a:t>th</a:t>
            </a:r>
            <a:r>
              <a:rPr lang="en-GB" dirty="0" smtClean="0"/>
              <a:t> October, 2017</a:t>
            </a:r>
            <a:endParaRPr lang="en-GB" dirty="0"/>
          </a:p>
        </p:txBody>
      </p:sp>
      <p:sp>
        <p:nvSpPr>
          <p:cNvPr id="5" name="Text Placeholder 8"/>
          <p:cNvSpPr>
            <a:spLocks noGrp="1"/>
          </p:cNvSpPr>
          <p:nvPr>
            <p:ph type="body" sz="quarter" idx="14"/>
          </p:nvPr>
        </p:nvSpPr>
        <p:spPr>
          <a:xfrm>
            <a:off x="648000" y="3131888"/>
            <a:ext cx="7200000" cy="579482"/>
          </a:xfrm>
        </p:spPr>
        <p:txBody>
          <a:bodyPr/>
          <a:lstStyle/>
          <a:p>
            <a:r>
              <a:rPr lang="en-GB" dirty="0" smtClean="0"/>
              <a:t>Casper von Koskull, President and Group CEO</a:t>
            </a:r>
          </a:p>
          <a:p>
            <a:r>
              <a:rPr lang="sv-SE" dirty="0" smtClean="0"/>
              <a:t>Torsten </a:t>
            </a:r>
            <a:r>
              <a:rPr lang="sv-SE" smtClean="0"/>
              <a:t>Hagen Jørgensen</a:t>
            </a:r>
            <a:r>
              <a:rPr lang="sv-SE" dirty="0" smtClean="0"/>
              <a:t>, Group COO and Deputy CEO</a:t>
            </a:r>
            <a:endParaRPr lang="en-GB" dirty="0"/>
          </a:p>
        </p:txBody>
      </p:sp>
    </p:spTree>
    <p:extLst>
      <p:ext uri="{BB962C8B-B14F-4D97-AF65-F5344CB8AC3E}">
        <p14:creationId xmlns:p14="http://schemas.microsoft.com/office/powerpoint/2010/main" val="565668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BCCD3-0010-4FBA-B965-2126ADC31932}" type="slidenum">
              <a:rPr lang="en-GB" smtClean="0"/>
              <a:pPr/>
              <a:t>10</a:t>
            </a:fld>
            <a:endParaRPr lang="en-GB" dirty="0"/>
          </a:p>
        </p:txBody>
      </p:sp>
      <p:sp>
        <p:nvSpPr>
          <p:cNvPr id="4" name="Title 3"/>
          <p:cNvSpPr>
            <a:spLocks noGrp="1"/>
          </p:cNvSpPr>
          <p:nvPr>
            <p:ph type="title"/>
          </p:nvPr>
        </p:nvSpPr>
        <p:spPr/>
        <p:txBody>
          <a:bodyPr/>
          <a:lstStyle/>
          <a:p>
            <a:r>
              <a:rPr lang="en-GB" dirty="0" smtClean="0"/>
              <a:t>Financial outlook</a:t>
            </a:r>
            <a:endParaRPr lang="en-GB" dirty="0"/>
          </a:p>
        </p:txBody>
      </p:sp>
      <p:sp>
        <p:nvSpPr>
          <p:cNvPr id="5" name="Rectangle 4"/>
          <p:cNvSpPr/>
          <p:nvPr/>
        </p:nvSpPr>
        <p:spPr>
          <a:xfrm>
            <a:off x="647999" y="1176992"/>
            <a:ext cx="1732344" cy="916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i="1" dirty="0" smtClean="0">
                <a:solidFill>
                  <a:schemeClr val="bg1"/>
                </a:solidFill>
              </a:rPr>
              <a:t>INCOME</a:t>
            </a:r>
            <a:endParaRPr lang="en-GB" sz="1800" b="1" i="1" dirty="0">
              <a:solidFill>
                <a:schemeClr val="bg1"/>
              </a:solidFill>
            </a:endParaRPr>
          </a:p>
        </p:txBody>
      </p:sp>
      <p:sp>
        <p:nvSpPr>
          <p:cNvPr id="6" name="Rectangle 5"/>
          <p:cNvSpPr/>
          <p:nvPr/>
        </p:nvSpPr>
        <p:spPr>
          <a:xfrm>
            <a:off x="647999" y="2169212"/>
            <a:ext cx="1732344" cy="17857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i="1" dirty="0" smtClean="0">
                <a:solidFill>
                  <a:schemeClr val="bg1"/>
                </a:solidFill>
              </a:rPr>
              <a:t>COSTS</a:t>
            </a:r>
            <a:endParaRPr lang="en-GB" sz="1800" b="1" i="1" dirty="0">
              <a:solidFill>
                <a:schemeClr val="bg1"/>
              </a:solidFill>
            </a:endParaRPr>
          </a:p>
        </p:txBody>
      </p:sp>
      <p:sp>
        <p:nvSpPr>
          <p:cNvPr id="7" name="Rectangle 6"/>
          <p:cNvSpPr/>
          <p:nvPr/>
        </p:nvSpPr>
        <p:spPr>
          <a:xfrm>
            <a:off x="647999" y="3999698"/>
            <a:ext cx="1732344" cy="1215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i="1" dirty="0" smtClean="0">
                <a:solidFill>
                  <a:schemeClr val="bg1"/>
                </a:solidFill>
              </a:rPr>
              <a:t>CAPITAL</a:t>
            </a:r>
            <a:endParaRPr lang="en-GB" sz="1800" b="1" i="1" dirty="0">
              <a:solidFill>
                <a:schemeClr val="bg1"/>
              </a:solidFill>
            </a:endParaRPr>
          </a:p>
        </p:txBody>
      </p:sp>
      <p:sp>
        <p:nvSpPr>
          <p:cNvPr id="9" name="Rectangle 8"/>
          <p:cNvSpPr/>
          <p:nvPr/>
        </p:nvSpPr>
        <p:spPr>
          <a:xfrm>
            <a:off x="2380343" y="1176992"/>
            <a:ext cx="8026179" cy="9163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indent="-285750">
              <a:lnSpc>
                <a:spcPct val="150000"/>
              </a:lnSpc>
              <a:buFont typeface="Wingdings" panose="05000000000000000000" pitchFamily="2" charset="2"/>
              <a:buChar char="§"/>
            </a:pPr>
            <a:r>
              <a:rPr lang="en-GB" sz="1600" b="1" i="1" dirty="0">
                <a:solidFill>
                  <a:schemeClr val="bg2"/>
                </a:solidFill>
              </a:rPr>
              <a:t>Expected to grow with </a:t>
            </a:r>
            <a:r>
              <a:rPr lang="en-GB" sz="1600" b="1" i="1" dirty="0" smtClean="0">
                <a:solidFill>
                  <a:schemeClr val="bg2"/>
                </a:solidFill>
              </a:rPr>
              <a:t>nominal Nordic </a:t>
            </a:r>
            <a:r>
              <a:rPr lang="en-GB" sz="1600" b="1" i="1" dirty="0">
                <a:solidFill>
                  <a:schemeClr val="bg2"/>
                </a:solidFill>
              </a:rPr>
              <a:t>GDP</a:t>
            </a:r>
          </a:p>
        </p:txBody>
      </p:sp>
      <p:sp>
        <p:nvSpPr>
          <p:cNvPr id="10" name="Rectangle 9"/>
          <p:cNvSpPr/>
          <p:nvPr/>
        </p:nvSpPr>
        <p:spPr>
          <a:xfrm>
            <a:off x="2380343" y="2169212"/>
            <a:ext cx="8026179" cy="178571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indent="-285750">
              <a:lnSpc>
                <a:spcPct val="150000"/>
              </a:lnSpc>
              <a:buFont typeface="Wingdings" panose="05000000000000000000" pitchFamily="2" charset="2"/>
              <a:buChar char="§"/>
            </a:pPr>
            <a:r>
              <a:rPr lang="en-GB" sz="1600" b="1" i="1" dirty="0">
                <a:solidFill>
                  <a:schemeClr val="bg2"/>
                </a:solidFill>
              </a:rPr>
              <a:t>Costs up 3-5% in 2017 vs 2016 excl. transformation costs of EUR 100-150m</a:t>
            </a:r>
          </a:p>
          <a:p>
            <a:pPr marL="444500" indent="-285750">
              <a:lnSpc>
                <a:spcPct val="150000"/>
              </a:lnSpc>
              <a:buFont typeface="Wingdings" panose="05000000000000000000" pitchFamily="2" charset="2"/>
              <a:buChar char="§"/>
            </a:pPr>
            <a:r>
              <a:rPr lang="en-GB" sz="1600" b="1" i="1" dirty="0">
                <a:solidFill>
                  <a:schemeClr val="bg2"/>
                </a:solidFill>
              </a:rPr>
              <a:t>Cost base of approx. EUR 4.9bn in 2018</a:t>
            </a:r>
          </a:p>
          <a:p>
            <a:pPr marL="444500" indent="-285750">
              <a:lnSpc>
                <a:spcPct val="150000"/>
              </a:lnSpc>
              <a:buFont typeface="Wingdings" panose="05000000000000000000" pitchFamily="2" charset="2"/>
              <a:buChar char="§"/>
            </a:pPr>
            <a:r>
              <a:rPr lang="en-GB" sz="1600" b="1" i="1" dirty="0">
                <a:solidFill>
                  <a:schemeClr val="bg2"/>
                </a:solidFill>
              </a:rPr>
              <a:t>Target of total costs incl. transformation costs &lt; EUR 4.8bn in 2021</a:t>
            </a:r>
          </a:p>
        </p:txBody>
      </p:sp>
      <p:sp>
        <p:nvSpPr>
          <p:cNvPr id="11" name="Rectangle 10"/>
          <p:cNvSpPr/>
          <p:nvPr/>
        </p:nvSpPr>
        <p:spPr>
          <a:xfrm>
            <a:off x="2380343" y="3999698"/>
            <a:ext cx="8026179" cy="1215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indent="-285750">
              <a:lnSpc>
                <a:spcPct val="150000"/>
              </a:lnSpc>
              <a:buFont typeface="Wingdings" panose="05000000000000000000" pitchFamily="2" charset="2"/>
              <a:buChar char="§"/>
            </a:pPr>
            <a:r>
              <a:rPr lang="en-GB" sz="1600" b="1" i="1" dirty="0">
                <a:solidFill>
                  <a:schemeClr val="bg2"/>
                </a:solidFill>
              </a:rPr>
              <a:t>Continued significant CET1 accumulation</a:t>
            </a:r>
          </a:p>
          <a:p>
            <a:pPr marL="444500" indent="-285750">
              <a:lnSpc>
                <a:spcPct val="150000"/>
              </a:lnSpc>
              <a:buFont typeface="Wingdings" panose="05000000000000000000" pitchFamily="2" charset="2"/>
              <a:buChar char="§"/>
            </a:pPr>
            <a:r>
              <a:rPr lang="en-GB" sz="1600" b="1" i="1" dirty="0">
                <a:solidFill>
                  <a:schemeClr val="bg2"/>
                </a:solidFill>
              </a:rPr>
              <a:t>Robust outlook for delivering on our dividend policy</a:t>
            </a:r>
          </a:p>
        </p:txBody>
      </p:sp>
      <p:sp>
        <p:nvSpPr>
          <p:cNvPr id="13" name="Rectangle 12"/>
          <p:cNvSpPr/>
          <p:nvPr/>
        </p:nvSpPr>
        <p:spPr>
          <a:xfrm>
            <a:off x="10406522" y="1176992"/>
            <a:ext cx="1146629" cy="916355"/>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b="1" i="1" dirty="0">
              <a:solidFill>
                <a:schemeClr val="bg2"/>
              </a:solidFill>
            </a:endParaRPr>
          </a:p>
        </p:txBody>
      </p:sp>
      <p:sp>
        <p:nvSpPr>
          <p:cNvPr id="17" name="Rectangle 16"/>
          <p:cNvSpPr/>
          <p:nvPr/>
        </p:nvSpPr>
        <p:spPr>
          <a:xfrm>
            <a:off x="10406522" y="2173489"/>
            <a:ext cx="1146629" cy="1785718"/>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b="1" i="1" dirty="0">
              <a:solidFill>
                <a:schemeClr val="bg2"/>
              </a:solidFill>
            </a:endParaRPr>
          </a:p>
        </p:txBody>
      </p:sp>
      <p:sp>
        <p:nvSpPr>
          <p:cNvPr id="18" name="Rectangle 17"/>
          <p:cNvSpPr/>
          <p:nvPr/>
        </p:nvSpPr>
        <p:spPr>
          <a:xfrm>
            <a:off x="10406522" y="4008252"/>
            <a:ext cx="1146629" cy="1202596"/>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b="1" i="1" dirty="0">
              <a:solidFill>
                <a:schemeClr val="bg2"/>
              </a:solidFill>
            </a:endParaRPr>
          </a:p>
        </p:txBody>
      </p:sp>
      <p:grpSp>
        <p:nvGrpSpPr>
          <p:cNvPr id="14" name="Group 13"/>
          <p:cNvGrpSpPr/>
          <p:nvPr/>
        </p:nvGrpSpPr>
        <p:grpSpPr>
          <a:xfrm>
            <a:off x="10679155" y="4211821"/>
            <a:ext cx="694998" cy="710909"/>
            <a:chOff x="2562219" y="1175840"/>
            <a:chExt cx="499499" cy="499307"/>
          </a:xfrm>
        </p:grpSpPr>
        <p:sp>
          <p:nvSpPr>
            <p:cNvPr id="16" name="Oval 15"/>
            <p:cNvSpPr/>
            <p:nvPr/>
          </p:nvSpPr>
          <p:spPr>
            <a:xfrm>
              <a:off x="2562219" y="1175840"/>
              <a:ext cx="499499" cy="499307"/>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19" name="xxIcon"/>
            <p:cNvSpPr>
              <a:spLocks noChangeAspect="1"/>
            </p:cNvSpPr>
            <p:nvPr/>
          </p:nvSpPr>
          <p:spPr bwMode="auto">
            <a:xfrm>
              <a:off x="2675256" y="1290540"/>
              <a:ext cx="269903" cy="269903"/>
            </a:xfrm>
            <a:custGeom>
              <a:avLst/>
              <a:gdLst>
                <a:gd name="T0" fmla="*/ 188 w 192"/>
                <a:gd name="T1" fmla="*/ 2 h 192"/>
                <a:gd name="T2" fmla="*/ 188 w 192"/>
                <a:gd name="T3" fmla="*/ 2 h 192"/>
                <a:gd name="T4" fmla="*/ 186 w 192"/>
                <a:gd name="T5" fmla="*/ 0 h 192"/>
                <a:gd name="T6" fmla="*/ 182 w 192"/>
                <a:gd name="T7" fmla="*/ 0 h 192"/>
                <a:gd name="T8" fmla="*/ 180 w 192"/>
                <a:gd name="T9" fmla="*/ 2 h 192"/>
                <a:gd name="T10" fmla="*/ 178 w 192"/>
                <a:gd name="T11" fmla="*/ 4 h 192"/>
                <a:gd name="T12" fmla="*/ 58 w 192"/>
                <a:gd name="T13" fmla="*/ 172 h 192"/>
                <a:gd name="T14" fmla="*/ 14 w 192"/>
                <a:gd name="T15" fmla="*/ 126 h 192"/>
                <a:gd name="T16" fmla="*/ 14 w 192"/>
                <a:gd name="T17" fmla="*/ 126 h 192"/>
                <a:gd name="T18" fmla="*/ 12 w 192"/>
                <a:gd name="T19" fmla="*/ 124 h 192"/>
                <a:gd name="T20" fmla="*/ 8 w 192"/>
                <a:gd name="T21" fmla="*/ 124 h 192"/>
                <a:gd name="T22" fmla="*/ 4 w 192"/>
                <a:gd name="T23" fmla="*/ 124 h 192"/>
                <a:gd name="T24" fmla="*/ 2 w 192"/>
                <a:gd name="T25" fmla="*/ 126 h 192"/>
                <a:gd name="T26" fmla="*/ 2 w 192"/>
                <a:gd name="T27" fmla="*/ 126 h 192"/>
                <a:gd name="T28" fmla="*/ 0 w 192"/>
                <a:gd name="T29" fmla="*/ 128 h 192"/>
                <a:gd name="T30" fmla="*/ 0 w 192"/>
                <a:gd name="T31" fmla="*/ 132 h 192"/>
                <a:gd name="T32" fmla="*/ 0 w 192"/>
                <a:gd name="T33" fmla="*/ 136 h 192"/>
                <a:gd name="T34" fmla="*/ 2 w 192"/>
                <a:gd name="T35" fmla="*/ 138 h 192"/>
                <a:gd name="T36" fmla="*/ 54 w 192"/>
                <a:gd name="T37" fmla="*/ 190 h 192"/>
                <a:gd name="T38" fmla="*/ 54 w 192"/>
                <a:gd name="T39" fmla="*/ 190 h 192"/>
                <a:gd name="T40" fmla="*/ 56 w 192"/>
                <a:gd name="T41" fmla="*/ 192 h 192"/>
                <a:gd name="T42" fmla="*/ 60 w 192"/>
                <a:gd name="T43" fmla="*/ 192 h 192"/>
                <a:gd name="T44" fmla="*/ 60 w 192"/>
                <a:gd name="T45" fmla="*/ 192 h 192"/>
                <a:gd name="T46" fmla="*/ 64 w 192"/>
                <a:gd name="T47" fmla="*/ 192 h 192"/>
                <a:gd name="T48" fmla="*/ 66 w 192"/>
                <a:gd name="T49" fmla="*/ 188 h 192"/>
                <a:gd name="T50" fmla="*/ 190 w 192"/>
                <a:gd name="T51" fmla="*/ 12 h 192"/>
                <a:gd name="T52" fmla="*/ 190 w 192"/>
                <a:gd name="T53" fmla="*/ 12 h 192"/>
                <a:gd name="T54" fmla="*/ 192 w 192"/>
                <a:gd name="T55" fmla="*/ 10 h 192"/>
                <a:gd name="T56" fmla="*/ 192 w 192"/>
                <a:gd name="T57" fmla="*/ 6 h 192"/>
                <a:gd name="T58" fmla="*/ 190 w 192"/>
                <a:gd name="T59" fmla="*/ 4 h 192"/>
                <a:gd name="T60" fmla="*/ 188 w 192"/>
                <a:gd name="T61" fmla="*/ 2 h 192"/>
                <a:gd name="T62" fmla="*/ 188 w 192"/>
                <a:gd name="T63" fmla="*/ 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92">
                  <a:moveTo>
                    <a:pt x="188" y="2"/>
                  </a:moveTo>
                  <a:lnTo>
                    <a:pt x="188" y="2"/>
                  </a:lnTo>
                  <a:lnTo>
                    <a:pt x="186" y="0"/>
                  </a:lnTo>
                  <a:lnTo>
                    <a:pt x="182" y="0"/>
                  </a:lnTo>
                  <a:lnTo>
                    <a:pt x="180" y="2"/>
                  </a:lnTo>
                  <a:lnTo>
                    <a:pt x="178" y="4"/>
                  </a:lnTo>
                  <a:lnTo>
                    <a:pt x="58" y="172"/>
                  </a:lnTo>
                  <a:lnTo>
                    <a:pt x="14" y="126"/>
                  </a:lnTo>
                  <a:lnTo>
                    <a:pt x="14" y="126"/>
                  </a:lnTo>
                  <a:lnTo>
                    <a:pt x="12" y="124"/>
                  </a:lnTo>
                  <a:lnTo>
                    <a:pt x="8" y="124"/>
                  </a:lnTo>
                  <a:lnTo>
                    <a:pt x="4" y="124"/>
                  </a:lnTo>
                  <a:lnTo>
                    <a:pt x="2" y="126"/>
                  </a:lnTo>
                  <a:lnTo>
                    <a:pt x="2" y="126"/>
                  </a:lnTo>
                  <a:lnTo>
                    <a:pt x="0" y="128"/>
                  </a:lnTo>
                  <a:lnTo>
                    <a:pt x="0" y="132"/>
                  </a:lnTo>
                  <a:lnTo>
                    <a:pt x="0" y="136"/>
                  </a:lnTo>
                  <a:lnTo>
                    <a:pt x="2" y="138"/>
                  </a:lnTo>
                  <a:lnTo>
                    <a:pt x="54" y="190"/>
                  </a:lnTo>
                  <a:lnTo>
                    <a:pt x="54" y="190"/>
                  </a:lnTo>
                  <a:lnTo>
                    <a:pt x="56" y="192"/>
                  </a:lnTo>
                  <a:lnTo>
                    <a:pt x="60" y="192"/>
                  </a:lnTo>
                  <a:lnTo>
                    <a:pt x="60" y="192"/>
                  </a:lnTo>
                  <a:lnTo>
                    <a:pt x="64" y="192"/>
                  </a:lnTo>
                  <a:lnTo>
                    <a:pt x="66" y="188"/>
                  </a:lnTo>
                  <a:lnTo>
                    <a:pt x="190" y="12"/>
                  </a:lnTo>
                  <a:lnTo>
                    <a:pt x="190" y="12"/>
                  </a:lnTo>
                  <a:lnTo>
                    <a:pt x="192" y="10"/>
                  </a:lnTo>
                  <a:lnTo>
                    <a:pt x="192" y="6"/>
                  </a:lnTo>
                  <a:lnTo>
                    <a:pt x="190" y="4"/>
                  </a:lnTo>
                  <a:lnTo>
                    <a:pt x="188" y="2"/>
                  </a:lnTo>
                  <a:lnTo>
                    <a:pt x="188" y="2"/>
                  </a:lnTo>
                  <a:close/>
                </a:path>
              </a:pathLst>
            </a:custGeom>
            <a:solidFill>
              <a:schemeClr val="bg1"/>
            </a:solidFill>
            <a:ln w="38100">
              <a:solidFill>
                <a:schemeClr val="bg1"/>
              </a:solidFill>
            </a:ln>
          </p:spPr>
          <p:txBody>
            <a:bodyPr vert="horz" wrap="square" lIns="91440" tIns="45720" rIns="91440" bIns="45720" numCol="1" anchor="t" anchorCtr="0" compatLnSpc="1">
              <a:prstTxWarp prst="textNoShape">
                <a:avLst/>
              </a:prstTxWarp>
            </a:bodyPr>
            <a:lstStyle/>
            <a:p>
              <a:endParaRPr lang="sv-SE"/>
            </a:p>
          </p:txBody>
        </p:sp>
      </p:grpSp>
      <p:grpSp>
        <p:nvGrpSpPr>
          <p:cNvPr id="2" name="Group 1"/>
          <p:cNvGrpSpPr/>
          <p:nvPr/>
        </p:nvGrpSpPr>
        <p:grpSpPr>
          <a:xfrm rot="2831777">
            <a:off x="10679155" y="2672064"/>
            <a:ext cx="694998" cy="710909"/>
            <a:chOff x="9328244" y="3283513"/>
            <a:chExt cx="694998" cy="710909"/>
          </a:xfrm>
        </p:grpSpPr>
        <p:sp>
          <p:nvSpPr>
            <p:cNvPr id="27" name="Oval 26"/>
            <p:cNvSpPr/>
            <p:nvPr/>
          </p:nvSpPr>
          <p:spPr>
            <a:xfrm>
              <a:off x="9328244" y="3283513"/>
              <a:ext cx="694998" cy="710909"/>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29" name="Straight Arrow Connector 28"/>
            <p:cNvCxnSpPr/>
            <p:nvPr/>
          </p:nvCxnSpPr>
          <p:spPr>
            <a:xfrm rot="738156" flipV="1">
              <a:off x="9539466" y="3528115"/>
              <a:ext cx="351210" cy="199735"/>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0679155" y="1284758"/>
            <a:ext cx="694998" cy="710909"/>
            <a:chOff x="9328244" y="3283513"/>
            <a:chExt cx="694998" cy="710909"/>
          </a:xfrm>
        </p:grpSpPr>
        <p:sp>
          <p:nvSpPr>
            <p:cNvPr id="31" name="Oval 30"/>
            <p:cNvSpPr/>
            <p:nvPr/>
          </p:nvSpPr>
          <p:spPr>
            <a:xfrm>
              <a:off x="9328244" y="3283513"/>
              <a:ext cx="694998" cy="710909"/>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32" name="Straight Arrow Connector 31"/>
            <p:cNvCxnSpPr/>
            <p:nvPr/>
          </p:nvCxnSpPr>
          <p:spPr>
            <a:xfrm rot="738156" flipV="1">
              <a:off x="9539466" y="3528115"/>
              <a:ext cx="351210" cy="199735"/>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647999" y="5351240"/>
            <a:ext cx="1732344" cy="85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i="1" dirty="0" err="1" smtClean="0">
                <a:solidFill>
                  <a:schemeClr val="bg1"/>
                </a:solidFill>
              </a:rPr>
              <a:t>RoE</a:t>
            </a:r>
            <a:endParaRPr lang="en-GB" sz="1800" b="1" i="1" dirty="0">
              <a:solidFill>
                <a:schemeClr val="bg1"/>
              </a:solidFill>
            </a:endParaRPr>
          </a:p>
        </p:txBody>
      </p:sp>
      <p:sp>
        <p:nvSpPr>
          <p:cNvPr id="24" name="Rectangle 23"/>
          <p:cNvSpPr/>
          <p:nvPr/>
        </p:nvSpPr>
        <p:spPr>
          <a:xfrm>
            <a:off x="2380343" y="5351240"/>
            <a:ext cx="8026179" cy="8525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indent="-285750">
              <a:lnSpc>
                <a:spcPct val="150000"/>
              </a:lnSpc>
              <a:buFont typeface="Wingdings" panose="05000000000000000000" pitchFamily="2" charset="2"/>
              <a:buChar char="§"/>
            </a:pPr>
            <a:r>
              <a:rPr lang="en-GB" sz="1600" b="1" i="1" dirty="0">
                <a:solidFill>
                  <a:schemeClr val="bg2"/>
                </a:solidFill>
              </a:rPr>
              <a:t>Continued improvement of </a:t>
            </a:r>
            <a:r>
              <a:rPr lang="en-GB" sz="1600" b="1" i="1" dirty="0" err="1">
                <a:solidFill>
                  <a:schemeClr val="bg2"/>
                </a:solidFill>
              </a:rPr>
              <a:t>RoE</a:t>
            </a:r>
            <a:endParaRPr lang="en-GB" sz="1600" b="1" i="1" dirty="0">
              <a:solidFill>
                <a:schemeClr val="bg2"/>
              </a:solidFill>
            </a:endParaRPr>
          </a:p>
          <a:p>
            <a:pPr marL="444500" indent="-285750">
              <a:lnSpc>
                <a:spcPct val="150000"/>
              </a:lnSpc>
              <a:buFont typeface="Wingdings" panose="05000000000000000000" pitchFamily="2" charset="2"/>
              <a:buChar char="§"/>
            </a:pPr>
            <a:r>
              <a:rPr lang="en-GB" sz="1600" b="1" i="1" dirty="0">
                <a:solidFill>
                  <a:schemeClr val="bg2"/>
                </a:solidFill>
              </a:rPr>
              <a:t>Target to be above the Nordic peer average</a:t>
            </a:r>
          </a:p>
        </p:txBody>
      </p:sp>
      <p:sp>
        <p:nvSpPr>
          <p:cNvPr id="25" name="Rectangle 24"/>
          <p:cNvSpPr/>
          <p:nvPr/>
        </p:nvSpPr>
        <p:spPr>
          <a:xfrm>
            <a:off x="10406522" y="5351240"/>
            <a:ext cx="1146629" cy="85255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b="1" i="1" dirty="0">
              <a:solidFill>
                <a:schemeClr val="bg2"/>
              </a:solidFill>
            </a:endParaRPr>
          </a:p>
        </p:txBody>
      </p:sp>
      <p:grpSp>
        <p:nvGrpSpPr>
          <p:cNvPr id="26" name="Group 25"/>
          <p:cNvGrpSpPr/>
          <p:nvPr/>
        </p:nvGrpSpPr>
        <p:grpSpPr>
          <a:xfrm>
            <a:off x="10679155" y="5422064"/>
            <a:ext cx="694998" cy="710909"/>
            <a:chOff x="9328244" y="3283513"/>
            <a:chExt cx="694998" cy="710909"/>
          </a:xfrm>
        </p:grpSpPr>
        <p:sp>
          <p:nvSpPr>
            <p:cNvPr id="28" name="Oval 27"/>
            <p:cNvSpPr/>
            <p:nvPr/>
          </p:nvSpPr>
          <p:spPr>
            <a:xfrm>
              <a:off x="9328244" y="3283513"/>
              <a:ext cx="694998" cy="710909"/>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33" name="Straight Arrow Connector 32"/>
            <p:cNvCxnSpPr/>
            <p:nvPr/>
          </p:nvCxnSpPr>
          <p:spPr>
            <a:xfrm rot="738156" flipV="1">
              <a:off x="9539466" y="3528115"/>
              <a:ext cx="351210" cy="199735"/>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564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477471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2478" name="think-cell Slide" r:id="rId33" imgW="270" imgH="270" progId="TCLayout.ActiveDocument.1">
                  <p:embed/>
                </p:oleObj>
              </mc:Choice>
              <mc:Fallback>
                <p:oleObj name="think-cell Slide" r:id="rId33" imgW="270" imgH="270"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000" b="1" dirty="0">
              <a:solidFill>
                <a:schemeClr val="tx1"/>
              </a:solidFill>
              <a:latin typeface="Arial"/>
              <a:sym typeface="Arial"/>
            </a:endParaRPr>
          </a:p>
        </p:txBody>
      </p:sp>
      <p:sp>
        <p:nvSpPr>
          <p:cNvPr id="166" name="Rectangle 165"/>
          <p:cNvSpPr/>
          <p:nvPr/>
        </p:nvSpPr>
        <p:spPr>
          <a:xfrm>
            <a:off x="5313278" y="3968750"/>
            <a:ext cx="1944000" cy="175933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74" name="Rectangle 73"/>
          <p:cNvSpPr/>
          <p:nvPr/>
        </p:nvSpPr>
        <p:spPr>
          <a:xfrm>
            <a:off x="1787917" y="1504059"/>
            <a:ext cx="3522520" cy="16920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165" name="Rectangle 164"/>
          <p:cNvSpPr/>
          <p:nvPr/>
        </p:nvSpPr>
        <p:spPr>
          <a:xfrm>
            <a:off x="5313278" y="1504059"/>
            <a:ext cx="1944000" cy="1692068"/>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75" name="Rectangle 74"/>
          <p:cNvSpPr/>
          <p:nvPr/>
        </p:nvSpPr>
        <p:spPr>
          <a:xfrm>
            <a:off x="1787917" y="3968750"/>
            <a:ext cx="3525977" cy="17593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11" name="Rectangle 10"/>
          <p:cNvSpPr/>
          <p:nvPr/>
        </p:nvSpPr>
        <p:spPr>
          <a:xfrm>
            <a:off x="8092866" y="1846372"/>
            <a:ext cx="3469594" cy="42882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spcBef>
                <a:spcPts val="600"/>
              </a:spcBef>
            </a:pPr>
            <a:r>
              <a:rPr lang="en-GB" sz="1200" b="1" dirty="0" smtClean="0">
                <a:solidFill>
                  <a:schemeClr val="tx1"/>
                </a:solidFill>
              </a:rPr>
              <a:t>Non-Nordic regions down by ~40%</a:t>
            </a:r>
          </a:p>
          <a:p>
            <a:pPr marL="180975" lvl="0">
              <a:spcBef>
                <a:spcPts val="600"/>
              </a:spcBef>
            </a:pPr>
            <a:r>
              <a:rPr lang="en-GB" sz="1200" b="1" dirty="0" smtClean="0">
                <a:solidFill>
                  <a:schemeClr val="tx1"/>
                </a:solidFill>
              </a:rPr>
              <a:t>Baltics</a:t>
            </a:r>
          </a:p>
          <a:p>
            <a:pPr marL="361950" lvl="1" indent="-169863">
              <a:spcBef>
                <a:spcPts val="600"/>
              </a:spcBef>
              <a:buFont typeface="Arial" panose="020B0604020202020204" pitchFamily="34" charset="0"/>
              <a:buChar char="•"/>
            </a:pPr>
            <a:r>
              <a:rPr lang="en-GB" sz="1200" dirty="0" smtClean="0">
                <a:solidFill>
                  <a:schemeClr val="tx1"/>
                </a:solidFill>
              </a:rPr>
              <a:t>Joint venture with DNB in the Baltics</a:t>
            </a:r>
          </a:p>
          <a:p>
            <a:pPr marL="361950" lvl="1" indent="-169863">
              <a:spcBef>
                <a:spcPts val="600"/>
              </a:spcBef>
              <a:buFont typeface="Arial" panose="020B0604020202020204" pitchFamily="34" charset="0"/>
              <a:buChar char="•"/>
            </a:pPr>
            <a:r>
              <a:rPr lang="en-GB" sz="1200" dirty="0" smtClean="0">
                <a:solidFill>
                  <a:schemeClr val="tx1"/>
                </a:solidFill>
              </a:rPr>
              <a:t>Create  a competitive and bank with scale</a:t>
            </a:r>
          </a:p>
          <a:p>
            <a:pPr marL="361950" lvl="1" indent="-169863">
              <a:spcBef>
                <a:spcPts val="600"/>
              </a:spcBef>
              <a:buFont typeface="Arial" panose="020B0604020202020204" pitchFamily="34" charset="0"/>
              <a:buChar char="•"/>
            </a:pPr>
            <a:r>
              <a:rPr lang="en-GB" sz="1200" dirty="0" err="1" smtClean="0">
                <a:solidFill>
                  <a:schemeClr val="tx1"/>
                </a:solidFill>
              </a:rPr>
              <a:t>Nordea</a:t>
            </a:r>
            <a:r>
              <a:rPr lang="en-GB" sz="1200" dirty="0" smtClean="0">
                <a:solidFill>
                  <a:schemeClr val="tx1"/>
                </a:solidFill>
              </a:rPr>
              <a:t> remain as shareholder</a:t>
            </a:r>
          </a:p>
          <a:p>
            <a:pPr marL="180975" lvl="0">
              <a:spcBef>
                <a:spcPts val="600"/>
              </a:spcBef>
            </a:pPr>
            <a:r>
              <a:rPr lang="en-GB" sz="1200" b="1" dirty="0" smtClean="0">
                <a:solidFill>
                  <a:schemeClr val="tx1"/>
                </a:solidFill>
              </a:rPr>
              <a:t>Russia</a:t>
            </a:r>
          </a:p>
          <a:p>
            <a:pPr marL="361950" lvl="1" indent="-169863">
              <a:spcBef>
                <a:spcPts val="600"/>
              </a:spcBef>
              <a:buFont typeface="Arial" panose="020B0604020202020204" pitchFamily="34" charset="0"/>
              <a:buChar char="•"/>
            </a:pPr>
            <a:r>
              <a:rPr lang="en-GB" sz="1200" dirty="0" smtClean="0">
                <a:solidFill>
                  <a:schemeClr val="tx1"/>
                </a:solidFill>
              </a:rPr>
              <a:t>Scale down of the business in favour for </a:t>
            </a:r>
            <a:r>
              <a:rPr lang="en-GB" sz="1200" dirty="0">
                <a:solidFill>
                  <a:schemeClr val="tx1"/>
                </a:solidFill>
              </a:rPr>
              <a:t>N</a:t>
            </a:r>
            <a:r>
              <a:rPr lang="en-GB" sz="1200" dirty="0" smtClean="0">
                <a:solidFill>
                  <a:schemeClr val="tx1"/>
                </a:solidFill>
              </a:rPr>
              <a:t>ordic corporate focus</a:t>
            </a:r>
          </a:p>
          <a:p>
            <a:pPr marL="361950" lvl="1" indent="-169863">
              <a:spcBef>
                <a:spcPts val="600"/>
              </a:spcBef>
              <a:buFont typeface="Arial" panose="020B0604020202020204" pitchFamily="34" charset="0"/>
              <a:buChar char="•"/>
            </a:pPr>
            <a:r>
              <a:rPr lang="en-GB" sz="1200" dirty="0" smtClean="0">
                <a:solidFill>
                  <a:schemeClr val="tx1"/>
                </a:solidFill>
              </a:rPr>
              <a:t>Divestment of Retail portfolio</a:t>
            </a:r>
          </a:p>
          <a:p>
            <a:pPr marL="180975" lvl="0">
              <a:spcBef>
                <a:spcPts val="600"/>
              </a:spcBef>
            </a:pPr>
            <a:r>
              <a:rPr lang="en-GB" sz="1200" b="1" dirty="0" smtClean="0">
                <a:solidFill>
                  <a:schemeClr val="tx1"/>
                </a:solidFill>
              </a:rPr>
              <a:t>Poland (divested in ’13)</a:t>
            </a:r>
          </a:p>
          <a:p>
            <a:pPr marL="361950" lvl="1" indent="-169863">
              <a:spcBef>
                <a:spcPts val="600"/>
              </a:spcBef>
              <a:buFont typeface="Arial" panose="020B0604020202020204" pitchFamily="34" charset="0"/>
              <a:buChar char="•"/>
            </a:pPr>
            <a:r>
              <a:rPr lang="en-GB" sz="1200" dirty="0" smtClean="0">
                <a:solidFill>
                  <a:schemeClr val="tx1"/>
                </a:solidFill>
              </a:rPr>
              <a:t>Not in line with the relationship strategy</a:t>
            </a:r>
          </a:p>
          <a:p>
            <a:pPr marL="361950" lvl="1" indent="-169863">
              <a:spcBef>
                <a:spcPts val="600"/>
              </a:spcBef>
              <a:buFont typeface="Arial" panose="020B0604020202020204" pitchFamily="34" charset="0"/>
              <a:buChar char="•"/>
            </a:pPr>
            <a:r>
              <a:rPr lang="en-GB" sz="1200" dirty="0" smtClean="0">
                <a:solidFill>
                  <a:schemeClr val="tx1"/>
                </a:solidFill>
              </a:rPr>
              <a:t>Regulatory risks</a:t>
            </a:r>
            <a:br>
              <a:rPr lang="en-GB" sz="1200" dirty="0" smtClean="0">
                <a:solidFill>
                  <a:schemeClr val="tx1"/>
                </a:solidFill>
              </a:rPr>
            </a:br>
            <a:endParaRPr lang="en-GB" sz="1200" dirty="0" smtClean="0">
              <a:solidFill>
                <a:schemeClr val="tx1"/>
              </a:solidFill>
            </a:endParaRPr>
          </a:p>
          <a:p>
            <a:pPr>
              <a:spcBef>
                <a:spcPts val="600"/>
              </a:spcBef>
            </a:pPr>
            <a:r>
              <a:rPr lang="en-GB" sz="1200" b="1" dirty="0" smtClean="0">
                <a:solidFill>
                  <a:schemeClr val="tx1"/>
                </a:solidFill>
              </a:rPr>
              <a:t>Risky segments down by 10%</a:t>
            </a:r>
          </a:p>
          <a:p>
            <a:pPr marL="361950" lvl="1" indent="-169863">
              <a:spcBef>
                <a:spcPts val="600"/>
              </a:spcBef>
              <a:buFont typeface="Arial" panose="020B0604020202020204" pitchFamily="34" charset="0"/>
              <a:buChar char="•"/>
            </a:pPr>
            <a:r>
              <a:rPr lang="en-GB" sz="1200" dirty="0" smtClean="0">
                <a:solidFill>
                  <a:schemeClr val="tx1"/>
                </a:solidFill>
              </a:rPr>
              <a:t>Exposure toward segments such as shipping, oil and agriculture expected to be further reduced over coming years</a:t>
            </a:r>
            <a:endParaRPr lang="en-GB" sz="1200" dirty="0">
              <a:solidFill>
                <a:schemeClr val="tx1"/>
              </a:solidFill>
            </a:endParaRPr>
          </a:p>
        </p:txBody>
      </p:sp>
      <p:sp>
        <p:nvSpPr>
          <p:cNvPr id="3" name="Slide Number Placeholder 2"/>
          <p:cNvSpPr>
            <a:spLocks noGrp="1"/>
          </p:cNvSpPr>
          <p:nvPr>
            <p:ph type="sldNum" sz="quarter" idx="12"/>
          </p:nvPr>
        </p:nvSpPr>
        <p:spPr/>
        <p:txBody>
          <a:bodyPr/>
          <a:lstStyle/>
          <a:p>
            <a:fld id="{D14BCCD3-0010-4FBA-B965-2126ADC31932}" type="slidenum">
              <a:rPr lang="en-GB" smtClean="0"/>
              <a:pPr/>
              <a:t>11</a:t>
            </a:fld>
            <a:endParaRPr lang="en-GB" dirty="0"/>
          </a:p>
        </p:txBody>
      </p:sp>
      <p:sp>
        <p:nvSpPr>
          <p:cNvPr id="4" name="Title 3"/>
          <p:cNvSpPr>
            <a:spLocks noGrp="1"/>
          </p:cNvSpPr>
          <p:nvPr>
            <p:ph type="title"/>
          </p:nvPr>
        </p:nvSpPr>
        <p:spPr>
          <a:xfrm>
            <a:off x="647998" y="508673"/>
            <a:ext cx="9991741" cy="571577"/>
          </a:xfrm>
        </p:spPr>
        <p:txBody>
          <a:bodyPr/>
          <a:lstStyle/>
          <a:p>
            <a:r>
              <a:rPr lang="sv-SE" dirty="0" smtClean="0"/>
              <a:t>The lending portfolio is being focused towards the core Nordic market with reduced risk</a:t>
            </a:r>
            <a:endParaRPr lang="en-GB" dirty="0"/>
          </a:p>
        </p:txBody>
      </p:sp>
      <p:sp>
        <p:nvSpPr>
          <p:cNvPr id="16" name="TextBox 15"/>
          <p:cNvSpPr txBox="1"/>
          <p:nvPr/>
        </p:nvSpPr>
        <p:spPr>
          <a:xfrm>
            <a:off x="728295" y="5965348"/>
            <a:ext cx="10691070" cy="338554"/>
          </a:xfrm>
          <a:prstGeom prst="rect">
            <a:avLst/>
          </a:prstGeom>
          <a:noFill/>
        </p:spPr>
        <p:txBody>
          <a:bodyPr wrap="square" rtlCol="0">
            <a:spAutoFit/>
          </a:bodyPr>
          <a:lstStyle/>
          <a:p>
            <a:pPr>
              <a:tabLst>
                <a:tab pos="446088" algn="l"/>
              </a:tabLst>
            </a:pPr>
            <a:r>
              <a:rPr lang="en-GB" sz="800" dirty="0" smtClean="0">
                <a:latin typeface="Arial" panose="020B0604020202020204" pitchFamily="34" charset="0"/>
                <a:ea typeface="Calibri" panose="020F0502020204030204" pitchFamily="34" charset="0"/>
              </a:rPr>
              <a:t>Notes:    	High </a:t>
            </a:r>
            <a:r>
              <a:rPr lang="en-GB" sz="800" dirty="0">
                <a:latin typeface="Arial" panose="020B0604020202020204" pitchFamily="34" charset="0"/>
                <a:ea typeface="Calibri" panose="020F0502020204030204" pitchFamily="34" charset="0"/>
              </a:rPr>
              <a:t>Risk: Rating/scoring 0- to 2+/E</a:t>
            </a:r>
            <a:r>
              <a:rPr lang="en-GB" sz="800" dirty="0" smtClean="0">
                <a:latin typeface="Arial" panose="020B0604020202020204" pitchFamily="34" charset="0"/>
                <a:ea typeface="Calibri" panose="020F0502020204030204" pitchFamily="34" charset="0"/>
              </a:rPr>
              <a:t>+, Medium </a:t>
            </a:r>
            <a:r>
              <a:rPr lang="en-GB" sz="800" dirty="0">
                <a:latin typeface="Arial" panose="020B0604020202020204" pitchFamily="34" charset="0"/>
                <a:ea typeface="Calibri" panose="020F0502020204030204" pitchFamily="34" charset="0"/>
              </a:rPr>
              <a:t>Risk: Rating/scoring 3-/D- to 4+/C+ and </a:t>
            </a:r>
            <a:r>
              <a:rPr lang="en-GB" sz="800" dirty="0" smtClean="0">
                <a:latin typeface="Arial" panose="020B0604020202020204" pitchFamily="34" charset="0"/>
                <a:ea typeface="Calibri" panose="020F0502020204030204" pitchFamily="34" charset="0"/>
              </a:rPr>
              <a:t>unrated, Low </a:t>
            </a:r>
            <a:r>
              <a:rPr lang="en-GB" sz="800" dirty="0">
                <a:latin typeface="Arial" panose="020B0604020202020204" pitchFamily="34" charset="0"/>
                <a:ea typeface="Calibri" panose="020F0502020204030204" pitchFamily="34" charset="0"/>
              </a:rPr>
              <a:t>Risk: Rating/scoring 5-/B- to 6+/A</a:t>
            </a:r>
            <a:r>
              <a:rPr lang="en-GB" sz="800" dirty="0" smtClean="0">
                <a:latin typeface="Arial" panose="020B0604020202020204" pitchFamily="34" charset="0"/>
                <a:ea typeface="Calibri" panose="020F0502020204030204" pitchFamily="34" charset="0"/>
              </a:rPr>
              <a:t>+.</a:t>
            </a:r>
            <a:endParaRPr lang="en-GB" sz="800" dirty="0">
              <a:latin typeface="Arial" panose="020B0604020202020204" pitchFamily="34" charset="0"/>
              <a:ea typeface="Calibri" panose="020F0502020204030204" pitchFamily="34" charset="0"/>
            </a:endParaRPr>
          </a:p>
          <a:p>
            <a:pPr>
              <a:spcAft>
                <a:spcPts val="0"/>
              </a:spcAft>
              <a:tabLst>
                <a:tab pos="446088" algn="l"/>
              </a:tabLst>
            </a:pPr>
            <a:r>
              <a:rPr lang="en-GB" sz="800" dirty="0" smtClean="0">
                <a:latin typeface="Arial" panose="020B0604020202020204" pitchFamily="34" charset="0"/>
                <a:ea typeface="Calibri" panose="020F0502020204030204" pitchFamily="34" charset="0"/>
              </a:rPr>
              <a:t>	Sovereign exposures, lending to central banks and repos excluded. Non-</a:t>
            </a:r>
            <a:r>
              <a:rPr lang="en-GB" sz="800" dirty="0" err="1" smtClean="0">
                <a:latin typeface="Arial" panose="020B0604020202020204" pitchFamily="34" charset="0"/>
                <a:ea typeface="Calibri" panose="020F0502020204030204" pitchFamily="34" charset="0"/>
              </a:rPr>
              <a:t>nordic</a:t>
            </a:r>
            <a:r>
              <a:rPr lang="en-GB" sz="800" dirty="0" smtClean="0">
                <a:latin typeface="Arial" panose="020B0604020202020204" pitchFamily="34" charset="0"/>
                <a:ea typeface="Calibri" panose="020F0502020204030204" pitchFamily="34" charset="0"/>
              </a:rPr>
              <a:t> consist </a:t>
            </a:r>
            <a:r>
              <a:rPr lang="en-GB" sz="800" dirty="0">
                <a:latin typeface="Arial" panose="020B0604020202020204" pitchFamily="34" charset="0"/>
                <a:ea typeface="Calibri" panose="020F0502020204030204" pitchFamily="34" charset="0"/>
              </a:rPr>
              <a:t>of Baltics </a:t>
            </a:r>
            <a:r>
              <a:rPr lang="en-GB" sz="800" dirty="0" smtClean="0">
                <a:latin typeface="Arial" panose="020B0604020202020204" pitchFamily="34" charset="0"/>
                <a:ea typeface="Calibri" panose="020F0502020204030204" pitchFamily="34" charset="0"/>
              </a:rPr>
              <a:t>(carve-out) and Russia</a:t>
            </a:r>
            <a:endParaRPr lang="en-GB" sz="800" dirty="0">
              <a:latin typeface="Arial" panose="020B0604020202020204" pitchFamily="34" charset="0"/>
              <a:ea typeface="Calibri" panose="020F0502020204030204" pitchFamily="34" charset="0"/>
            </a:endParaRPr>
          </a:p>
        </p:txBody>
      </p:sp>
      <p:sp>
        <p:nvSpPr>
          <p:cNvPr id="66" name="Rectangle 65"/>
          <p:cNvSpPr/>
          <p:nvPr/>
        </p:nvSpPr>
        <p:spPr>
          <a:xfrm>
            <a:off x="788059" y="1504060"/>
            <a:ext cx="999858" cy="16920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Regional split</a:t>
            </a:r>
            <a:endParaRPr lang="en-GB" sz="1400" b="1" dirty="0">
              <a:solidFill>
                <a:schemeClr val="bg1"/>
              </a:solidFill>
            </a:endParaRPr>
          </a:p>
        </p:txBody>
      </p:sp>
      <p:sp>
        <p:nvSpPr>
          <p:cNvPr id="67" name="Rectangle 66"/>
          <p:cNvSpPr/>
          <p:nvPr/>
        </p:nvSpPr>
        <p:spPr>
          <a:xfrm>
            <a:off x="788059" y="3968750"/>
            <a:ext cx="999858" cy="1741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Risk profile</a:t>
            </a:r>
            <a:endParaRPr lang="en-GB" sz="1400" b="1" dirty="0">
              <a:solidFill>
                <a:schemeClr val="bg1"/>
              </a:solidFill>
            </a:endParaRPr>
          </a:p>
        </p:txBody>
      </p:sp>
      <p:graphicFrame>
        <p:nvGraphicFramePr>
          <p:cNvPr id="27" name="Object 26"/>
          <p:cNvGraphicFramePr>
            <a:graphicFrameLocks/>
          </p:cNvGraphicFramePr>
          <p:nvPr>
            <p:custDataLst>
              <p:tags r:id="rId4"/>
            </p:custDataLst>
            <p:extLst>
              <p:ext uri="{D42A27DB-BD31-4B8C-83A1-F6EECF244321}">
                <p14:modId xmlns:p14="http://schemas.microsoft.com/office/powerpoint/2010/main" val="4252089575"/>
              </p:ext>
            </p:extLst>
          </p:nvPr>
        </p:nvGraphicFramePr>
        <p:xfrm>
          <a:off x="2095500" y="1524000"/>
          <a:ext cx="5162685" cy="1428750"/>
        </p:xfrm>
        <a:graphic>
          <a:graphicData uri="http://schemas.openxmlformats.org/presentationml/2006/ole">
            <mc:AlternateContent xmlns:mc="http://schemas.openxmlformats.org/markup-compatibility/2006">
              <mc:Choice xmlns:v="urn:schemas-microsoft-com:vml" Requires="v">
                <p:oleObj spid="_x0000_s302479" name="Chart" r:id="rId35" imgW="5162685" imgH="1428750" progId="MSGraph.Chart.8">
                  <p:embed followColorScheme="full"/>
                </p:oleObj>
              </mc:Choice>
              <mc:Fallback>
                <p:oleObj name="Chart" r:id="rId35" imgW="5162685" imgH="1428750" progId="MSGraph.Chart.8">
                  <p:embed followColorScheme="full"/>
                  <p:pic>
                    <p:nvPicPr>
                      <p:cNvPr id="0" name=""/>
                      <p:cNvPicPr/>
                      <p:nvPr/>
                    </p:nvPicPr>
                    <p:blipFill>
                      <a:blip r:embed="rId36"/>
                      <a:stretch>
                        <a:fillRect/>
                      </a:stretch>
                    </p:blipFill>
                    <p:spPr>
                      <a:xfrm>
                        <a:off x="2095500" y="1524000"/>
                        <a:ext cx="5162685" cy="1428750"/>
                      </a:xfrm>
                      <a:prstGeom prst="rect">
                        <a:avLst/>
                      </a:prstGeom>
                    </p:spPr>
                  </p:pic>
                </p:oleObj>
              </mc:Fallback>
            </mc:AlternateContent>
          </a:graphicData>
        </a:graphic>
      </p:graphicFrame>
      <p:sp useBgFill="1">
        <p:nvSpPr>
          <p:cNvPr id="8" name="Freeform 7"/>
          <p:cNvSpPr/>
          <p:nvPr>
            <p:custDataLst>
              <p:tags r:id="rId5"/>
            </p:custDataLst>
          </p:nvPr>
        </p:nvSpPr>
        <p:spPr bwMode="auto">
          <a:xfrm>
            <a:off x="2538413" y="2193925"/>
            <a:ext cx="992188" cy="323851"/>
          </a:xfrm>
          <a:custGeom>
            <a:avLst/>
            <a:gdLst/>
            <a:ahLst/>
            <a:cxnLst/>
            <a:rect l="0" t="0" r="0" b="0"/>
            <a:pathLst>
              <a:path w="992188" h="323851">
                <a:moveTo>
                  <a:pt x="0" y="266700"/>
                </a:moveTo>
                <a:lnTo>
                  <a:pt x="992187" y="0"/>
                </a:lnTo>
                <a:lnTo>
                  <a:pt x="992187" y="57150"/>
                </a:lnTo>
                <a:lnTo>
                  <a:pt x="0" y="3238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useBgFill="1">
        <p:nvSpPr>
          <p:cNvPr id="15" name="Freeform 14"/>
          <p:cNvSpPr/>
          <p:nvPr>
            <p:custDataLst>
              <p:tags r:id="rId6"/>
            </p:custDataLst>
          </p:nvPr>
        </p:nvSpPr>
        <p:spPr bwMode="auto">
          <a:xfrm>
            <a:off x="5835650" y="2193925"/>
            <a:ext cx="992189" cy="323851"/>
          </a:xfrm>
          <a:custGeom>
            <a:avLst/>
            <a:gdLst/>
            <a:ahLst/>
            <a:cxnLst/>
            <a:rect l="0" t="0" r="0" b="0"/>
            <a:pathLst>
              <a:path w="992189" h="323851">
                <a:moveTo>
                  <a:pt x="0" y="266700"/>
                </a:moveTo>
                <a:lnTo>
                  <a:pt x="992188" y="0"/>
                </a:lnTo>
                <a:lnTo>
                  <a:pt x="992188" y="57150"/>
                </a:lnTo>
                <a:lnTo>
                  <a:pt x="0" y="3238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useBgFill="1">
        <p:nvSpPr>
          <p:cNvPr id="12" name="Freeform 11"/>
          <p:cNvSpPr/>
          <p:nvPr>
            <p:custDataLst>
              <p:tags r:id="rId7"/>
            </p:custDataLst>
          </p:nvPr>
        </p:nvSpPr>
        <p:spPr bwMode="auto">
          <a:xfrm>
            <a:off x="4186238" y="2193925"/>
            <a:ext cx="993776" cy="325439"/>
          </a:xfrm>
          <a:custGeom>
            <a:avLst/>
            <a:gdLst/>
            <a:ahLst/>
            <a:cxnLst/>
            <a:rect l="0" t="0" r="0" b="0"/>
            <a:pathLst>
              <a:path w="993776" h="325439">
                <a:moveTo>
                  <a:pt x="0" y="268288"/>
                </a:moveTo>
                <a:lnTo>
                  <a:pt x="993775" y="0"/>
                </a:lnTo>
                <a:lnTo>
                  <a:pt x="993775" y="57150"/>
                </a:lnTo>
                <a:lnTo>
                  <a:pt x="0" y="3254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10" name="Freeform 9"/>
          <p:cNvSpPr/>
          <p:nvPr>
            <p:custDataLst>
              <p:tags r:id="rId8"/>
            </p:custDataLst>
          </p:nvPr>
        </p:nvSpPr>
        <p:spPr bwMode="auto">
          <a:xfrm>
            <a:off x="4186238" y="2251075"/>
            <a:ext cx="993776" cy="268289"/>
          </a:xfrm>
          <a:custGeom>
            <a:avLst/>
            <a:gdLst/>
            <a:ahLst/>
            <a:cxnLst/>
            <a:rect l="0" t="0" r="0" b="0"/>
            <a:pathLst>
              <a:path w="993776" h="268289">
                <a:moveTo>
                  <a:pt x="0" y="268288"/>
                </a:moveTo>
                <a:lnTo>
                  <a:pt x="993775"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custDataLst>
              <p:tags r:id="rId9"/>
            </p:custDataLst>
          </p:nvPr>
        </p:nvSpPr>
        <p:spPr bwMode="auto">
          <a:xfrm>
            <a:off x="2538413" y="2193925"/>
            <a:ext cx="992188" cy="266701"/>
          </a:xfrm>
          <a:custGeom>
            <a:avLst/>
            <a:gdLst/>
            <a:ahLst/>
            <a:cxnLst/>
            <a:rect l="0" t="0" r="0" b="0"/>
            <a:pathLst>
              <a:path w="992188" h="266701">
                <a:moveTo>
                  <a:pt x="0" y="266700"/>
                </a:moveTo>
                <a:lnTo>
                  <a:pt x="992187"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Freeform 6"/>
          <p:cNvSpPr/>
          <p:nvPr>
            <p:custDataLst>
              <p:tags r:id="rId10"/>
            </p:custDataLst>
          </p:nvPr>
        </p:nvSpPr>
        <p:spPr bwMode="auto">
          <a:xfrm>
            <a:off x="2538413" y="2251075"/>
            <a:ext cx="992188" cy="266701"/>
          </a:xfrm>
          <a:custGeom>
            <a:avLst/>
            <a:gdLst/>
            <a:ahLst/>
            <a:cxnLst/>
            <a:rect l="0" t="0" r="0" b="0"/>
            <a:pathLst>
              <a:path w="992188" h="266701">
                <a:moveTo>
                  <a:pt x="0" y="266700"/>
                </a:moveTo>
                <a:lnTo>
                  <a:pt x="992187"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Freeform 8"/>
          <p:cNvSpPr/>
          <p:nvPr>
            <p:custDataLst>
              <p:tags r:id="rId11"/>
            </p:custDataLst>
          </p:nvPr>
        </p:nvSpPr>
        <p:spPr bwMode="auto">
          <a:xfrm>
            <a:off x="4186238" y="2193925"/>
            <a:ext cx="993776" cy="268289"/>
          </a:xfrm>
          <a:custGeom>
            <a:avLst/>
            <a:gdLst/>
            <a:ahLst/>
            <a:cxnLst/>
            <a:rect l="0" t="0" r="0" b="0"/>
            <a:pathLst>
              <a:path w="993776" h="268289">
                <a:moveTo>
                  <a:pt x="0" y="268288"/>
                </a:moveTo>
                <a:lnTo>
                  <a:pt x="993775"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custDataLst>
              <p:tags r:id="rId12"/>
            </p:custDataLst>
          </p:nvPr>
        </p:nvSpPr>
        <p:spPr bwMode="auto">
          <a:xfrm>
            <a:off x="5835650" y="2251075"/>
            <a:ext cx="992189" cy="266701"/>
          </a:xfrm>
          <a:custGeom>
            <a:avLst/>
            <a:gdLst/>
            <a:ahLst/>
            <a:cxnLst/>
            <a:rect l="0" t="0" r="0" b="0"/>
            <a:pathLst>
              <a:path w="992189" h="266701">
                <a:moveTo>
                  <a:pt x="0" y="266700"/>
                </a:moveTo>
                <a:lnTo>
                  <a:pt x="992188"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custDataLst>
              <p:tags r:id="rId13"/>
            </p:custDataLst>
          </p:nvPr>
        </p:nvSpPr>
        <p:spPr bwMode="auto">
          <a:xfrm>
            <a:off x="5835650" y="2193925"/>
            <a:ext cx="992189" cy="266701"/>
          </a:xfrm>
          <a:custGeom>
            <a:avLst/>
            <a:gdLst/>
            <a:ahLst/>
            <a:cxnLst/>
            <a:rect l="0" t="0" r="0" b="0"/>
            <a:pathLst>
              <a:path w="992189" h="266701">
                <a:moveTo>
                  <a:pt x="0" y="266700"/>
                </a:moveTo>
                <a:lnTo>
                  <a:pt x="992188"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 Placeholder 2"/>
          <p:cNvSpPr>
            <a:spLocks noGrp="1"/>
          </p:cNvSpPr>
          <p:nvPr>
            <p:custDataLst>
              <p:tags r:id="rId14"/>
            </p:custDataLst>
          </p:nvPr>
        </p:nvSpPr>
        <p:spPr bwMode="auto">
          <a:xfrm>
            <a:off x="6146800" y="2922588"/>
            <a:ext cx="376238"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0C3CD23-73CD-4449-897D-F915965F5510}" type="datetime'''2''''''''''''''''''''''''''0''2''''''1''''''''''''''''E'">
              <a:rPr lang="en-GB" altLang="en-US" sz="1000"/>
              <a:pPr/>
              <a:t>2021E</a:t>
            </a:fld>
            <a:endParaRPr lang="en-GB" sz="1000" dirty="0">
              <a:sym typeface="+mn-lt"/>
            </a:endParaRPr>
          </a:p>
        </p:txBody>
      </p:sp>
      <p:sp>
        <p:nvSpPr>
          <p:cNvPr id="33" name="Text Placeholder 2"/>
          <p:cNvSpPr>
            <a:spLocks noGrp="1"/>
          </p:cNvSpPr>
          <p:nvPr>
            <p:custDataLst>
              <p:tags r:id="rId15"/>
            </p:custDataLst>
          </p:nvPr>
        </p:nvSpPr>
        <p:spPr bwMode="auto">
          <a:xfrm>
            <a:off x="2068513" y="2276475"/>
            <a:ext cx="401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spcBef>
                <a:spcPct val="0"/>
              </a:spcBef>
              <a:spcAft>
                <a:spcPct val="0"/>
              </a:spcAft>
              <a:buNone/>
            </a:pPr>
            <a:fld id="{3BA61D1A-0D07-4767-AC00-2207B69866B0}" type="datetime'''N''''''''''''''''''''ord''''i''''''''''''''''''c'''''''''''">
              <a:rPr lang="en-GB" altLang="en-US" sz="1000" b="1"/>
              <a:pPr/>
              <a:t>Nordic</a:t>
            </a:fld>
            <a:endParaRPr lang="en-GB" sz="1000" b="1" dirty="0">
              <a:sym typeface="+mn-lt"/>
            </a:endParaRPr>
          </a:p>
        </p:txBody>
      </p:sp>
      <p:sp>
        <p:nvSpPr>
          <p:cNvPr id="35" name="Text Placeholder 2"/>
          <p:cNvSpPr>
            <a:spLocks noGrp="1"/>
          </p:cNvSpPr>
          <p:nvPr>
            <p:custDataLst>
              <p:tags r:id="rId16"/>
            </p:custDataLst>
          </p:nvPr>
        </p:nvSpPr>
        <p:spPr bwMode="auto">
          <a:xfrm>
            <a:off x="4454525" y="2922588"/>
            <a:ext cx="454025"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7DEC5EB-30F9-4B1F-9F60-2846CBE0FD3B}" type="datetime'''''''''''2''''''''''''''''''''''''''0''1''''7''''''H''1'">
              <a:rPr lang="en-GB" altLang="en-US" sz="1000"/>
              <a:pPr/>
              <a:t>2017H1</a:t>
            </a:fld>
            <a:endParaRPr lang="en-GB" sz="1000" dirty="0">
              <a:sym typeface="+mn-lt"/>
            </a:endParaRPr>
          </a:p>
        </p:txBody>
      </p:sp>
      <p:sp>
        <p:nvSpPr>
          <p:cNvPr id="36" name="Text Placeholder 2"/>
          <p:cNvSpPr>
            <a:spLocks noGrp="1"/>
          </p:cNvSpPr>
          <p:nvPr>
            <p:custDataLst>
              <p:tags r:id="rId17"/>
            </p:custDataLst>
          </p:nvPr>
        </p:nvSpPr>
        <p:spPr bwMode="auto">
          <a:xfrm>
            <a:off x="2068513" y="1638300"/>
            <a:ext cx="40163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spcBef>
                <a:spcPct val="0"/>
              </a:spcBef>
              <a:spcAft>
                <a:spcPct val="0"/>
              </a:spcAft>
              <a:buNone/>
            </a:pPr>
            <a:fld id="{2C889774-1469-47AD-851C-B48DC5D79CF3}" type="datetime'N''''o''''''''''n-''''''&#10;''''''Nor''d''''''''''i''''c'''''">
              <a:rPr lang="en-GB" altLang="en-US" sz="1000" b="1"/>
              <a:pPr/>
              <a:t>Non-
Nordic</a:t>
            </a:fld>
            <a:endParaRPr lang="en-GB" sz="1000" b="1" dirty="0">
              <a:sym typeface="+mn-lt"/>
            </a:endParaRPr>
          </a:p>
        </p:txBody>
      </p:sp>
      <p:sp>
        <p:nvSpPr>
          <p:cNvPr id="54" name="Text Placeholder 2"/>
          <p:cNvSpPr>
            <a:spLocks noGrp="1"/>
          </p:cNvSpPr>
          <p:nvPr>
            <p:custDataLst>
              <p:tags r:id="rId18"/>
            </p:custDataLst>
          </p:nvPr>
        </p:nvSpPr>
        <p:spPr bwMode="gray">
          <a:xfrm>
            <a:off x="2886075" y="2078038"/>
            <a:ext cx="287338"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07F8202-FB8E-4886-97E0-02DD67FD2C67}" type="datetime'9''''''''''''''''''''''''''5''%'''">
              <a:rPr lang="en-GB" altLang="en-US" sz="1000">
                <a:solidFill>
                  <a:schemeClr val="bg1"/>
                </a:solidFill>
                <a:sym typeface="+mn-lt"/>
              </a:rPr>
              <a:pPr marL="0" indent="0" algn="ctr">
                <a:spcBef>
                  <a:spcPct val="0"/>
                </a:spcBef>
                <a:spcAft>
                  <a:spcPct val="0"/>
                </a:spcAft>
                <a:buNone/>
              </a:pPr>
              <a:t>95%</a:t>
            </a:fld>
            <a:endParaRPr lang="en-GB" sz="1000" dirty="0">
              <a:solidFill>
                <a:schemeClr val="bg1"/>
              </a:solidFill>
              <a:sym typeface="+mn-lt"/>
            </a:endParaRPr>
          </a:p>
        </p:txBody>
      </p:sp>
      <p:sp>
        <p:nvSpPr>
          <p:cNvPr id="34" name="Text Placeholder 2"/>
          <p:cNvSpPr>
            <a:spLocks noGrp="1"/>
          </p:cNvSpPr>
          <p:nvPr>
            <p:custDataLst>
              <p:tags r:id="rId19"/>
            </p:custDataLst>
          </p:nvPr>
        </p:nvSpPr>
        <p:spPr bwMode="auto">
          <a:xfrm>
            <a:off x="2882900" y="29225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E1EC24C-6EB9-43E1-96D9-D10CB15549BA}" type="datetime'''''''2''''''''0''''''''''1''''''5'''''''''''''''">
              <a:rPr lang="en-GB" altLang="en-US" sz="1000"/>
              <a:pPr/>
              <a:t>2015</a:t>
            </a:fld>
            <a:endParaRPr lang="en-GB" sz="1000" dirty="0">
              <a:sym typeface="+mn-lt"/>
            </a:endParaRPr>
          </a:p>
        </p:txBody>
      </p:sp>
      <p:sp>
        <p:nvSpPr>
          <p:cNvPr id="55" name="Text Placeholder 2"/>
          <p:cNvSpPr>
            <a:spLocks noGrp="1"/>
          </p:cNvSpPr>
          <p:nvPr>
            <p:custDataLst>
              <p:tags r:id="rId20"/>
            </p:custDataLst>
          </p:nvPr>
        </p:nvSpPr>
        <p:spPr bwMode="gray">
          <a:xfrm>
            <a:off x="4538663" y="2078038"/>
            <a:ext cx="2873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0081F8C8-A7AF-4C19-A7F8-3794FB1DADD2}" type="datetime'''''''97''''''''''''''%'''''''''''''''''''''''''''''''''''''">
              <a:rPr lang="en-GB" altLang="en-US" sz="1000">
                <a:solidFill>
                  <a:schemeClr val="bg1"/>
                </a:solidFill>
                <a:sym typeface="+mn-lt"/>
              </a:rPr>
              <a:pPr marL="0" indent="0" algn="ctr">
                <a:spcBef>
                  <a:spcPct val="0"/>
                </a:spcBef>
                <a:spcAft>
                  <a:spcPct val="0"/>
                </a:spcAft>
                <a:buNone/>
              </a:pPr>
              <a:t>97%</a:t>
            </a:fld>
            <a:endParaRPr lang="en-GB" sz="1000" dirty="0">
              <a:solidFill>
                <a:schemeClr val="bg1"/>
              </a:solidFill>
              <a:sym typeface="+mn-lt"/>
            </a:endParaRPr>
          </a:p>
        </p:txBody>
      </p:sp>
      <p:graphicFrame>
        <p:nvGraphicFramePr>
          <p:cNvPr id="96" name="Object 95"/>
          <p:cNvGraphicFramePr>
            <a:graphicFrameLocks/>
          </p:cNvGraphicFramePr>
          <p:nvPr>
            <p:custDataLst>
              <p:tags r:id="rId21"/>
            </p:custDataLst>
            <p:extLst>
              <p:ext uri="{D42A27DB-BD31-4B8C-83A1-F6EECF244321}">
                <p14:modId xmlns:p14="http://schemas.microsoft.com/office/powerpoint/2010/main" val="2760477166"/>
              </p:ext>
            </p:extLst>
          </p:nvPr>
        </p:nvGraphicFramePr>
        <p:xfrm>
          <a:off x="2095500" y="4114800"/>
          <a:ext cx="5162685" cy="1419315"/>
        </p:xfrm>
        <a:graphic>
          <a:graphicData uri="http://schemas.openxmlformats.org/presentationml/2006/ole">
            <mc:AlternateContent xmlns:mc="http://schemas.openxmlformats.org/markup-compatibility/2006">
              <mc:Choice xmlns:v="urn:schemas-microsoft-com:vml" Requires="v">
                <p:oleObj spid="_x0000_s302480" name="Chart" r:id="rId37" imgW="5162685" imgH="1419315" progId="MSGraph.Chart.8">
                  <p:embed followColorScheme="full"/>
                </p:oleObj>
              </mc:Choice>
              <mc:Fallback>
                <p:oleObj name="Chart" r:id="rId37" imgW="5162685" imgH="1419315" progId="MSGraph.Chart.8">
                  <p:embed followColorScheme="full"/>
                  <p:pic>
                    <p:nvPicPr>
                      <p:cNvPr id="0" name=""/>
                      <p:cNvPicPr/>
                      <p:nvPr/>
                    </p:nvPicPr>
                    <p:blipFill>
                      <a:blip r:embed="rId38"/>
                      <a:stretch>
                        <a:fillRect/>
                      </a:stretch>
                    </p:blipFill>
                    <p:spPr>
                      <a:xfrm>
                        <a:off x="2095500" y="4114800"/>
                        <a:ext cx="5162685" cy="1419315"/>
                      </a:xfrm>
                      <a:prstGeom prst="rect">
                        <a:avLst/>
                      </a:prstGeom>
                    </p:spPr>
                  </p:pic>
                </p:oleObj>
              </mc:Fallback>
            </mc:AlternateContent>
          </a:graphicData>
        </a:graphic>
      </p:graphicFrame>
      <p:cxnSp>
        <p:nvCxnSpPr>
          <p:cNvPr id="147" name="Straight Connector 146"/>
          <p:cNvCxnSpPr/>
          <p:nvPr>
            <p:custDataLst>
              <p:tags r:id="rId22"/>
            </p:custDataLst>
          </p:nvPr>
        </p:nvCxnSpPr>
        <p:spPr bwMode="auto">
          <a:xfrm flipV="1">
            <a:off x="2495550" y="4248150"/>
            <a:ext cx="42863" cy="381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7" name="Text Placeholder 2"/>
          <p:cNvSpPr>
            <a:spLocks noGrp="1"/>
          </p:cNvSpPr>
          <p:nvPr>
            <p:custDataLst>
              <p:tags r:id="rId23"/>
            </p:custDataLst>
          </p:nvPr>
        </p:nvSpPr>
        <p:spPr bwMode="auto">
          <a:xfrm>
            <a:off x="6146800" y="5503863"/>
            <a:ext cx="376238"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16DF92D-7FE6-452A-AD01-C854313006BD}" type="datetime'''''''''''''''''''''''2''''0''''''''''''''''''2''''1''E'''''">
              <a:rPr lang="en-GB" altLang="en-US" sz="1000"/>
              <a:pPr/>
              <a:t>2021E</a:t>
            </a:fld>
            <a:endParaRPr lang="en-GB" sz="1000" dirty="0">
              <a:sym typeface="+mn-lt"/>
            </a:endParaRPr>
          </a:p>
        </p:txBody>
      </p:sp>
      <p:sp>
        <p:nvSpPr>
          <p:cNvPr id="111" name="Text Placeholder 2"/>
          <p:cNvSpPr>
            <a:spLocks noGrp="1"/>
          </p:cNvSpPr>
          <p:nvPr>
            <p:custDataLst>
              <p:tags r:id="rId24"/>
            </p:custDataLst>
          </p:nvPr>
        </p:nvSpPr>
        <p:spPr bwMode="auto">
          <a:xfrm>
            <a:off x="2882900" y="55038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9B5BF21-2952-499C-BCA5-6625E0EDD5B9}" type="datetime'''2''0''1''5'''''''''''''''''''''''''''''''''''''''''''''">
              <a:rPr lang="en-GB" altLang="en-US" sz="1000"/>
              <a:pPr/>
              <a:t>2015</a:t>
            </a:fld>
            <a:endParaRPr lang="en-GB" sz="1000" dirty="0">
              <a:sym typeface="+mn-lt"/>
            </a:endParaRPr>
          </a:p>
        </p:txBody>
      </p:sp>
      <p:sp>
        <p:nvSpPr>
          <p:cNvPr id="146" name="Text Placeholder 2"/>
          <p:cNvSpPr>
            <a:spLocks noGrp="1"/>
          </p:cNvSpPr>
          <p:nvPr>
            <p:custDataLst>
              <p:tags r:id="rId25"/>
            </p:custDataLst>
          </p:nvPr>
        </p:nvSpPr>
        <p:spPr bwMode="gray">
          <a:xfrm>
            <a:off x="2921000" y="4171950"/>
            <a:ext cx="217488" cy="152400"/>
          </a:xfrm>
          <a:prstGeom prst="rect">
            <a:avLst/>
          </a:prstGeom>
          <a:solidFill>
            <a:schemeClr val="accent3"/>
          </a:solidFill>
        </p:spPr>
        <p:txBody>
          <a:bodyPr vert="horz" wrap="none" lIns="17463" tIns="0" rIns="17463"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FBADB9E-3054-4DD2-AE86-FC0CA2DA6EC5}" type="datetime'''''''6''''''''''''''''''''%'''''''''''''''''''''''''''''">
              <a:rPr lang="en-GB" altLang="en-US" sz="1000">
                <a:sym typeface="+mn-lt"/>
              </a:rPr>
              <a:pPr marL="0" indent="0" algn="ctr">
                <a:spcBef>
                  <a:spcPct val="0"/>
                </a:spcBef>
                <a:spcAft>
                  <a:spcPct val="0"/>
                </a:spcAft>
                <a:buNone/>
              </a:pPr>
              <a:t>6%</a:t>
            </a:fld>
            <a:endParaRPr lang="en-GB" sz="1000" dirty="0">
              <a:sym typeface="+mn-lt"/>
            </a:endParaRPr>
          </a:p>
        </p:txBody>
      </p:sp>
      <p:sp>
        <p:nvSpPr>
          <p:cNvPr id="109" name="Text Placeholder 2"/>
          <p:cNvSpPr>
            <a:spLocks noGrp="1"/>
          </p:cNvSpPr>
          <p:nvPr>
            <p:custDataLst>
              <p:tags r:id="rId26"/>
            </p:custDataLst>
          </p:nvPr>
        </p:nvSpPr>
        <p:spPr bwMode="auto">
          <a:xfrm>
            <a:off x="4454525" y="5503863"/>
            <a:ext cx="454025"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229457E6-B532-4DCA-AB9F-2CECD1F0944D}" type="datetime'''20''''''1''''''7''''''''''H''''''1'''''''''''''''''">
              <a:rPr lang="en-GB" altLang="en-US" sz="1000"/>
              <a:pPr/>
              <a:t>2017H1</a:t>
            </a:fld>
            <a:endParaRPr lang="en-GB" sz="1000" dirty="0">
              <a:sym typeface="+mn-lt"/>
            </a:endParaRPr>
          </a:p>
        </p:txBody>
      </p:sp>
      <p:sp>
        <p:nvSpPr>
          <p:cNvPr id="145" name="Text Placeholder 2"/>
          <p:cNvSpPr>
            <a:spLocks noGrp="1"/>
          </p:cNvSpPr>
          <p:nvPr>
            <p:custDataLst>
              <p:tags r:id="rId27"/>
            </p:custDataLst>
          </p:nvPr>
        </p:nvSpPr>
        <p:spPr bwMode="gray">
          <a:xfrm>
            <a:off x="4573588" y="4162425"/>
            <a:ext cx="217488" cy="152400"/>
          </a:xfrm>
          <a:prstGeom prst="rect">
            <a:avLst/>
          </a:prstGeom>
          <a:solidFill>
            <a:schemeClr val="accent3"/>
          </a:solidFill>
        </p:spPr>
        <p:txBody>
          <a:bodyPr vert="horz" wrap="none" lIns="17463" tIns="0" rIns="17463"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9539F7E-42BB-420D-8369-A2C5FFC2BF22}" type="datetime'''''''''5''''''''''''''%'''''''''''''''">
              <a:rPr lang="en-GB" altLang="en-US" sz="1000">
                <a:sym typeface="+mn-lt"/>
              </a:rPr>
              <a:pPr marL="0" indent="0" algn="ctr">
                <a:spcBef>
                  <a:spcPct val="0"/>
                </a:spcBef>
                <a:spcAft>
                  <a:spcPct val="0"/>
                </a:spcAft>
                <a:buNone/>
              </a:pPr>
              <a:t>5%</a:t>
            </a:fld>
            <a:endParaRPr lang="en-GB" sz="1000" dirty="0">
              <a:sym typeface="+mn-lt"/>
            </a:endParaRPr>
          </a:p>
        </p:txBody>
      </p:sp>
      <p:sp>
        <p:nvSpPr>
          <p:cNvPr id="116" name="Text Placeholder 2"/>
          <p:cNvSpPr>
            <a:spLocks noGrp="1"/>
          </p:cNvSpPr>
          <p:nvPr>
            <p:custDataLst>
              <p:tags r:id="rId28"/>
            </p:custDataLst>
          </p:nvPr>
        </p:nvSpPr>
        <p:spPr bwMode="auto">
          <a:xfrm>
            <a:off x="2187575" y="4210050"/>
            <a:ext cx="2825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spcBef>
                <a:spcPct val="0"/>
              </a:spcBef>
              <a:spcAft>
                <a:spcPct val="0"/>
              </a:spcAft>
              <a:buNone/>
            </a:pPr>
            <a:fld id="{90DFDE71-7429-49A6-8D3B-AFF5B511BAE9}" type="datetime'''''''''''H''''i''''''''''''''''''''g''h'''''''">
              <a:rPr lang="en-GB" altLang="en-US" sz="1000" b="1"/>
              <a:pPr/>
              <a:t>High</a:t>
            </a:fld>
            <a:endParaRPr lang="en-GB" sz="1000" b="1" dirty="0">
              <a:sym typeface="+mn-lt"/>
            </a:endParaRPr>
          </a:p>
        </p:txBody>
      </p:sp>
      <p:sp>
        <p:nvSpPr>
          <p:cNvPr id="106" name="Text Placeholder 2"/>
          <p:cNvSpPr>
            <a:spLocks noGrp="1"/>
          </p:cNvSpPr>
          <p:nvPr>
            <p:custDataLst>
              <p:tags r:id="rId29"/>
            </p:custDataLst>
          </p:nvPr>
        </p:nvSpPr>
        <p:spPr bwMode="auto">
          <a:xfrm>
            <a:off x="2216150" y="49625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spcBef>
                <a:spcPct val="0"/>
              </a:spcBef>
              <a:spcAft>
                <a:spcPct val="0"/>
              </a:spcAft>
              <a:buNone/>
            </a:pPr>
            <a:fld id="{5E6E6D6D-21E2-4DA8-93A2-555650005110}" type="datetime'''''''L''''''''''''''''''o''''''''''''''''''''w'''''''''''''''">
              <a:rPr lang="en-GB" altLang="en-US" sz="1000" b="1"/>
              <a:pPr/>
              <a:t>Low</a:t>
            </a:fld>
            <a:endParaRPr lang="en-GB" sz="1000" b="1" dirty="0">
              <a:sym typeface="+mn-lt"/>
            </a:endParaRPr>
          </a:p>
        </p:txBody>
      </p:sp>
      <p:sp>
        <p:nvSpPr>
          <p:cNvPr id="108" name="Text Placeholder 2"/>
          <p:cNvSpPr>
            <a:spLocks noGrp="1"/>
          </p:cNvSpPr>
          <p:nvPr>
            <p:custDataLst>
              <p:tags r:id="rId30"/>
            </p:custDataLst>
          </p:nvPr>
        </p:nvSpPr>
        <p:spPr bwMode="auto">
          <a:xfrm>
            <a:off x="1990725" y="4413250"/>
            <a:ext cx="479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spcBef>
                <a:spcPct val="0"/>
              </a:spcBef>
              <a:spcAft>
                <a:spcPct val="0"/>
              </a:spcAft>
              <a:buNone/>
            </a:pPr>
            <a:fld id="{C55FF3E8-C265-4F49-B5E7-0C73380A314E}" type="datetime'''''''''''M''''''''''''ed''i''''''''''u''''''''m'">
              <a:rPr lang="en-GB" altLang="en-US" sz="1000" b="1"/>
              <a:pPr/>
              <a:t>Medium</a:t>
            </a:fld>
            <a:endParaRPr lang="en-GB" sz="1000" b="1" dirty="0">
              <a:sym typeface="+mn-lt"/>
            </a:endParaRPr>
          </a:p>
        </p:txBody>
      </p:sp>
      <p:grpSp>
        <p:nvGrpSpPr>
          <p:cNvPr id="65" name="Group 64"/>
          <p:cNvGrpSpPr/>
          <p:nvPr/>
        </p:nvGrpSpPr>
        <p:grpSpPr>
          <a:xfrm rot="21048687">
            <a:off x="3743563" y="1662951"/>
            <a:ext cx="226790" cy="233573"/>
            <a:chOff x="5587471" y="2148140"/>
            <a:chExt cx="361285" cy="358296"/>
          </a:xfrm>
          <a:solidFill>
            <a:srgbClr val="FF5959"/>
          </a:solidFill>
        </p:grpSpPr>
        <p:sp>
          <p:nvSpPr>
            <p:cNvPr id="68" name="Oval 67"/>
            <p:cNvSpPr/>
            <p:nvPr/>
          </p:nvSpPr>
          <p:spPr>
            <a:xfrm>
              <a:off x="5587471" y="2148140"/>
              <a:ext cx="361285" cy="358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69" name="Straight Arrow Connector 68"/>
            <p:cNvCxnSpPr/>
            <p:nvPr/>
          </p:nvCxnSpPr>
          <p:spPr>
            <a:xfrm>
              <a:off x="5676051" y="2265239"/>
              <a:ext cx="170911" cy="127141"/>
            </a:xfrm>
            <a:prstGeom prst="straightConnector1">
              <a:avLst/>
            </a:prstGeom>
            <a:grpFill/>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rot="359153">
            <a:off x="3738023" y="4446588"/>
            <a:ext cx="240092" cy="236051"/>
            <a:chOff x="5587471" y="2148140"/>
            <a:chExt cx="361285" cy="358296"/>
          </a:xfrm>
          <a:solidFill>
            <a:srgbClr val="FFE183"/>
          </a:solidFill>
        </p:grpSpPr>
        <p:sp>
          <p:nvSpPr>
            <p:cNvPr id="84" name="Oval 83"/>
            <p:cNvSpPr/>
            <p:nvPr/>
          </p:nvSpPr>
          <p:spPr>
            <a:xfrm>
              <a:off x="5587471" y="2148140"/>
              <a:ext cx="361285" cy="358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85" name="Straight Arrow Connector 84"/>
            <p:cNvCxnSpPr/>
            <p:nvPr/>
          </p:nvCxnSpPr>
          <p:spPr>
            <a:xfrm>
              <a:off x="5665433" y="2327288"/>
              <a:ext cx="218941" cy="1799"/>
            </a:xfrm>
            <a:prstGeom prst="straightConnector1">
              <a:avLst/>
            </a:prstGeom>
            <a:grpFill/>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rot="21048687">
            <a:off x="5408841" y="1596645"/>
            <a:ext cx="226790" cy="233573"/>
            <a:chOff x="5587471" y="2148140"/>
            <a:chExt cx="361285" cy="358296"/>
          </a:xfrm>
          <a:solidFill>
            <a:srgbClr val="FF5959"/>
          </a:solidFill>
        </p:grpSpPr>
        <p:sp>
          <p:nvSpPr>
            <p:cNvPr id="93" name="Oval 92"/>
            <p:cNvSpPr/>
            <p:nvPr/>
          </p:nvSpPr>
          <p:spPr>
            <a:xfrm>
              <a:off x="5587471" y="2148140"/>
              <a:ext cx="361285" cy="358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94" name="Straight Arrow Connector 93"/>
            <p:cNvCxnSpPr/>
            <p:nvPr/>
          </p:nvCxnSpPr>
          <p:spPr>
            <a:xfrm>
              <a:off x="5676051" y="2265239"/>
              <a:ext cx="170911" cy="127141"/>
            </a:xfrm>
            <a:prstGeom prst="straightConnector1">
              <a:avLst/>
            </a:prstGeom>
            <a:grpFill/>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rot="21048687">
            <a:off x="3743196" y="4176713"/>
            <a:ext cx="226790" cy="228970"/>
            <a:chOff x="5587471" y="2148140"/>
            <a:chExt cx="361285" cy="358296"/>
          </a:xfrm>
          <a:solidFill>
            <a:srgbClr val="FF5959"/>
          </a:solidFill>
        </p:grpSpPr>
        <p:sp>
          <p:nvSpPr>
            <p:cNvPr id="97" name="Oval 96"/>
            <p:cNvSpPr/>
            <p:nvPr/>
          </p:nvSpPr>
          <p:spPr>
            <a:xfrm>
              <a:off x="5587471" y="2148140"/>
              <a:ext cx="361285" cy="358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98" name="Straight Arrow Connector 97"/>
            <p:cNvCxnSpPr/>
            <p:nvPr/>
          </p:nvCxnSpPr>
          <p:spPr>
            <a:xfrm>
              <a:off x="5676051" y="2265239"/>
              <a:ext cx="170911" cy="127141"/>
            </a:xfrm>
            <a:prstGeom prst="straightConnector1">
              <a:avLst/>
            </a:prstGeom>
            <a:grpFill/>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rot="21048687">
            <a:off x="5409989" y="4157663"/>
            <a:ext cx="226790" cy="247944"/>
            <a:chOff x="5587471" y="2148140"/>
            <a:chExt cx="361285" cy="358296"/>
          </a:xfrm>
          <a:solidFill>
            <a:srgbClr val="FF5959"/>
          </a:solidFill>
        </p:grpSpPr>
        <p:sp>
          <p:nvSpPr>
            <p:cNvPr id="100" name="Oval 99"/>
            <p:cNvSpPr/>
            <p:nvPr/>
          </p:nvSpPr>
          <p:spPr>
            <a:xfrm>
              <a:off x="5587471" y="2148140"/>
              <a:ext cx="361285" cy="358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101" name="Straight Arrow Connector 100"/>
            <p:cNvCxnSpPr/>
            <p:nvPr/>
          </p:nvCxnSpPr>
          <p:spPr>
            <a:xfrm>
              <a:off x="5676051" y="2265239"/>
              <a:ext cx="170911" cy="127141"/>
            </a:xfrm>
            <a:prstGeom prst="straightConnector1">
              <a:avLst/>
            </a:prstGeom>
            <a:grpFill/>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3726369" y="2327275"/>
            <a:ext cx="224977" cy="214111"/>
            <a:chOff x="5587471" y="2148140"/>
            <a:chExt cx="361285" cy="358296"/>
          </a:xfrm>
        </p:grpSpPr>
        <p:sp>
          <p:nvSpPr>
            <p:cNvPr id="110" name="Oval 109"/>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112" name="Straight Arrow Connector 111"/>
            <p:cNvCxnSpPr/>
            <p:nvPr/>
          </p:nvCxnSpPr>
          <p:spPr>
            <a:xfrm flipV="1">
              <a:off x="5687208" y="2257969"/>
              <a:ext cx="201087" cy="10380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5391647" y="2340659"/>
            <a:ext cx="224977" cy="214111"/>
            <a:chOff x="5587471" y="2148140"/>
            <a:chExt cx="361285" cy="358296"/>
          </a:xfrm>
        </p:grpSpPr>
        <p:sp>
          <p:nvSpPr>
            <p:cNvPr id="114" name="Oval 113"/>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115" name="Straight Arrow Connector 114"/>
            <p:cNvCxnSpPr/>
            <p:nvPr/>
          </p:nvCxnSpPr>
          <p:spPr>
            <a:xfrm flipV="1">
              <a:off x="5687208" y="2257969"/>
              <a:ext cx="201087" cy="10380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3726369" y="4976813"/>
            <a:ext cx="224977" cy="214111"/>
            <a:chOff x="5587471" y="2148140"/>
            <a:chExt cx="361285" cy="358296"/>
          </a:xfrm>
        </p:grpSpPr>
        <p:sp>
          <p:nvSpPr>
            <p:cNvPr id="118" name="Oval 117"/>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119" name="Straight Arrow Connector 118"/>
            <p:cNvCxnSpPr/>
            <p:nvPr/>
          </p:nvCxnSpPr>
          <p:spPr>
            <a:xfrm flipV="1">
              <a:off x="5687208" y="2257969"/>
              <a:ext cx="201087" cy="10380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5391647" y="4960938"/>
            <a:ext cx="224977" cy="214111"/>
            <a:chOff x="5587471" y="2148140"/>
            <a:chExt cx="361285" cy="358296"/>
          </a:xfrm>
        </p:grpSpPr>
        <p:sp>
          <p:nvSpPr>
            <p:cNvPr id="121" name="Oval 120"/>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122" name="Straight Arrow Connector 121"/>
            <p:cNvCxnSpPr/>
            <p:nvPr/>
          </p:nvCxnSpPr>
          <p:spPr>
            <a:xfrm flipV="1">
              <a:off x="5687208" y="2257969"/>
              <a:ext cx="201087" cy="10380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rot="359153">
            <a:off x="5403301" y="4468813"/>
            <a:ext cx="240092" cy="236051"/>
            <a:chOff x="5587471" y="2148140"/>
            <a:chExt cx="361285" cy="358296"/>
          </a:xfrm>
          <a:solidFill>
            <a:srgbClr val="FFE183"/>
          </a:solidFill>
        </p:grpSpPr>
        <p:sp>
          <p:nvSpPr>
            <p:cNvPr id="124" name="Oval 123"/>
            <p:cNvSpPr/>
            <p:nvPr/>
          </p:nvSpPr>
          <p:spPr>
            <a:xfrm>
              <a:off x="5587471" y="2148140"/>
              <a:ext cx="361285" cy="358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125" name="Straight Arrow Connector 124"/>
            <p:cNvCxnSpPr/>
            <p:nvPr/>
          </p:nvCxnSpPr>
          <p:spPr>
            <a:xfrm>
              <a:off x="5665433" y="2327288"/>
              <a:ext cx="218941" cy="1799"/>
            </a:xfrm>
            <a:prstGeom prst="straightConnector1">
              <a:avLst/>
            </a:prstGeom>
            <a:grpFill/>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8092866" y="1196195"/>
            <a:ext cx="3469594" cy="650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smtClean="0">
                <a:solidFill>
                  <a:schemeClr val="bg1"/>
                </a:solidFill>
              </a:rPr>
              <a:t>More </a:t>
            </a:r>
            <a:r>
              <a:rPr lang="en-GB" sz="1200" b="1" dirty="0">
                <a:solidFill>
                  <a:schemeClr val="bg1"/>
                </a:solidFill>
              </a:rPr>
              <a:t>focused lending portfolio while at the same time </a:t>
            </a:r>
            <a:r>
              <a:rPr lang="en-GB" sz="1200" b="1" dirty="0" smtClean="0">
                <a:solidFill>
                  <a:schemeClr val="bg1"/>
                </a:solidFill>
              </a:rPr>
              <a:t>reduced complexity</a:t>
            </a:r>
            <a:endParaRPr lang="en-GB" sz="1200" b="1" dirty="0">
              <a:solidFill>
                <a:schemeClr val="bg1"/>
              </a:solidFill>
            </a:endParaRPr>
          </a:p>
        </p:txBody>
      </p:sp>
      <p:sp>
        <p:nvSpPr>
          <p:cNvPr id="78" name="Isosceles Triangle 77"/>
          <p:cNvSpPr/>
          <p:nvPr/>
        </p:nvSpPr>
        <p:spPr>
          <a:xfrm rot="16200000" flipH="1">
            <a:off x="7062742" y="2229772"/>
            <a:ext cx="1331305"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62" rIns="0" bIns="45662" numCol="1" spcCol="0" rtlCol="0" fromWordArt="0" anchor="ctr" anchorCtr="0" forceAA="0" compatLnSpc="1">
            <a:prstTxWarp prst="textNoShape">
              <a:avLst/>
            </a:prstTxWarp>
            <a:noAutofit/>
          </a:bodyPr>
          <a:lstStyle/>
          <a:p>
            <a:pPr algn="ctr" defTabSz="1087327"/>
            <a:endParaRPr lang="en-GB" sz="1400" dirty="0">
              <a:solidFill>
                <a:prstClr val="black"/>
              </a:solidFill>
            </a:endParaRPr>
          </a:p>
        </p:txBody>
      </p:sp>
      <p:sp>
        <p:nvSpPr>
          <p:cNvPr id="79" name="Isosceles Triangle 78"/>
          <p:cNvSpPr/>
          <p:nvPr/>
        </p:nvSpPr>
        <p:spPr>
          <a:xfrm rot="16200000" flipH="1">
            <a:off x="7062742" y="4759674"/>
            <a:ext cx="1331305"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62" rIns="0" bIns="45662" numCol="1" spcCol="0" rtlCol="0" fromWordArt="0" anchor="ctr" anchorCtr="0" forceAA="0" compatLnSpc="1">
            <a:prstTxWarp prst="textNoShape">
              <a:avLst/>
            </a:prstTxWarp>
            <a:noAutofit/>
          </a:bodyPr>
          <a:lstStyle/>
          <a:p>
            <a:pPr algn="ctr" defTabSz="1087327"/>
            <a:endParaRPr lang="en-GB" sz="1400" dirty="0">
              <a:solidFill>
                <a:prstClr val="black"/>
              </a:solidFill>
            </a:endParaRPr>
          </a:p>
        </p:txBody>
      </p:sp>
    </p:spTree>
    <p:extLst>
      <p:ext uri="{BB962C8B-B14F-4D97-AF65-F5344CB8AC3E}">
        <p14:creationId xmlns:p14="http://schemas.microsoft.com/office/powerpoint/2010/main" val="2692916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a:xfrm rot="10800000">
            <a:off x="6045786" y="1948006"/>
            <a:ext cx="714403" cy="171093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22" name="Right Arrow 21"/>
          <p:cNvSpPr/>
          <p:nvPr/>
        </p:nvSpPr>
        <p:spPr>
          <a:xfrm rot="10800000">
            <a:off x="6045788" y="4215664"/>
            <a:ext cx="714402" cy="1640838"/>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2" name="Title 1"/>
          <p:cNvSpPr>
            <a:spLocks noGrp="1"/>
          </p:cNvSpPr>
          <p:nvPr>
            <p:ph type="title"/>
          </p:nvPr>
        </p:nvSpPr>
        <p:spPr/>
        <p:txBody>
          <a:bodyPr/>
          <a:lstStyle/>
          <a:p>
            <a:r>
              <a:rPr lang="sv-SE" dirty="0" smtClean="0"/>
              <a:t>We are significantly reducing the risks</a:t>
            </a:r>
            <a:endParaRPr lang="en-GB" dirty="0"/>
          </a:p>
        </p:txBody>
      </p:sp>
      <p:sp>
        <p:nvSpPr>
          <p:cNvPr id="4" name="Slide Number Placeholder 3"/>
          <p:cNvSpPr>
            <a:spLocks noGrp="1"/>
          </p:cNvSpPr>
          <p:nvPr>
            <p:ph type="sldNum" sz="quarter" idx="12"/>
          </p:nvPr>
        </p:nvSpPr>
        <p:spPr/>
        <p:txBody>
          <a:bodyPr/>
          <a:lstStyle/>
          <a:p>
            <a:fld id="{D14BCCD3-0010-4FBA-B965-2126ADC31932}" type="slidenum">
              <a:rPr lang="en-GB" smtClean="0"/>
              <a:pPr/>
              <a:t>12</a:t>
            </a:fld>
            <a:endParaRPr lang="en-GB" dirty="0"/>
          </a:p>
        </p:txBody>
      </p:sp>
      <p:sp>
        <p:nvSpPr>
          <p:cNvPr id="9" name="Rektangel med rundade hörn 17"/>
          <p:cNvSpPr/>
          <p:nvPr/>
        </p:nvSpPr>
        <p:spPr>
          <a:xfrm>
            <a:off x="2949966" y="1867222"/>
            <a:ext cx="2984062" cy="187250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indent="-182880" defTabSz="1219281">
              <a:spcBef>
                <a:spcPts val="600"/>
              </a:spcBef>
              <a:spcAft>
                <a:spcPts val="200"/>
              </a:spcAft>
              <a:buFont typeface="Arial" panose="020B0604020202020204" pitchFamily="34" charset="0"/>
              <a:buChar char="•"/>
            </a:pPr>
            <a:r>
              <a:rPr lang="sv-SE" sz="1400" dirty="0" smtClean="0">
                <a:solidFill>
                  <a:prstClr val="black"/>
                </a:solidFill>
              </a:rPr>
              <a:t>Digitalisation</a:t>
            </a:r>
          </a:p>
          <a:p>
            <a:pPr marL="182880" indent="-182880" defTabSz="1219281">
              <a:spcBef>
                <a:spcPts val="600"/>
              </a:spcBef>
              <a:spcAft>
                <a:spcPts val="200"/>
              </a:spcAft>
              <a:buFont typeface="Arial" panose="020B0604020202020204" pitchFamily="34" charset="0"/>
              <a:buChar char="•"/>
            </a:pPr>
            <a:r>
              <a:rPr lang="sv-SE" sz="1400" dirty="0" smtClean="0">
                <a:solidFill>
                  <a:prstClr val="black"/>
                </a:solidFill>
              </a:rPr>
              <a:t>Regulatory pressure</a:t>
            </a:r>
          </a:p>
        </p:txBody>
      </p:sp>
      <p:sp>
        <p:nvSpPr>
          <p:cNvPr id="10" name="Rektangel med rundade hörn 9"/>
          <p:cNvSpPr/>
          <p:nvPr/>
        </p:nvSpPr>
        <p:spPr>
          <a:xfrm>
            <a:off x="648000" y="1867221"/>
            <a:ext cx="2064720" cy="1872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Business</a:t>
            </a:r>
            <a:endParaRPr lang="en-GB" sz="1400" b="1" dirty="0">
              <a:solidFill>
                <a:schemeClr val="bg1"/>
              </a:solidFill>
            </a:endParaRPr>
          </a:p>
        </p:txBody>
      </p:sp>
      <p:sp>
        <p:nvSpPr>
          <p:cNvPr id="11" name="Rektangel med rundade hörn 17"/>
          <p:cNvSpPr/>
          <p:nvPr/>
        </p:nvSpPr>
        <p:spPr>
          <a:xfrm>
            <a:off x="2949966" y="4037982"/>
            <a:ext cx="2984062" cy="221530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indent="-182880" defTabSz="1219281">
              <a:spcBef>
                <a:spcPts val="600"/>
              </a:spcBef>
              <a:spcAft>
                <a:spcPts val="200"/>
              </a:spcAft>
              <a:buFont typeface="Arial" panose="020B0604020202020204" pitchFamily="34" charset="0"/>
              <a:buChar char="•"/>
            </a:pPr>
            <a:r>
              <a:rPr lang="sv-SE" sz="1400" dirty="0" smtClean="0">
                <a:solidFill>
                  <a:prstClr val="black"/>
                </a:solidFill>
              </a:rPr>
              <a:t>Compliance</a:t>
            </a:r>
          </a:p>
          <a:p>
            <a:pPr marL="182880" indent="-182880" defTabSz="1219281">
              <a:spcBef>
                <a:spcPts val="600"/>
              </a:spcBef>
              <a:spcAft>
                <a:spcPts val="200"/>
              </a:spcAft>
              <a:buFont typeface="Arial" panose="020B0604020202020204" pitchFamily="34" charset="0"/>
              <a:buChar char="•"/>
            </a:pPr>
            <a:r>
              <a:rPr lang="sv-SE" sz="1400" dirty="0" smtClean="0">
                <a:solidFill>
                  <a:prstClr val="black"/>
                </a:solidFill>
              </a:rPr>
              <a:t>Cyber risks and IT stability</a:t>
            </a:r>
          </a:p>
          <a:p>
            <a:pPr marL="182880" indent="-182880" defTabSz="1219281">
              <a:spcBef>
                <a:spcPts val="600"/>
              </a:spcBef>
              <a:spcAft>
                <a:spcPts val="200"/>
              </a:spcAft>
              <a:buFont typeface="Arial" panose="020B0604020202020204" pitchFamily="34" charset="0"/>
              <a:buChar char="•"/>
            </a:pPr>
            <a:r>
              <a:rPr lang="sv-SE" sz="1400" dirty="0" smtClean="0">
                <a:solidFill>
                  <a:prstClr val="black"/>
                </a:solidFill>
              </a:rPr>
              <a:t>Execution (change portfolio)</a:t>
            </a:r>
          </a:p>
        </p:txBody>
      </p:sp>
      <p:sp>
        <p:nvSpPr>
          <p:cNvPr id="12" name="Rektangel med rundade hörn 9"/>
          <p:cNvSpPr/>
          <p:nvPr/>
        </p:nvSpPr>
        <p:spPr>
          <a:xfrm>
            <a:off x="647999" y="4037982"/>
            <a:ext cx="2064721" cy="22153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Operational</a:t>
            </a:r>
            <a:endParaRPr lang="en-GB" sz="1400" b="1" dirty="0">
              <a:solidFill>
                <a:schemeClr val="bg1"/>
              </a:solidFill>
            </a:endParaRPr>
          </a:p>
        </p:txBody>
      </p:sp>
      <p:cxnSp>
        <p:nvCxnSpPr>
          <p:cNvPr id="24" name="Straight Connector 23"/>
          <p:cNvCxnSpPr/>
          <p:nvPr/>
        </p:nvCxnSpPr>
        <p:spPr>
          <a:xfrm>
            <a:off x="648000" y="3893409"/>
            <a:ext cx="10832799" cy="0"/>
          </a:xfrm>
          <a:prstGeom prst="line">
            <a:avLst/>
          </a:prstGeom>
          <a:ln w="31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949966" y="1326529"/>
            <a:ext cx="2984062" cy="3698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b="1" i="1" dirty="0">
                <a:solidFill>
                  <a:schemeClr val="accent1"/>
                </a:solidFill>
              </a:rPr>
              <a:t>Trends</a:t>
            </a:r>
            <a:endParaRPr lang="en-GB" sz="1400" b="1" i="1" dirty="0">
              <a:solidFill>
                <a:schemeClr val="accent1"/>
              </a:solidFill>
            </a:endParaRPr>
          </a:p>
        </p:txBody>
      </p:sp>
      <p:sp>
        <p:nvSpPr>
          <p:cNvPr id="19" name="Rectangle 18"/>
          <p:cNvSpPr/>
          <p:nvPr/>
        </p:nvSpPr>
        <p:spPr>
          <a:xfrm>
            <a:off x="6910883" y="1326529"/>
            <a:ext cx="4569916" cy="3698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b="1" i="1" dirty="0">
                <a:solidFill>
                  <a:schemeClr val="accent1"/>
                </a:solidFill>
              </a:rPr>
              <a:t>Mitigating actions</a:t>
            </a:r>
            <a:endParaRPr lang="en-GB" sz="1400" b="1" i="1" dirty="0">
              <a:solidFill>
                <a:schemeClr val="accent1"/>
              </a:solidFill>
            </a:endParaRPr>
          </a:p>
        </p:txBody>
      </p:sp>
      <p:sp>
        <p:nvSpPr>
          <p:cNvPr id="25" name="Rektangel med rundade hörn 17"/>
          <p:cNvSpPr/>
          <p:nvPr/>
        </p:nvSpPr>
        <p:spPr>
          <a:xfrm>
            <a:off x="6910882" y="1867222"/>
            <a:ext cx="4569917" cy="187250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lvl="1" indent="-176213">
              <a:spcBef>
                <a:spcPts val="600"/>
              </a:spcBef>
              <a:buFont typeface="Arial" panose="020B0604020202020204" pitchFamily="34" charset="0"/>
              <a:buChar char="•"/>
            </a:pPr>
            <a:r>
              <a:rPr lang="en-GB" sz="1400" dirty="0" smtClean="0">
                <a:solidFill>
                  <a:schemeClr val="tx1"/>
                </a:solidFill>
              </a:rPr>
              <a:t>Build up of Digital capabilities and renovation of digital engine</a:t>
            </a:r>
          </a:p>
          <a:p>
            <a:pPr marL="176213" lvl="1" indent="-176213">
              <a:spcBef>
                <a:spcPts val="600"/>
              </a:spcBef>
              <a:buFont typeface="Arial" panose="020B0604020202020204" pitchFamily="34" charset="0"/>
              <a:buChar char="•"/>
            </a:pPr>
            <a:r>
              <a:rPr lang="en-GB" sz="1400" dirty="0" smtClean="0">
                <a:solidFill>
                  <a:schemeClr val="tx1"/>
                </a:solidFill>
              </a:rPr>
              <a:t>Streamlined organisation and reshaping distribution model</a:t>
            </a:r>
          </a:p>
          <a:p>
            <a:pPr marL="176213" lvl="1" indent="-176213">
              <a:spcBef>
                <a:spcPts val="600"/>
              </a:spcBef>
              <a:buFont typeface="Arial" panose="020B0604020202020204" pitchFamily="34" charset="0"/>
              <a:buChar char="•"/>
            </a:pPr>
            <a:r>
              <a:rPr lang="en-GB" sz="1400" dirty="0" smtClean="0">
                <a:solidFill>
                  <a:schemeClr val="tx1"/>
                </a:solidFill>
              </a:rPr>
              <a:t>Centre of Excellence for managing, protect and usage of Data</a:t>
            </a:r>
            <a:endParaRPr lang="en-GB" sz="1400" dirty="0">
              <a:solidFill>
                <a:schemeClr val="tx1"/>
              </a:solidFill>
            </a:endParaRPr>
          </a:p>
        </p:txBody>
      </p:sp>
      <p:sp>
        <p:nvSpPr>
          <p:cNvPr id="15" name="Rectangle 14"/>
          <p:cNvSpPr/>
          <p:nvPr/>
        </p:nvSpPr>
        <p:spPr>
          <a:xfrm>
            <a:off x="648000" y="1326529"/>
            <a:ext cx="2064720" cy="3698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b="1" i="1" dirty="0" smtClean="0">
                <a:solidFill>
                  <a:schemeClr val="accent1"/>
                </a:solidFill>
              </a:rPr>
              <a:t>Risk</a:t>
            </a:r>
            <a:endParaRPr lang="en-GB" sz="1400" b="1" i="1" dirty="0">
              <a:solidFill>
                <a:schemeClr val="accent1"/>
              </a:solidFill>
            </a:endParaRPr>
          </a:p>
        </p:txBody>
      </p:sp>
      <p:sp>
        <p:nvSpPr>
          <p:cNvPr id="28" name="Rektangel med rundade hörn 17"/>
          <p:cNvSpPr/>
          <p:nvPr/>
        </p:nvSpPr>
        <p:spPr>
          <a:xfrm>
            <a:off x="6910883" y="4022546"/>
            <a:ext cx="4569917" cy="222638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lvl="1" indent="-176213">
              <a:spcBef>
                <a:spcPts val="600"/>
              </a:spcBef>
              <a:buFont typeface="Arial" panose="020B0604020202020204" pitchFamily="34" charset="0"/>
              <a:buChar char="•"/>
            </a:pPr>
            <a:r>
              <a:rPr lang="en-GB" sz="1400" dirty="0">
                <a:solidFill>
                  <a:schemeClr val="tx1"/>
                </a:solidFill>
              </a:rPr>
              <a:t>Competence upgrade in 1st, 2nd and 3rd line</a:t>
            </a:r>
          </a:p>
          <a:p>
            <a:pPr marL="176213" lvl="1" indent="-176213">
              <a:spcBef>
                <a:spcPts val="600"/>
              </a:spcBef>
              <a:buFont typeface="Arial" panose="020B0604020202020204" pitchFamily="34" charset="0"/>
              <a:buChar char="•"/>
            </a:pPr>
            <a:r>
              <a:rPr lang="en-GB" sz="1400" dirty="0">
                <a:solidFill>
                  <a:schemeClr val="tx1"/>
                </a:solidFill>
              </a:rPr>
              <a:t>IT Governance and Operational risk framework</a:t>
            </a:r>
          </a:p>
          <a:p>
            <a:pPr marL="176213" lvl="1" indent="-176213">
              <a:spcBef>
                <a:spcPts val="600"/>
              </a:spcBef>
              <a:buFont typeface="Arial" panose="020B0604020202020204" pitchFamily="34" charset="0"/>
              <a:buChar char="•"/>
            </a:pPr>
            <a:r>
              <a:rPr lang="en-GB" sz="1400" dirty="0" err="1">
                <a:solidFill>
                  <a:schemeClr val="tx1"/>
                </a:solidFill>
              </a:rPr>
              <a:t>CoE</a:t>
            </a:r>
            <a:r>
              <a:rPr lang="en-GB" sz="1400" dirty="0">
                <a:solidFill>
                  <a:schemeClr val="tx1"/>
                </a:solidFill>
              </a:rPr>
              <a:t> and road map for managing Cyber risks</a:t>
            </a:r>
          </a:p>
          <a:p>
            <a:pPr marL="176213" lvl="1" indent="-176213">
              <a:spcBef>
                <a:spcPts val="600"/>
              </a:spcBef>
              <a:buFont typeface="Arial" panose="020B0604020202020204" pitchFamily="34" charset="0"/>
              <a:buChar char="•"/>
            </a:pPr>
            <a:r>
              <a:rPr lang="en-GB" sz="1400" dirty="0">
                <a:solidFill>
                  <a:schemeClr val="tx1"/>
                </a:solidFill>
              </a:rPr>
              <a:t>Future IT: Cloud, Digital Workspace, </a:t>
            </a:r>
            <a:r>
              <a:rPr lang="en-GB" sz="1400" dirty="0" err="1">
                <a:solidFill>
                  <a:schemeClr val="tx1"/>
                </a:solidFill>
              </a:rPr>
              <a:t>Devops</a:t>
            </a:r>
            <a:r>
              <a:rPr lang="en-GB" sz="1400" dirty="0">
                <a:solidFill>
                  <a:schemeClr val="tx1"/>
                </a:solidFill>
              </a:rPr>
              <a:t> and Agile</a:t>
            </a:r>
          </a:p>
          <a:p>
            <a:pPr marL="176213" lvl="1" indent="-176213">
              <a:spcBef>
                <a:spcPts val="600"/>
              </a:spcBef>
              <a:buFont typeface="Arial" panose="020B0604020202020204" pitchFamily="34" charset="0"/>
              <a:buChar char="•"/>
            </a:pPr>
            <a:r>
              <a:rPr lang="en-GB" sz="1400" dirty="0">
                <a:solidFill>
                  <a:schemeClr val="tx1"/>
                </a:solidFill>
              </a:rPr>
              <a:t>Standardization of components and solutions</a:t>
            </a:r>
          </a:p>
          <a:p>
            <a:pPr marL="176213" lvl="1" indent="-176213">
              <a:spcBef>
                <a:spcPts val="600"/>
              </a:spcBef>
              <a:buFont typeface="Arial" panose="020B0604020202020204" pitchFamily="34" charset="0"/>
              <a:buChar char="•"/>
            </a:pPr>
            <a:r>
              <a:rPr lang="en-GB" sz="1400" dirty="0">
                <a:solidFill>
                  <a:schemeClr val="tx1"/>
                </a:solidFill>
              </a:rPr>
              <a:t>Group wide </a:t>
            </a:r>
            <a:r>
              <a:rPr lang="en-GB" sz="1400" dirty="0" smtClean="0">
                <a:solidFill>
                  <a:schemeClr val="tx1"/>
                </a:solidFill>
              </a:rPr>
              <a:t>prioritisation </a:t>
            </a:r>
            <a:r>
              <a:rPr lang="en-GB" sz="1400" dirty="0">
                <a:solidFill>
                  <a:schemeClr val="tx1"/>
                </a:solidFill>
              </a:rPr>
              <a:t>process of development portfolio</a:t>
            </a:r>
          </a:p>
        </p:txBody>
      </p:sp>
    </p:spTree>
    <p:extLst>
      <p:ext uri="{BB962C8B-B14F-4D97-AF65-F5344CB8AC3E}">
        <p14:creationId xmlns:p14="http://schemas.microsoft.com/office/powerpoint/2010/main" val="830549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388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5" name="Rectangle 34"/>
          <p:cNvSpPr/>
          <p:nvPr/>
        </p:nvSpPr>
        <p:spPr>
          <a:xfrm>
            <a:off x="7175800" y="1638450"/>
            <a:ext cx="4368500" cy="4559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17" name="Rectangle 16"/>
          <p:cNvSpPr/>
          <p:nvPr/>
        </p:nvSpPr>
        <p:spPr>
          <a:xfrm>
            <a:off x="648000" y="1676400"/>
            <a:ext cx="6337000" cy="4559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 name="Slide Number Placeholder 2"/>
          <p:cNvSpPr>
            <a:spLocks noGrp="1"/>
          </p:cNvSpPr>
          <p:nvPr>
            <p:ph type="sldNum" sz="quarter" idx="12"/>
          </p:nvPr>
        </p:nvSpPr>
        <p:spPr/>
        <p:txBody>
          <a:bodyPr/>
          <a:lstStyle/>
          <a:p>
            <a:fld id="{D14BCCD3-0010-4FBA-B965-2126ADC31932}" type="slidenum">
              <a:rPr lang="en-GB" smtClean="0"/>
              <a:pPr/>
              <a:t>13</a:t>
            </a:fld>
            <a:endParaRPr lang="en-GB" dirty="0"/>
          </a:p>
        </p:txBody>
      </p:sp>
      <p:sp>
        <p:nvSpPr>
          <p:cNvPr id="4" name="Title 3"/>
          <p:cNvSpPr>
            <a:spLocks noGrp="1"/>
          </p:cNvSpPr>
          <p:nvPr>
            <p:ph type="title"/>
          </p:nvPr>
        </p:nvSpPr>
        <p:spPr>
          <a:xfrm>
            <a:off x="647998" y="360083"/>
            <a:ext cx="10782001" cy="720167"/>
          </a:xfrm>
        </p:spPr>
        <p:txBody>
          <a:bodyPr/>
          <a:lstStyle/>
          <a:p>
            <a:r>
              <a:rPr lang="en-GB" dirty="0" smtClean="0"/>
              <a:t>Ambitious investments in building key attributes have been done</a:t>
            </a:r>
            <a:endParaRPr lang="en-GB" dirty="0"/>
          </a:p>
        </p:txBody>
      </p:sp>
      <p:sp>
        <p:nvSpPr>
          <p:cNvPr id="7" name="Arc 6"/>
          <p:cNvSpPr/>
          <p:nvPr/>
        </p:nvSpPr>
        <p:spPr>
          <a:xfrm rot="17284907">
            <a:off x="2504973" y="3031753"/>
            <a:ext cx="3574300" cy="3574299"/>
          </a:xfrm>
          <a:prstGeom prst="arc">
            <a:avLst>
              <a:gd name="adj1" fmla="val 16200000"/>
              <a:gd name="adj2" fmla="val 21242940"/>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p:cNvSpPr/>
          <p:nvPr/>
        </p:nvSpPr>
        <p:spPr>
          <a:xfrm rot="17284907">
            <a:off x="4352791" y="1828632"/>
            <a:ext cx="3574300" cy="3574299"/>
          </a:xfrm>
          <a:prstGeom prst="arc">
            <a:avLst>
              <a:gd name="adj1" fmla="val 16200000"/>
              <a:gd name="adj2" fmla="val 21113618"/>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Arrow Connector 13"/>
          <p:cNvCxnSpPr/>
          <p:nvPr/>
        </p:nvCxnSpPr>
        <p:spPr>
          <a:xfrm>
            <a:off x="761999" y="5869356"/>
            <a:ext cx="6012000" cy="0"/>
          </a:xfrm>
          <a:prstGeom prst="straightConnector1">
            <a:avLst/>
          </a:prstGeom>
          <a:ln w="57150">
            <a:solidFill>
              <a:schemeClr val="bg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48000" y="1326358"/>
            <a:ext cx="6337000" cy="350043"/>
          </a:xfrm>
          <a:prstGeom prst="rect">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Illustrative timeline</a:t>
            </a:r>
            <a:endParaRPr lang="en-GB" sz="1600" b="1" dirty="0">
              <a:solidFill>
                <a:schemeClr val="bg1"/>
              </a:solidFill>
            </a:endParaRPr>
          </a:p>
        </p:txBody>
      </p:sp>
      <p:sp>
        <p:nvSpPr>
          <p:cNvPr id="20" name="Rectangle 19"/>
          <p:cNvSpPr/>
          <p:nvPr/>
        </p:nvSpPr>
        <p:spPr>
          <a:xfrm>
            <a:off x="1092500" y="5687384"/>
            <a:ext cx="1461434" cy="3639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i="1" dirty="0" smtClean="0">
                <a:solidFill>
                  <a:schemeClr val="bg1"/>
                </a:solidFill>
              </a:rPr>
              <a:t>2015 - 2017</a:t>
            </a:r>
            <a:endParaRPr lang="en-GB" sz="1800" b="1" i="1" dirty="0">
              <a:solidFill>
                <a:schemeClr val="bg1"/>
              </a:solidFill>
            </a:endParaRPr>
          </a:p>
        </p:txBody>
      </p:sp>
      <p:sp>
        <p:nvSpPr>
          <p:cNvPr id="21" name="Rectangle 20"/>
          <p:cNvSpPr/>
          <p:nvPr/>
        </p:nvSpPr>
        <p:spPr>
          <a:xfrm>
            <a:off x="3003541" y="5687384"/>
            <a:ext cx="1461434" cy="363944"/>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i="1" dirty="0" smtClean="0">
                <a:solidFill>
                  <a:schemeClr val="bg1"/>
                </a:solidFill>
              </a:rPr>
              <a:t>2018 - 2021</a:t>
            </a:r>
            <a:endParaRPr lang="en-GB" sz="1800" b="1" i="1" dirty="0">
              <a:solidFill>
                <a:schemeClr val="bg1"/>
              </a:solidFill>
            </a:endParaRPr>
          </a:p>
        </p:txBody>
      </p:sp>
      <p:sp>
        <p:nvSpPr>
          <p:cNvPr id="22" name="Rectangle 21"/>
          <p:cNvSpPr/>
          <p:nvPr/>
        </p:nvSpPr>
        <p:spPr>
          <a:xfrm>
            <a:off x="4914583" y="5687384"/>
            <a:ext cx="1461434" cy="363944"/>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i="1" dirty="0" smtClean="0">
                <a:solidFill>
                  <a:schemeClr val="bg1"/>
                </a:solidFill>
              </a:rPr>
              <a:t>2021 - </a:t>
            </a:r>
            <a:endParaRPr lang="en-GB" sz="1800" b="1" i="1" dirty="0">
              <a:solidFill>
                <a:schemeClr val="bg1"/>
              </a:solidFill>
            </a:endParaRPr>
          </a:p>
        </p:txBody>
      </p:sp>
      <p:grpSp>
        <p:nvGrpSpPr>
          <p:cNvPr id="25" name="Group 24"/>
          <p:cNvGrpSpPr/>
          <p:nvPr/>
        </p:nvGrpSpPr>
        <p:grpSpPr>
          <a:xfrm>
            <a:off x="1508863" y="4573638"/>
            <a:ext cx="400108" cy="400108"/>
            <a:chOff x="6188046" y="3872926"/>
            <a:chExt cx="400108" cy="400108"/>
          </a:xfrm>
        </p:grpSpPr>
        <p:sp>
          <p:nvSpPr>
            <p:cNvPr id="23" name="Oval 22"/>
            <p:cNvSpPr/>
            <p:nvPr/>
          </p:nvSpPr>
          <p:spPr>
            <a:xfrm>
              <a:off x="6188046" y="3872926"/>
              <a:ext cx="400108" cy="400108"/>
            </a:xfrm>
            <a:prstGeom prst="ellipse">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bg1"/>
                </a:solidFill>
              </a:endParaRPr>
            </a:p>
          </p:txBody>
        </p:sp>
        <p:sp>
          <p:nvSpPr>
            <p:cNvPr id="24" name="TextBox 23"/>
            <p:cNvSpPr txBox="1"/>
            <p:nvPr/>
          </p:nvSpPr>
          <p:spPr>
            <a:xfrm>
              <a:off x="6238860" y="3903703"/>
              <a:ext cx="298480" cy="338554"/>
            </a:xfrm>
            <a:prstGeom prst="rect">
              <a:avLst/>
            </a:prstGeom>
            <a:noFill/>
          </p:spPr>
          <p:txBody>
            <a:bodyPr wrap="none" rtlCol="0">
              <a:spAutoFit/>
            </a:bodyPr>
            <a:lstStyle/>
            <a:p>
              <a:r>
                <a:rPr lang="en-GB" sz="1600" b="1" dirty="0" smtClean="0">
                  <a:solidFill>
                    <a:schemeClr val="bg1"/>
                  </a:solidFill>
                </a:rPr>
                <a:t>1</a:t>
              </a:r>
              <a:endParaRPr lang="en-GB" sz="1600" b="1" dirty="0">
                <a:solidFill>
                  <a:schemeClr val="bg1"/>
                </a:solidFill>
              </a:endParaRPr>
            </a:p>
          </p:txBody>
        </p:sp>
      </p:grpSp>
      <p:sp>
        <p:nvSpPr>
          <p:cNvPr id="27" name="Oval 26"/>
          <p:cNvSpPr/>
          <p:nvPr/>
        </p:nvSpPr>
        <p:spPr>
          <a:xfrm>
            <a:off x="3416392" y="3360273"/>
            <a:ext cx="400108" cy="4001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2</a:t>
            </a:r>
            <a:endParaRPr lang="en-GB" sz="1600" b="1" dirty="0">
              <a:solidFill>
                <a:schemeClr val="bg1"/>
              </a:solidFill>
            </a:endParaRPr>
          </a:p>
        </p:txBody>
      </p:sp>
      <p:sp>
        <p:nvSpPr>
          <p:cNvPr id="30" name="Oval 29"/>
          <p:cNvSpPr/>
          <p:nvPr/>
        </p:nvSpPr>
        <p:spPr>
          <a:xfrm>
            <a:off x="5245192" y="2142254"/>
            <a:ext cx="400108" cy="4001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3</a:t>
            </a:r>
            <a:endParaRPr lang="en-GB" sz="1200" b="1" dirty="0">
              <a:solidFill>
                <a:schemeClr val="bg1"/>
              </a:solidFill>
            </a:endParaRPr>
          </a:p>
        </p:txBody>
      </p:sp>
      <p:sp>
        <p:nvSpPr>
          <p:cNvPr id="32" name="TextBox 31"/>
          <p:cNvSpPr txBox="1"/>
          <p:nvPr/>
        </p:nvSpPr>
        <p:spPr>
          <a:xfrm>
            <a:off x="1146359" y="5014645"/>
            <a:ext cx="1125116" cy="338554"/>
          </a:xfrm>
          <a:prstGeom prst="rect">
            <a:avLst/>
          </a:prstGeom>
          <a:noFill/>
        </p:spPr>
        <p:txBody>
          <a:bodyPr wrap="none" rtlCol="0">
            <a:spAutoFit/>
          </a:bodyPr>
          <a:lstStyle/>
          <a:p>
            <a:pPr algn="ctr"/>
            <a:r>
              <a:rPr lang="en-GB" sz="1600" b="1" i="1" dirty="0" smtClean="0">
                <a:solidFill>
                  <a:schemeClr val="bg2"/>
                </a:solidFill>
              </a:rPr>
              <a:t>RAMP UP</a:t>
            </a:r>
            <a:endParaRPr lang="en-GB" sz="1600" b="1" i="1" dirty="0">
              <a:solidFill>
                <a:schemeClr val="bg2"/>
              </a:solidFill>
            </a:endParaRPr>
          </a:p>
        </p:txBody>
      </p:sp>
      <p:sp>
        <p:nvSpPr>
          <p:cNvPr id="33" name="TextBox 32"/>
          <p:cNvSpPr txBox="1"/>
          <p:nvPr/>
        </p:nvSpPr>
        <p:spPr>
          <a:xfrm>
            <a:off x="3040115" y="3760381"/>
            <a:ext cx="1378904" cy="338554"/>
          </a:xfrm>
          <a:prstGeom prst="rect">
            <a:avLst/>
          </a:prstGeom>
          <a:noFill/>
        </p:spPr>
        <p:txBody>
          <a:bodyPr wrap="none" rtlCol="0">
            <a:spAutoFit/>
          </a:bodyPr>
          <a:lstStyle/>
          <a:p>
            <a:pPr algn="ctr"/>
            <a:r>
              <a:rPr lang="en-GB" sz="1600" b="1" i="1" dirty="0" smtClean="0">
                <a:solidFill>
                  <a:schemeClr val="bg1">
                    <a:lumMod val="85000"/>
                  </a:schemeClr>
                </a:solidFill>
              </a:rPr>
              <a:t>EXECUTION</a:t>
            </a:r>
            <a:endParaRPr lang="en-GB" sz="1600" b="1" i="1" dirty="0">
              <a:solidFill>
                <a:schemeClr val="bg1">
                  <a:lumMod val="85000"/>
                </a:schemeClr>
              </a:solidFill>
            </a:endParaRPr>
          </a:p>
        </p:txBody>
      </p:sp>
      <p:sp>
        <p:nvSpPr>
          <p:cNvPr id="34" name="TextBox 33"/>
          <p:cNvSpPr txBox="1"/>
          <p:nvPr/>
        </p:nvSpPr>
        <p:spPr>
          <a:xfrm>
            <a:off x="4731800" y="2565327"/>
            <a:ext cx="1652184" cy="338554"/>
          </a:xfrm>
          <a:prstGeom prst="rect">
            <a:avLst/>
          </a:prstGeom>
          <a:noFill/>
        </p:spPr>
        <p:txBody>
          <a:bodyPr wrap="none" rtlCol="0">
            <a:spAutoFit/>
          </a:bodyPr>
          <a:lstStyle/>
          <a:p>
            <a:pPr algn="ctr"/>
            <a:r>
              <a:rPr lang="en-GB" sz="1600" b="1" i="1" dirty="0" smtClean="0">
                <a:solidFill>
                  <a:schemeClr val="bg1">
                    <a:lumMod val="85000"/>
                  </a:schemeClr>
                </a:solidFill>
              </a:rPr>
              <a:t>OPTIMISATION</a:t>
            </a:r>
            <a:endParaRPr lang="en-GB" sz="1600" b="1" i="1" dirty="0">
              <a:solidFill>
                <a:schemeClr val="bg1">
                  <a:lumMod val="85000"/>
                </a:schemeClr>
              </a:solidFill>
            </a:endParaRPr>
          </a:p>
        </p:txBody>
      </p:sp>
      <p:sp>
        <p:nvSpPr>
          <p:cNvPr id="36" name="Rectangle 35"/>
          <p:cNvSpPr/>
          <p:nvPr/>
        </p:nvSpPr>
        <p:spPr>
          <a:xfrm>
            <a:off x="7175800" y="1326358"/>
            <a:ext cx="4368500" cy="350043"/>
          </a:xfrm>
          <a:prstGeom prst="rect">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Success factors</a:t>
            </a:r>
            <a:endParaRPr lang="en-GB" sz="1600" b="1" dirty="0">
              <a:solidFill>
                <a:schemeClr val="bg1"/>
              </a:solidFill>
            </a:endParaRPr>
          </a:p>
        </p:txBody>
      </p:sp>
      <p:sp>
        <p:nvSpPr>
          <p:cNvPr id="55" name="TextBox 54"/>
          <p:cNvSpPr txBox="1"/>
          <p:nvPr/>
        </p:nvSpPr>
        <p:spPr>
          <a:xfrm>
            <a:off x="8242300" y="2112219"/>
            <a:ext cx="3315331" cy="946413"/>
          </a:xfrm>
          <a:prstGeom prst="rect">
            <a:avLst/>
          </a:prstGeom>
          <a:noFill/>
        </p:spPr>
        <p:txBody>
          <a:bodyPr wrap="none" rtlCol="0">
            <a:spAutoFit/>
          </a:bodyPr>
          <a:lstStyle/>
          <a:p>
            <a:pPr>
              <a:spcAft>
                <a:spcPts val="300"/>
              </a:spcAft>
              <a:buClr>
                <a:schemeClr val="bg2"/>
              </a:buClr>
              <a:buSzPct val="125000"/>
            </a:pPr>
            <a:r>
              <a:rPr lang="en-GB" sz="1200" dirty="0" smtClean="0">
                <a:solidFill>
                  <a:schemeClr val="tx1"/>
                </a:solidFill>
              </a:rPr>
              <a:t>Ambitious investments to build the foundation </a:t>
            </a:r>
          </a:p>
          <a:p>
            <a:pPr marL="285750" indent="-285750">
              <a:spcAft>
                <a:spcPts val="300"/>
              </a:spcAft>
              <a:buClr>
                <a:schemeClr val="bg2"/>
              </a:buClr>
              <a:buSzPct val="125000"/>
              <a:buFont typeface="Wingdings" panose="05000000000000000000" pitchFamily="2" charset="2"/>
              <a:buChar char="§"/>
            </a:pPr>
            <a:r>
              <a:rPr lang="en-GB" sz="1200" dirty="0" smtClean="0"/>
              <a:t>Fast &amp; agile</a:t>
            </a:r>
            <a:endParaRPr lang="en-GB" sz="1200" dirty="0"/>
          </a:p>
          <a:p>
            <a:pPr marL="285750" indent="-285750">
              <a:spcAft>
                <a:spcPts val="300"/>
              </a:spcAft>
              <a:buClr>
                <a:schemeClr val="bg2"/>
              </a:buClr>
              <a:buSzPct val="125000"/>
              <a:buFont typeface="Wingdings" panose="05000000000000000000" pitchFamily="2" charset="2"/>
              <a:buChar char="§"/>
            </a:pPr>
            <a:r>
              <a:rPr lang="en-GB" sz="1200" dirty="0"/>
              <a:t>Efficient and Scalable</a:t>
            </a:r>
            <a:r>
              <a:rPr lang="en-GB" sz="1200" dirty="0" smtClean="0"/>
              <a:t> </a:t>
            </a:r>
            <a:endParaRPr lang="en-GB" sz="1200" dirty="0"/>
          </a:p>
          <a:p>
            <a:pPr marL="285750" indent="-285750">
              <a:spcAft>
                <a:spcPts val="300"/>
              </a:spcAft>
              <a:buClr>
                <a:schemeClr val="bg2"/>
              </a:buClr>
              <a:buSzPct val="125000"/>
              <a:buFont typeface="Wingdings" panose="05000000000000000000" pitchFamily="2" charset="2"/>
              <a:buChar char="§"/>
            </a:pPr>
            <a:r>
              <a:rPr lang="en-GB" sz="1200" dirty="0"/>
              <a:t>Resilient and compliant</a:t>
            </a:r>
            <a:endParaRPr lang="en-GB" sz="1200" dirty="0" smtClean="0">
              <a:solidFill>
                <a:schemeClr val="tx1"/>
              </a:solidFill>
            </a:endParaRPr>
          </a:p>
        </p:txBody>
      </p:sp>
      <p:sp>
        <p:nvSpPr>
          <p:cNvPr id="57" name="TextBox 56"/>
          <p:cNvSpPr txBox="1"/>
          <p:nvPr/>
        </p:nvSpPr>
        <p:spPr>
          <a:xfrm>
            <a:off x="8380165" y="5349844"/>
            <a:ext cx="1983235" cy="335156"/>
          </a:xfrm>
          <a:prstGeom prst="rect">
            <a:avLst/>
          </a:prstGeom>
          <a:noFill/>
        </p:spPr>
        <p:txBody>
          <a:bodyPr wrap="none" rtlCol="0">
            <a:spAutoFit/>
          </a:bodyPr>
          <a:lstStyle/>
          <a:p>
            <a:pPr>
              <a:lnSpc>
                <a:spcPct val="150000"/>
              </a:lnSpc>
              <a:buClr>
                <a:schemeClr val="bg2"/>
              </a:buClr>
              <a:buSzPct val="125000"/>
              <a:tabLst>
                <a:tab pos="177800" algn="l"/>
              </a:tabLst>
            </a:pPr>
            <a:r>
              <a:rPr lang="en-GB" sz="1200" b="1" i="1" dirty="0" smtClean="0">
                <a:solidFill>
                  <a:schemeClr val="bg1">
                    <a:lumMod val="85000"/>
                  </a:schemeClr>
                </a:solidFill>
              </a:rPr>
              <a:t>Future relationship bank</a:t>
            </a:r>
            <a:endParaRPr lang="en-GB" sz="1200" b="1" i="1" dirty="0">
              <a:solidFill>
                <a:schemeClr val="bg1">
                  <a:lumMod val="85000"/>
                </a:schemeClr>
              </a:solidFill>
            </a:endParaRPr>
          </a:p>
        </p:txBody>
      </p:sp>
      <p:sp>
        <p:nvSpPr>
          <p:cNvPr id="56" name="TextBox 55"/>
          <p:cNvSpPr txBox="1"/>
          <p:nvPr/>
        </p:nvSpPr>
        <p:spPr>
          <a:xfrm>
            <a:off x="8242299" y="3478712"/>
            <a:ext cx="3389581" cy="946413"/>
          </a:xfrm>
          <a:prstGeom prst="rect">
            <a:avLst/>
          </a:prstGeom>
          <a:noFill/>
        </p:spPr>
        <p:txBody>
          <a:bodyPr wrap="square" rtlCol="0">
            <a:spAutoFit/>
          </a:bodyPr>
          <a:lstStyle/>
          <a:p>
            <a:pPr marL="285750" indent="-285750">
              <a:spcAft>
                <a:spcPts val="300"/>
              </a:spcAft>
              <a:buClr>
                <a:schemeClr val="bg1">
                  <a:lumMod val="85000"/>
                </a:schemeClr>
              </a:buClr>
              <a:buSzPct val="125000"/>
              <a:buFont typeface="Wingdings" panose="05000000000000000000" pitchFamily="2" charset="2"/>
              <a:buChar char="§"/>
            </a:pPr>
            <a:r>
              <a:rPr lang="en-GB" sz="1200" dirty="0">
                <a:solidFill>
                  <a:schemeClr val="bg1">
                    <a:lumMod val="85000"/>
                  </a:schemeClr>
                </a:solidFill>
              </a:rPr>
              <a:t>Distribution/Channels/Service model</a:t>
            </a:r>
          </a:p>
          <a:p>
            <a:pPr marL="285750" indent="-285750">
              <a:spcAft>
                <a:spcPts val="300"/>
              </a:spcAft>
              <a:buClr>
                <a:schemeClr val="bg1">
                  <a:lumMod val="85000"/>
                </a:schemeClr>
              </a:buClr>
              <a:buSzPct val="125000"/>
              <a:buFont typeface="Wingdings" panose="05000000000000000000" pitchFamily="2" charset="2"/>
              <a:buChar char="§"/>
            </a:pPr>
            <a:r>
              <a:rPr lang="sv-SE" sz="1200" dirty="0">
                <a:solidFill>
                  <a:schemeClr val="bg1">
                    <a:lumMod val="85000"/>
                  </a:schemeClr>
                </a:solidFill>
              </a:rPr>
              <a:t>Credit Processes &amp; Products</a:t>
            </a:r>
          </a:p>
          <a:p>
            <a:pPr marL="285750" indent="-285750">
              <a:spcAft>
                <a:spcPts val="300"/>
              </a:spcAft>
              <a:buClr>
                <a:schemeClr val="bg1">
                  <a:lumMod val="85000"/>
                </a:schemeClr>
              </a:buClr>
              <a:buSzPct val="125000"/>
              <a:buFont typeface="Wingdings" panose="05000000000000000000" pitchFamily="2" charset="2"/>
              <a:buChar char="§"/>
            </a:pPr>
            <a:r>
              <a:rPr lang="sv-SE" sz="1200" dirty="0">
                <a:solidFill>
                  <a:schemeClr val="bg1">
                    <a:lumMod val="85000"/>
                  </a:schemeClr>
                </a:solidFill>
              </a:rPr>
              <a:t>IT &amp; </a:t>
            </a:r>
            <a:r>
              <a:rPr lang="sv-SE" sz="1200" dirty="0" smtClean="0">
                <a:solidFill>
                  <a:schemeClr val="bg1">
                    <a:lumMod val="85000"/>
                  </a:schemeClr>
                </a:solidFill>
              </a:rPr>
              <a:t>Operations</a:t>
            </a:r>
            <a:endParaRPr lang="sv-SE" sz="1200" dirty="0">
              <a:solidFill>
                <a:schemeClr val="bg1">
                  <a:lumMod val="85000"/>
                </a:schemeClr>
              </a:solidFill>
            </a:endParaRPr>
          </a:p>
          <a:p>
            <a:pPr marL="285750" indent="-285750">
              <a:spcAft>
                <a:spcPts val="300"/>
              </a:spcAft>
              <a:buClr>
                <a:schemeClr val="bg1">
                  <a:lumMod val="85000"/>
                </a:schemeClr>
              </a:buClr>
              <a:buSzPct val="125000"/>
              <a:buFont typeface="Wingdings" panose="05000000000000000000" pitchFamily="2" charset="2"/>
              <a:buChar char="§"/>
            </a:pPr>
            <a:r>
              <a:rPr lang="sv-SE" sz="1200" dirty="0">
                <a:solidFill>
                  <a:schemeClr val="bg1">
                    <a:lumMod val="85000"/>
                  </a:schemeClr>
                </a:solidFill>
              </a:rPr>
              <a:t>Key support functions</a:t>
            </a:r>
            <a:endParaRPr lang="en-GB" sz="1200" dirty="0">
              <a:solidFill>
                <a:schemeClr val="bg1">
                  <a:lumMod val="85000"/>
                </a:schemeClr>
              </a:solidFill>
            </a:endParaRPr>
          </a:p>
        </p:txBody>
      </p:sp>
      <p:sp>
        <p:nvSpPr>
          <p:cNvPr id="59" name="Left Brace 58"/>
          <p:cNvSpPr/>
          <p:nvPr/>
        </p:nvSpPr>
        <p:spPr>
          <a:xfrm>
            <a:off x="8001000" y="3488608"/>
            <a:ext cx="155448" cy="914400"/>
          </a:xfrm>
          <a:prstGeom prst="leftBrac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GB"/>
          </a:p>
        </p:txBody>
      </p:sp>
      <p:sp>
        <p:nvSpPr>
          <p:cNvPr id="58" name="Left Brace 57"/>
          <p:cNvSpPr/>
          <p:nvPr/>
        </p:nvSpPr>
        <p:spPr>
          <a:xfrm>
            <a:off x="8001000" y="4807580"/>
            <a:ext cx="155448" cy="914400"/>
          </a:xfrm>
          <a:prstGeom prst="leftBrac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GB">
              <a:solidFill>
                <a:schemeClr val="bg1">
                  <a:lumMod val="75000"/>
                </a:schemeClr>
              </a:solidFill>
            </a:endParaRPr>
          </a:p>
        </p:txBody>
      </p:sp>
      <p:sp>
        <p:nvSpPr>
          <p:cNvPr id="60" name="Left Brace 59"/>
          <p:cNvSpPr/>
          <p:nvPr/>
        </p:nvSpPr>
        <p:spPr>
          <a:xfrm>
            <a:off x="8001000" y="2164508"/>
            <a:ext cx="155448" cy="914400"/>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GB"/>
          </a:p>
        </p:txBody>
      </p:sp>
      <p:sp>
        <p:nvSpPr>
          <p:cNvPr id="64" name="TextBox 63"/>
          <p:cNvSpPr txBox="1"/>
          <p:nvPr/>
        </p:nvSpPr>
        <p:spPr>
          <a:xfrm>
            <a:off x="8168827" y="1835310"/>
            <a:ext cx="2125069" cy="338554"/>
          </a:xfrm>
          <a:prstGeom prst="rect">
            <a:avLst/>
          </a:prstGeom>
          <a:noFill/>
        </p:spPr>
        <p:txBody>
          <a:bodyPr wrap="none" rtlCol="0">
            <a:spAutoFit/>
          </a:bodyPr>
          <a:lstStyle/>
          <a:p>
            <a:pPr algn="ctr"/>
            <a:r>
              <a:rPr lang="en-GB" sz="1600" b="1" i="1" dirty="0" smtClean="0">
                <a:solidFill>
                  <a:schemeClr val="bg2"/>
                </a:solidFill>
              </a:rPr>
              <a:t>RAMP UP </a:t>
            </a:r>
            <a:r>
              <a:rPr lang="en-GB" sz="1100" b="1" i="1" dirty="0" smtClean="0">
                <a:solidFill>
                  <a:schemeClr val="bg2"/>
                </a:solidFill>
              </a:rPr>
              <a:t>(2015 – 2017)</a:t>
            </a:r>
            <a:endParaRPr lang="en-GB" sz="1600" b="1" i="1" dirty="0">
              <a:solidFill>
                <a:schemeClr val="bg2"/>
              </a:solidFill>
            </a:endParaRPr>
          </a:p>
        </p:txBody>
      </p:sp>
      <p:sp>
        <p:nvSpPr>
          <p:cNvPr id="68" name="Freeform 67"/>
          <p:cNvSpPr>
            <a:spLocks noChangeAspect="1" noEditPoints="1"/>
          </p:cNvSpPr>
          <p:nvPr/>
        </p:nvSpPr>
        <p:spPr bwMode="auto">
          <a:xfrm>
            <a:off x="8369326" y="5008315"/>
            <a:ext cx="326253" cy="326253"/>
          </a:xfrm>
          <a:custGeom>
            <a:avLst/>
            <a:gdLst>
              <a:gd name="T0" fmla="*/ 192 w 198"/>
              <a:gd name="T1" fmla="*/ 19 h 198"/>
              <a:gd name="T2" fmla="*/ 184 w 198"/>
              <a:gd name="T3" fmla="*/ 17 h 198"/>
              <a:gd name="T4" fmla="*/ 190 w 198"/>
              <a:gd name="T5" fmla="*/ 22 h 198"/>
              <a:gd name="T6" fmla="*/ 177 w 198"/>
              <a:gd name="T7" fmla="*/ 25 h 198"/>
              <a:gd name="T8" fmla="*/ 182 w 198"/>
              <a:gd name="T9" fmla="*/ 29 h 198"/>
              <a:gd name="T10" fmla="*/ 169 w 198"/>
              <a:gd name="T11" fmla="*/ 33 h 198"/>
              <a:gd name="T12" fmla="*/ 98 w 198"/>
              <a:gd name="T13" fmla="*/ 104 h 198"/>
              <a:gd name="T14" fmla="*/ 94 w 198"/>
              <a:gd name="T15" fmla="*/ 100 h 198"/>
              <a:gd name="T16" fmla="*/ 165 w 198"/>
              <a:gd name="T17" fmla="*/ 29 h 198"/>
              <a:gd name="T18" fmla="*/ 168 w 198"/>
              <a:gd name="T19" fmla="*/ 16 h 198"/>
              <a:gd name="T20" fmla="*/ 173 w 198"/>
              <a:gd name="T21" fmla="*/ 21 h 198"/>
              <a:gd name="T22" fmla="*/ 176 w 198"/>
              <a:gd name="T23" fmla="*/ 8 h 198"/>
              <a:gd name="T24" fmla="*/ 181 w 198"/>
              <a:gd name="T25" fmla="*/ 14 h 198"/>
              <a:gd name="T26" fmla="*/ 178 w 198"/>
              <a:gd name="T27" fmla="*/ 5 h 198"/>
              <a:gd name="T28" fmla="*/ 186 w 198"/>
              <a:gd name="T29" fmla="*/ 8 h 198"/>
              <a:gd name="T30" fmla="*/ 193 w 198"/>
              <a:gd name="T31" fmla="*/ 9 h 198"/>
              <a:gd name="T32" fmla="*/ 198 w 198"/>
              <a:gd name="T33" fmla="*/ 14 h 198"/>
              <a:gd name="T34" fmla="*/ 104 w 198"/>
              <a:gd name="T35" fmla="*/ 81 h 198"/>
              <a:gd name="T36" fmla="*/ 71 w 198"/>
              <a:gd name="T37" fmla="*/ 103 h 198"/>
              <a:gd name="T38" fmla="*/ 119 w 198"/>
              <a:gd name="T39" fmla="*/ 103 h 198"/>
              <a:gd name="T40" fmla="*/ 102 w 198"/>
              <a:gd name="T41" fmla="*/ 108 h 198"/>
              <a:gd name="T42" fmla="*/ 96 w 198"/>
              <a:gd name="T43" fmla="*/ 111 h 198"/>
              <a:gd name="T44" fmla="*/ 87 w 198"/>
              <a:gd name="T45" fmla="*/ 103 h 198"/>
              <a:gd name="T46" fmla="*/ 90 w 198"/>
              <a:gd name="T47" fmla="*/ 96 h 198"/>
              <a:gd name="T48" fmla="*/ 95 w 198"/>
              <a:gd name="T49" fmla="*/ 44 h 198"/>
              <a:gd name="T50" fmla="*/ 95 w 198"/>
              <a:gd name="T51" fmla="*/ 162 h 198"/>
              <a:gd name="T52" fmla="*/ 143 w 198"/>
              <a:gd name="T53" fmla="*/ 68 h 198"/>
              <a:gd name="T54" fmla="*/ 138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4"/>
                </a:moveTo>
                <a:cubicBezTo>
                  <a:pt x="192" y="19"/>
                  <a:pt x="192" y="19"/>
                  <a:pt x="192" y="19"/>
                </a:cubicBezTo>
                <a:cubicBezTo>
                  <a:pt x="185" y="17"/>
                  <a:pt x="185" y="17"/>
                  <a:pt x="185" y="17"/>
                </a:cubicBezTo>
                <a:cubicBezTo>
                  <a:pt x="184" y="17"/>
                  <a:pt x="184" y="17"/>
                  <a:pt x="184" y="17"/>
                </a:cubicBezTo>
                <a:cubicBezTo>
                  <a:pt x="183" y="19"/>
                  <a:pt x="183" y="19"/>
                  <a:pt x="183" y="19"/>
                </a:cubicBezTo>
                <a:cubicBezTo>
                  <a:pt x="190" y="22"/>
                  <a:pt x="190" y="22"/>
                  <a:pt x="190" y="22"/>
                </a:cubicBezTo>
                <a:cubicBezTo>
                  <a:pt x="184" y="27"/>
                  <a:pt x="184" y="27"/>
                  <a:pt x="184" y="27"/>
                </a:cubicBezTo>
                <a:cubicBezTo>
                  <a:pt x="177" y="25"/>
                  <a:pt x="177" y="25"/>
                  <a:pt x="177" y="25"/>
                </a:cubicBezTo>
                <a:cubicBezTo>
                  <a:pt x="175" y="27"/>
                  <a:pt x="175" y="27"/>
                  <a:pt x="175" y="27"/>
                </a:cubicBezTo>
                <a:cubicBezTo>
                  <a:pt x="182" y="29"/>
                  <a:pt x="182" y="29"/>
                  <a:pt x="182" y="29"/>
                </a:cubicBezTo>
                <a:cubicBezTo>
                  <a:pt x="176" y="35"/>
                  <a:pt x="176" y="35"/>
                  <a:pt x="176" y="35"/>
                </a:cubicBezTo>
                <a:cubicBezTo>
                  <a:pt x="169" y="33"/>
                  <a:pt x="169" y="33"/>
                  <a:pt x="169" y="33"/>
                </a:cubicBezTo>
                <a:cubicBezTo>
                  <a:pt x="106" y="95"/>
                  <a:pt x="106" y="95"/>
                  <a:pt x="106" y="95"/>
                </a:cubicBezTo>
                <a:cubicBezTo>
                  <a:pt x="98" y="104"/>
                  <a:pt x="98" y="104"/>
                  <a:pt x="98" y="104"/>
                </a:cubicBezTo>
                <a:cubicBezTo>
                  <a:pt x="97" y="105"/>
                  <a:pt x="95" y="105"/>
                  <a:pt x="94" y="104"/>
                </a:cubicBezTo>
                <a:cubicBezTo>
                  <a:pt x="93" y="103"/>
                  <a:pt x="93" y="101"/>
                  <a:pt x="94" y="100"/>
                </a:cubicBezTo>
                <a:cubicBezTo>
                  <a:pt x="103" y="92"/>
                  <a:pt x="103" y="92"/>
                  <a:pt x="103" y="92"/>
                </a:cubicBezTo>
                <a:cubicBezTo>
                  <a:pt x="165" y="29"/>
                  <a:pt x="165" y="29"/>
                  <a:pt x="165" y="29"/>
                </a:cubicBezTo>
                <a:cubicBezTo>
                  <a:pt x="163" y="21"/>
                  <a:pt x="163" y="21"/>
                  <a:pt x="163" y="21"/>
                </a:cubicBezTo>
                <a:cubicBezTo>
                  <a:pt x="168" y="16"/>
                  <a:pt x="168" y="16"/>
                  <a:pt x="168" y="16"/>
                </a:cubicBezTo>
                <a:cubicBezTo>
                  <a:pt x="171" y="24"/>
                  <a:pt x="171" y="24"/>
                  <a:pt x="171" y="24"/>
                </a:cubicBezTo>
                <a:cubicBezTo>
                  <a:pt x="173" y="21"/>
                  <a:pt x="173" y="21"/>
                  <a:pt x="173" y="21"/>
                </a:cubicBezTo>
                <a:cubicBezTo>
                  <a:pt x="170" y="13"/>
                  <a:pt x="170" y="13"/>
                  <a:pt x="170" y="13"/>
                </a:cubicBezTo>
                <a:cubicBezTo>
                  <a:pt x="176" y="8"/>
                  <a:pt x="176" y="8"/>
                  <a:pt x="176" y="8"/>
                </a:cubicBezTo>
                <a:cubicBezTo>
                  <a:pt x="178" y="16"/>
                  <a:pt x="178" y="16"/>
                  <a:pt x="178" y="16"/>
                </a:cubicBezTo>
                <a:cubicBezTo>
                  <a:pt x="181" y="14"/>
                  <a:pt x="181" y="14"/>
                  <a:pt x="181" y="14"/>
                </a:cubicBezTo>
                <a:cubicBezTo>
                  <a:pt x="181" y="13"/>
                  <a:pt x="181" y="13"/>
                  <a:pt x="181" y="13"/>
                </a:cubicBezTo>
                <a:cubicBezTo>
                  <a:pt x="178" y="5"/>
                  <a:pt x="178" y="5"/>
                  <a:pt x="178" y="5"/>
                </a:cubicBezTo>
                <a:cubicBezTo>
                  <a:pt x="184" y="0"/>
                  <a:pt x="184" y="0"/>
                  <a:pt x="184" y="0"/>
                </a:cubicBezTo>
                <a:cubicBezTo>
                  <a:pt x="186" y="8"/>
                  <a:pt x="186" y="8"/>
                  <a:pt x="186" y="8"/>
                </a:cubicBezTo>
                <a:cubicBezTo>
                  <a:pt x="189" y="5"/>
                  <a:pt x="189" y="5"/>
                  <a:pt x="189" y="5"/>
                </a:cubicBezTo>
                <a:cubicBezTo>
                  <a:pt x="193" y="9"/>
                  <a:pt x="193" y="9"/>
                  <a:pt x="193" y="9"/>
                </a:cubicBezTo>
                <a:cubicBezTo>
                  <a:pt x="190" y="11"/>
                  <a:pt x="190" y="11"/>
                  <a:pt x="190" y="11"/>
                </a:cubicBezTo>
                <a:lnTo>
                  <a:pt x="198" y="14"/>
                </a:lnTo>
                <a:close/>
                <a:moveTo>
                  <a:pt x="90" y="96"/>
                </a:moveTo>
                <a:cubicBezTo>
                  <a:pt x="104" y="81"/>
                  <a:pt x="104" y="81"/>
                  <a:pt x="104" y="81"/>
                </a:cubicBezTo>
                <a:cubicBezTo>
                  <a:pt x="102" y="80"/>
                  <a:pt x="98" y="79"/>
                  <a:pt x="95" y="79"/>
                </a:cubicBezTo>
                <a:cubicBezTo>
                  <a:pt x="82" y="79"/>
                  <a:pt x="71" y="90"/>
                  <a:pt x="71" y="103"/>
                </a:cubicBezTo>
                <a:cubicBezTo>
                  <a:pt x="71" y="116"/>
                  <a:pt x="82" y="127"/>
                  <a:pt x="95" y="127"/>
                </a:cubicBezTo>
                <a:cubicBezTo>
                  <a:pt x="108" y="127"/>
                  <a:pt x="119" y="116"/>
                  <a:pt x="119" y="103"/>
                </a:cubicBezTo>
                <a:cubicBezTo>
                  <a:pt x="119" y="100"/>
                  <a:pt x="118" y="96"/>
                  <a:pt x="117" y="94"/>
                </a:cubicBezTo>
                <a:cubicBezTo>
                  <a:pt x="102" y="108"/>
                  <a:pt x="102" y="108"/>
                  <a:pt x="102" y="108"/>
                </a:cubicBezTo>
                <a:cubicBezTo>
                  <a:pt x="101" y="110"/>
                  <a:pt x="98" y="111"/>
                  <a:pt x="96" y="111"/>
                </a:cubicBezTo>
                <a:cubicBezTo>
                  <a:pt x="96" y="111"/>
                  <a:pt x="96" y="111"/>
                  <a:pt x="96" y="111"/>
                </a:cubicBezTo>
                <a:cubicBezTo>
                  <a:pt x="96" y="111"/>
                  <a:pt x="95" y="111"/>
                  <a:pt x="95" y="111"/>
                </a:cubicBezTo>
                <a:cubicBezTo>
                  <a:pt x="91" y="111"/>
                  <a:pt x="87" y="107"/>
                  <a:pt x="87" y="103"/>
                </a:cubicBezTo>
                <a:cubicBezTo>
                  <a:pt x="87" y="103"/>
                  <a:pt x="87" y="103"/>
                  <a:pt x="87" y="103"/>
                </a:cubicBezTo>
                <a:cubicBezTo>
                  <a:pt x="87" y="100"/>
                  <a:pt x="88" y="98"/>
                  <a:pt x="90" y="96"/>
                </a:cubicBezTo>
                <a:close/>
                <a:moveTo>
                  <a:pt x="130" y="55"/>
                </a:moveTo>
                <a:cubicBezTo>
                  <a:pt x="120" y="48"/>
                  <a:pt x="108" y="44"/>
                  <a:pt x="95" y="44"/>
                </a:cubicBezTo>
                <a:cubicBezTo>
                  <a:pt x="62" y="44"/>
                  <a:pt x="36" y="70"/>
                  <a:pt x="36" y="103"/>
                </a:cubicBezTo>
                <a:cubicBezTo>
                  <a:pt x="36" y="136"/>
                  <a:pt x="62" y="162"/>
                  <a:pt x="95" y="162"/>
                </a:cubicBezTo>
                <a:cubicBezTo>
                  <a:pt x="128" y="162"/>
                  <a:pt x="154" y="136"/>
                  <a:pt x="154" y="103"/>
                </a:cubicBezTo>
                <a:cubicBezTo>
                  <a:pt x="154" y="90"/>
                  <a:pt x="150" y="78"/>
                  <a:pt x="143" y="68"/>
                </a:cubicBezTo>
                <a:cubicBezTo>
                  <a:pt x="131" y="79"/>
                  <a:pt x="131" y="79"/>
                  <a:pt x="131" y="79"/>
                </a:cubicBezTo>
                <a:cubicBezTo>
                  <a:pt x="136" y="86"/>
                  <a:pt x="138" y="94"/>
                  <a:pt x="138" y="103"/>
                </a:cubicBezTo>
                <a:cubicBezTo>
                  <a:pt x="138" y="127"/>
                  <a:pt x="119" y="146"/>
                  <a:pt x="95" y="146"/>
                </a:cubicBezTo>
                <a:cubicBezTo>
                  <a:pt x="71" y="146"/>
                  <a:pt x="52" y="127"/>
                  <a:pt x="52" y="103"/>
                </a:cubicBezTo>
                <a:cubicBezTo>
                  <a:pt x="52" y="79"/>
                  <a:pt x="71" y="60"/>
                  <a:pt x="95" y="60"/>
                </a:cubicBezTo>
                <a:cubicBezTo>
                  <a:pt x="104" y="60"/>
                  <a:pt x="112" y="62"/>
                  <a:pt x="119" y="67"/>
                </a:cubicBezTo>
                <a:lnTo>
                  <a:pt x="130" y="55"/>
                </a:lnTo>
                <a:close/>
                <a:moveTo>
                  <a:pt x="157" y="54"/>
                </a:moveTo>
                <a:cubicBezTo>
                  <a:pt x="167" y="67"/>
                  <a:pt x="174" y="84"/>
                  <a:pt x="174" y="103"/>
                </a:cubicBezTo>
                <a:cubicBezTo>
                  <a:pt x="174" y="147"/>
                  <a:pt x="139" y="182"/>
                  <a:pt x="95" y="182"/>
                </a:cubicBezTo>
                <a:cubicBezTo>
                  <a:pt x="52" y="182"/>
                  <a:pt x="16" y="147"/>
                  <a:pt x="16" y="103"/>
                </a:cubicBezTo>
                <a:cubicBezTo>
                  <a:pt x="16" y="59"/>
                  <a:pt x="52" y="24"/>
                  <a:pt x="95" y="24"/>
                </a:cubicBezTo>
                <a:cubicBezTo>
                  <a:pt x="114" y="24"/>
                  <a:pt x="131" y="31"/>
                  <a:pt x="144" y="41"/>
                </a:cubicBezTo>
                <a:cubicBezTo>
                  <a:pt x="156" y="30"/>
                  <a:pt x="156" y="30"/>
                  <a:pt x="156" y="30"/>
                </a:cubicBezTo>
                <a:cubicBezTo>
                  <a:pt x="139" y="16"/>
                  <a:pt x="118" y="8"/>
                  <a:pt x="95" y="8"/>
                </a:cubicBezTo>
                <a:cubicBezTo>
                  <a:pt x="43" y="8"/>
                  <a:pt x="0" y="51"/>
                  <a:pt x="0" y="103"/>
                </a:cubicBezTo>
                <a:cubicBezTo>
                  <a:pt x="0" y="155"/>
                  <a:pt x="43" y="198"/>
                  <a:pt x="95" y="198"/>
                </a:cubicBezTo>
                <a:cubicBezTo>
                  <a:pt x="147" y="198"/>
                  <a:pt x="190" y="155"/>
                  <a:pt x="190" y="103"/>
                </a:cubicBezTo>
                <a:cubicBezTo>
                  <a:pt x="190" y="80"/>
                  <a:pt x="182" y="59"/>
                  <a:pt x="168" y="42"/>
                </a:cubicBezTo>
                <a:lnTo>
                  <a:pt x="157" y="54"/>
                </a:lnTo>
                <a:close/>
              </a:path>
            </a:pathLst>
          </a:custGeom>
          <a:solidFill>
            <a:schemeClr val="bg1">
              <a:lumMod val="85000"/>
            </a:schemeClr>
          </a:solidFill>
          <a:ln>
            <a:solidFill>
              <a:schemeClr val="bg1">
                <a:lumMod val="85000"/>
              </a:schemeClr>
            </a:solidFill>
          </a:ln>
          <a:effectLst/>
        </p:spPr>
        <p:txBody>
          <a:bodyPr vert="horz" wrap="square" lIns="34289" tIns="17144" rIns="34289" bIns="17144" numCol="1" anchor="t" anchorCtr="0" compatLnSpc="1">
            <a:prstTxWarp prst="textNoShape">
              <a:avLst/>
            </a:prstTxWarp>
          </a:bodyPr>
          <a:lstStyle/>
          <a:p>
            <a:pPr defTabSz="685715" fontAlgn="auto">
              <a:spcBef>
                <a:spcPts val="0"/>
              </a:spcBef>
              <a:spcAft>
                <a:spcPts val="0"/>
              </a:spcAft>
            </a:pPr>
            <a:endParaRPr lang="en-GB" sz="1400" dirty="0">
              <a:solidFill>
                <a:srgbClr val="11233F"/>
              </a:solidFill>
              <a:latin typeface="Calibri"/>
              <a:ea typeface="+mn-ea"/>
            </a:endParaRPr>
          </a:p>
        </p:txBody>
      </p:sp>
      <p:sp>
        <p:nvSpPr>
          <p:cNvPr id="65" name="TextBox 64"/>
          <p:cNvSpPr txBox="1"/>
          <p:nvPr/>
        </p:nvSpPr>
        <p:spPr>
          <a:xfrm>
            <a:off x="8168827" y="3152819"/>
            <a:ext cx="2390398" cy="338554"/>
          </a:xfrm>
          <a:prstGeom prst="rect">
            <a:avLst/>
          </a:prstGeom>
          <a:noFill/>
        </p:spPr>
        <p:txBody>
          <a:bodyPr wrap="none" rtlCol="0">
            <a:spAutoFit/>
          </a:bodyPr>
          <a:lstStyle/>
          <a:p>
            <a:pPr algn="ctr"/>
            <a:r>
              <a:rPr lang="en-GB" sz="1600" b="1" i="1" dirty="0" smtClean="0">
                <a:solidFill>
                  <a:schemeClr val="bg1">
                    <a:lumMod val="75000"/>
                  </a:schemeClr>
                </a:solidFill>
              </a:rPr>
              <a:t>EXECUTION </a:t>
            </a:r>
            <a:r>
              <a:rPr lang="en-GB" sz="1100" b="1" i="1" dirty="0" smtClean="0">
                <a:solidFill>
                  <a:schemeClr val="bg1">
                    <a:lumMod val="75000"/>
                  </a:schemeClr>
                </a:solidFill>
              </a:rPr>
              <a:t>(2018 – 2021)</a:t>
            </a:r>
            <a:endParaRPr lang="en-GB" sz="1100" b="1" i="1" dirty="0">
              <a:solidFill>
                <a:schemeClr val="bg1">
                  <a:lumMod val="75000"/>
                </a:schemeClr>
              </a:solidFill>
            </a:endParaRPr>
          </a:p>
        </p:txBody>
      </p:sp>
      <p:sp>
        <p:nvSpPr>
          <p:cNvPr id="66" name="TextBox 65"/>
          <p:cNvSpPr txBox="1"/>
          <p:nvPr/>
        </p:nvSpPr>
        <p:spPr>
          <a:xfrm>
            <a:off x="8168827" y="4483027"/>
            <a:ext cx="2333459" cy="338554"/>
          </a:xfrm>
          <a:prstGeom prst="rect">
            <a:avLst/>
          </a:prstGeom>
          <a:noFill/>
        </p:spPr>
        <p:txBody>
          <a:bodyPr wrap="none" rtlCol="0">
            <a:spAutoFit/>
          </a:bodyPr>
          <a:lstStyle/>
          <a:p>
            <a:pPr algn="ctr"/>
            <a:r>
              <a:rPr lang="en-GB" sz="1600" b="1" i="1" dirty="0" smtClean="0">
                <a:solidFill>
                  <a:schemeClr val="bg1">
                    <a:lumMod val="75000"/>
                  </a:schemeClr>
                </a:solidFill>
              </a:rPr>
              <a:t>OPTIMISATION </a:t>
            </a:r>
            <a:r>
              <a:rPr lang="en-GB" sz="1100" b="1" i="1" dirty="0" smtClean="0">
                <a:solidFill>
                  <a:schemeClr val="bg1">
                    <a:lumMod val="75000"/>
                  </a:schemeClr>
                </a:solidFill>
              </a:rPr>
              <a:t>(2021 - ) </a:t>
            </a:r>
            <a:endParaRPr lang="en-GB" sz="1100" b="1" i="1" dirty="0">
              <a:solidFill>
                <a:schemeClr val="bg1">
                  <a:lumMod val="75000"/>
                </a:schemeClr>
              </a:solidFill>
            </a:endParaRPr>
          </a:p>
        </p:txBody>
      </p:sp>
      <p:sp>
        <p:nvSpPr>
          <p:cNvPr id="69" name="Freeform 11"/>
          <p:cNvSpPr>
            <a:spLocks/>
          </p:cNvSpPr>
          <p:nvPr/>
        </p:nvSpPr>
        <p:spPr bwMode="auto">
          <a:xfrm>
            <a:off x="8981793" y="4979486"/>
            <a:ext cx="296594" cy="355912"/>
          </a:xfrm>
          <a:custGeom>
            <a:avLst/>
            <a:gdLst>
              <a:gd name="T0" fmla="*/ 186869 w 80"/>
              <a:gd name="T1" fmla="*/ 112992 h 102"/>
              <a:gd name="T2" fmla="*/ 168950 w 80"/>
              <a:gd name="T3" fmla="*/ 128400 h 102"/>
              <a:gd name="T4" fmla="*/ 168950 w 80"/>
              <a:gd name="T5" fmla="*/ 128400 h 102"/>
              <a:gd name="T6" fmla="*/ 168950 w 80"/>
              <a:gd name="T7" fmla="*/ 112992 h 102"/>
              <a:gd name="T8" fmla="*/ 148471 w 80"/>
              <a:gd name="T9" fmla="*/ 92448 h 102"/>
              <a:gd name="T10" fmla="*/ 130552 w 80"/>
              <a:gd name="T11" fmla="*/ 112992 h 102"/>
              <a:gd name="T12" fmla="*/ 130552 w 80"/>
              <a:gd name="T13" fmla="*/ 92448 h 102"/>
              <a:gd name="T14" fmla="*/ 112633 w 80"/>
              <a:gd name="T15" fmla="*/ 74472 h 102"/>
              <a:gd name="T16" fmla="*/ 94714 w 80"/>
              <a:gd name="T17" fmla="*/ 92448 h 102"/>
              <a:gd name="T18" fmla="*/ 94714 w 80"/>
              <a:gd name="T19" fmla="*/ 17976 h 102"/>
              <a:gd name="T20" fmla="*/ 74236 w 80"/>
              <a:gd name="T21" fmla="*/ 0 h 102"/>
              <a:gd name="T22" fmla="*/ 56317 w 80"/>
              <a:gd name="T23" fmla="*/ 17976 h 102"/>
              <a:gd name="T24" fmla="*/ 56317 w 80"/>
              <a:gd name="T25" fmla="*/ 30816 h 102"/>
              <a:gd name="T26" fmla="*/ 56317 w 80"/>
              <a:gd name="T27" fmla="*/ 130969 h 102"/>
              <a:gd name="T28" fmla="*/ 56317 w 80"/>
              <a:gd name="T29" fmla="*/ 143809 h 102"/>
              <a:gd name="T30" fmla="*/ 51197 w 80"/>
              <a:gd name="T31" fmla="*/ 148945 h 102"/>
              <a:gd name="T32" fmla="*/ 46077 w 80"/>
              <a:gd name="T33" fmla="*/ 146377 h 102"/>
              <a:gd name="T34" fmla="*/ 12799 w 80"/>
              <a:gd name="T35" fmla="*/ 110424 h 102"/>
              <a:gd name="T36" fmla="*/ 2560 w 80"/>
              <a:gd name="T37" fmla="*/ 118128 h 102"/>
              <a:gd name="T38" fmla="*/ 2560 w 80"/>
              <a:gd name="T39" fmla="*/ 130969 h 102"/>
              <a:gd name="T40" fmla="*/ 61436 w 80"/>
              <a:gd name="T41" fmla="*/ 256801 h 102"/>
              <a:gd name="T42" fmla="*/ 69116 w 80"/>
              <a:gd name="T43" fmla="*/ 261937 h 102"/>
              <a:gd name="T44" fmla="*/ 176630 w 80"/>
              <a:gd name="T45" fmla="*/ 261937 h 102"/>
              <a:gd name="T46" fmla="*/ 204788 w 80"/>
              <a:gd name="T47" fmla="*/ 233689 h 102"/>
              <a:gd name="T48" fmla="*/ 204788 w 80"/>
              <a:gd name="T49" fmla="*/ 130969 h 102"/>
              <a:gd name="T50" fmla="*/ 186869 w 80"/>
              <a:gd name="T51" fmla="*/ 11299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102">
                <a:moveTo>
                  <a:pt x="73" y="44"/>
                </a:moveTo>
                <a:cubicBezTo>
                  <a:pt x="69" y="44"/>
                  <a:pt x="66" y="47"/>
                  <a:pt x="66" y="50"/>
                </a:cubicBezTo>
                <a:cubicBezTo>
                  <a:pt x="66" y="50"/>
                  <a:pt x="66" y="50"/>
                  <a:pt x="66" y="50"/>
                </a:cubicBezTo>
                <a:cubicBezTo>
                  <a:pt x="66" y="44"/>
                  <a:pt x="66" y="44"/>
                  <a:pt x="66" y="44"/>
                </a:cubicBezTo>
                <a:cubicBezTo>
                  <a:pt x="66" y="40"/>
                  <a:pt x="62" y="36"/>
                  <a:pt x="58" y="36"/>
                </a:cubicBezTo>
                <a:cubicBezTo>
                  <a:pt x="54" y="36"/>
                  <a:pt x="51" y="40"/>
                  <a:pt x="51" y="44"/>
                </a:cubicBezTo>
                <a:cubicBezTo>
                  <a:pt x="51" y="36"/>
                  <a:pt x="51" y="36"/>
                  <a:pt x="51" y="36"/>
                </a:cubicBezTo>
                <a:cubicBezTo>
                  <a:pt x="51" y="32"/>
                  <a:pt x="48" y="29"/>
                  <a:pt x="44" y="29"/>
                </a:cubicBezTo>
                <a:cubicBezTo>
                  <a:pt x="40" y="29"/>
                  <a:pt x="37" y="32"/>
                  <a:pt x="37" y="36"/>
                </a:cubicBezTo>
                <a:cubicBezTo>
                  <a:pt x="37" y="7"/>
                  <a:pt x="37" y="7"/>
                  <a:pt x="37" y="7"/>
                </a:cubicBezTo>
                <a:cubicBezTo>
                  <a:pt x="37" y="3"/>
                  <a:pt x="33" y="0"/>
                  <a:pt x="29" y="0"/>
                </a:cubicBezTo>
                <a:cubicBezTo>
                  <a:pt x="25" y="0"/>
                  <a:pt x="22" y="3"/>
                  <a:pt x="22" y="7"/>
                </a:cubicBezTo>
                <a:cubicBezTo>
                  <a:pt x="22" y="12"/>
                  <a:pt x="22" y="12"/>
                  <a:pt x="22" y="12"/>
                </a:cubicBezTo>
                <a:cubicBezTo>
                  <a:pt x="22" y="51"/>
                  <a:pt x="22" y="51"/>
                  <a:pt x="22" y="51"/>
                </a:cubicBezTo>
                <a:cubicBezTo>
                  <a:pt x="22" y="56"/>
                  <a:pt x="22" y="56"/>
                  <a:pt x="22" y="56"/>
                </a:cubicBezTo>
                <a:cubicBezTo>
                  <a:pt x="22" y="57"/>
                  <a:pt x="21" y="58"/>
                  <a:pt x="20" y="58"/>
                </a:cubicBezTo>
                <a:cubicBezTo>
                  <a:pt x="19" y="58"/>
                  <a:pt x="18" y="58"/>
                  <a:pt x="18" y="57"/>
                </a:cubicBezTo>
                <a:cubicBezTo>
                  <a:pt x="13" y="50"/>
                  <a:pt x="13" y="43"/>
                  <a:pt x="5" y="43"/>
                </a:cubicBezTo>
                <a:cubicBezTo>
                  <a:pt x="3" y="43"/>
                  <a:pt x="2" y="44"/>
                  <a:pt x="1" y="46"/>
                </a:cubicBezTo>
                <a:cubicBezTo>
                  <a:pt x="0" y="47"/>
                  <a:pt x="0" y="49"/>
                  <a:pt x="1" y="51"/>
                </a:cubicBezTo>
                <a:cubicBezTo>
                  <a:pt x="24" y="100"/>
                  <a:pt x="24" y="100"/>
                  <a:pt x="24" y="100"/>
                </a:cubicBezTo>
                <a:cubicBezTo>
                  <a:pt x="24" y="101"/>
                  <a:pt x="25" y="102"/>
                  <a:pt x="27" y="102"/>
                </a:cubicBezTo>
                <a:cubicBezTo>
                  <a:pt x="33" y="102"/>
                  <a:pt x="56" y="102"/>
                  <a:pt x="69" y="102"/>
                </a:cubicBezTo>
                <a:cubicBezTo>
                  <a:pt x="75" y="102"/>
                  <a:pt x="80" y="97"/>
                  <a:pt x="80" y="91"/>
                </a:cubicBezTo>
                <a:cubicBezTo>
                  <a:pt x="80" y="71"/>
                  <a:pt x="80" y="51"/>
                  <a:pt x="80" y="51"/>
                </a:cubicBezTo>
                <a:cubicBezTo>
                  <a:pt x="80" y="47"/>
                  <a:pt x="77" y="44"/>
                  <a:pt x="73" y="44"/>
                </a:cubicBezTo>
                <a:close/>
              </a:path>
            </a:pathLst>
          </a:custGeom>
          <a:solidFill>
            <a:schemeClr val="bg1">
              <a:lumMod val="85000"/>
            </a:schemeClr>
          </a:solidFill>
          <a:ln>
            <a:solidFill>
              <a:schemeClr val="bg1">
                <a:lumMod val="85000"/>
              </a:schemeClr>
            </a:solidFill>
          </a:ln>
          <a:extLst/>
        </p:spPr>
        <p:txBody>
          <a:bodyPr/>
          <a:lstStyle/>
          <a:p>
            <a:pPr defTabSz="457200"/>
            <a:endParaRPr lang="en-GB" dirty="0">
              <a:solidFill>
                <a:prstClr val="black"/>
              </a:solidFill>
            </a:endParaRPr>
          </a:p>
        </p:txBody>
      </p:sp>
      <p:sp>
        <p:nvSpPr>
          <p:cNvPr id="70" name="Freeform 457"/>
          <p:cNvSpPr>
            <a:spLocks noChangeAspect="1" noEditPoints="1"/>
          </p:cNvSpPr>
          <p:nvPr/>
        </p:nvSpPr>
        <p:spPr bwMode="auto">
          <a:xfrm>
            <a:off x="9564601" y="5005832"/>
            <a:ext cx="183350" cy="355912"/>
          </a:xfrm>
          <a:custGeom>
            <a:avLst/>
            <a:gdLst>
              <a:gd name="T0" fmla="*/ 64 w 76"/>
              <a:gd name="T1" fmla="*/ 0 h 148"/>
              <a:gd name="T2" fmla="*/ 12 w 76"/>
              <a:gd name="T3" fmla="*/ 0 h 148"/>
              <a:gd name="T4" fmla="*/ 0 w 76"/>
              <a:gd name="T5" fmla="*/ 12 h 148"/>
              <a:gd name="T6" fmla="*/ 0 w 76"/>
              <a:gd name="T7" fmla="*/ 137 h 148"/>
              <a:gd name="T8" fmla="*/ 12 w 76"/>
              <a:gd name="T9" fmla="*/ 148 h 148"/>
              <a:gd name="T10" fmla="*/ 64 w 76"/>
              <a:gd name="T11" fmla="*/ 148 h 148"/>
              <a:gd name="T12" fmla="*/ 76 w 76"/>
              <a:gd name="T13" fmla="*/ 137 h 148"/>
              <a:gd name="T14" fmla="*/ 76 w 76"/>
              <a:gd name="T15" fmla="*/ 12 h 148"/>
              <a:gd name="T16" fmla="*/ 64 w 76"/>
              <a:gd name="T17" fmla="*/ 0 h 148"/>
              <a:gd name="T18" fmla="*/ 32 w 76"/>
              <a:gd name="T19" fmla="*/ 12 h 148"/>
              <a:gd name="T20" fmla="*/ 44 w 76"/>
              <a:gd name="T21" fmla="*/ 12 h 148"/>
              <a:gd name="T22" fmla="*/ 45 w 76"/>
              <a:gd name="T23" fmla="*/ 14 h 148"/>
              <a:gd name="T24" fmla="*/ 44 w 76"/>
              <a:gd name="T25" fmla="*/ 16 h 148"/>
              <a:gd name="T26" fmla="*/ 32 w 76"/>
              <a:gd name="T27" fmla="*/ 16 h 148"/>
              <a:gd name="T28" fmla="*/ 31 w 76"/>
              <a:gd name="T29" fmla="*/ 14 h 148"/>
              <a:gd name="T30" fmla="*/ 32 w 76"/>
              <a:gd name="T31" fmla="*/ 12 h 148"/>
              <a:gd name="T32" fmla="*/ 26 w 76"/>
              <a:gd name="T33" fmla="*/ 12 h 148"/>
              <a:gd name="T34" fmla="*/ 28 w 76"/>
              <a:gd name="T35" fmla="*/ 14 h 148"/>
              <a:gd name="T36" fmla="*/ 26 w 76"/>
              <a:gd name="T37" fmla="*/ 16 h 148"/>
              <a:gd name="T38" fmla="*/ 24 w 76"/>
              <a:gd name="T39" fmla="*/ 14 h 148"/>
              <a:gd name="T40" fmla="*/ 26 w 76"/>
              <a:gd name="T41" fmla="*/ 12 h 148"/>
              <a:gd name="T42" fmla="*/ 38 w 76"/>
              <a:gd name="T43" fmla="*/ 142 h 148"/>
              <a:gd name="T44" fmla="*/ 31 w 76"/>
              <a:gd name="T45" fmla="*/ 134 h 148"/>
              <a:gd name="T46" fmla="*/ 38 w 76"/>
              <a:gd name="T47" fmla="*/ 127 h 148"/>
              <a:gd name="T48" fmla="*/ 45 w 76"/>
              <a:gd name="T49" fmla="*/ 134 h 148"/>
              <a:gd name="T50" fmla="*/ 38 w 76"/>
              <a:gd name="T51" fmla="*/ 142 h 148"/>
              <a:gd name="T52" fmla="*/ 70 w 76"/>
              <a:gd name="T53" fmla="*/ 122 h 148"/>
              <a:gd name="T54" fmla="*/ 6 w 76"/>
              <a:gd name="T55" fmla="*/ 122 h 148"/>
              <a:gd name="T56" fmla="*/ 6 w 76"/>
              <a:gd name="T57" fmla="*/ 26 h 148"/>
              <a:gd name="T58" fmla="*/ 70 w 76"/>
              <a:gd name="T59" fmla="*/ 26 h 148"/>
              <a:gd name="T60" fmla="*/ 70 w 76"/>
              <a:gd name="T61" fmla="*/ 12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148">
                <a:moveTo>
                  <a:pt x="64" y="0"/>
                </a:moveTo>
                <a:cubicBezTo>
                  <a:pt x="12" y="0"/>
                  <a:pt x="12" y="0"/>
                  <a:pt x="12" y="0"/>
                </a:cubicBezTo>
                <a:cubicBezTo>
                  <a:pt x="6" y="0"/>
                  <a:pt x="0" y="5"/>
                  <a:pt x="0" y="12"/>
                </a:cubicBezTo>
                <a:cubicBezTo>
                  <a:pt x="0" y="137"/>
                  <a:pt x="0" y="137"/>
                  <a:pt x="0" y="137"/>
                </a:cubicBezTo>
                <a:cubicBezTo>
                  <a:pt x="0" y="143"/>
                  <a:pt x="6" y="148"/>
                  <a:pt x="12" y="148"/>
                </a:cubicBezTo>
                <a:cubicBezTo>
                  <a:pt x="64" y="148"/>
                  <a:pt x="64" y="148"/>
                  <a:pt x="64" y="148"/>
                </a:cubicBezTo>
                <a:cubicBezTo>
                  <a:pt x="71" y="148"/>
                  <a:pt x="76" y="143"/>
                  <a:pt x="76" y="137"/>
                </a:cubicBezTo>
                <a:cubicBezTo>
                  <a:pt x="76" y="12"/>
                  <a:pt x="76" y="12"/>
                  <a:pt x="76" y="12"/>
                </a:cubicBezTo>
                <a:cubicBezTo>
                  <a:pt x="76" y="5"/>
                  <a:pt x="71" y="0"/>
                  <a:pt x="64" y="0"/>
                </a:cubicBezTo>
                <a:close/>
                <a:moveTo>
                  <a:pt x="32" y="12"/>
                </a:moveTo>
                <a:cubicBezTo>
                  <a:pt x="44" y="12"/>
                  <a:pt x="44" y="12"/>
                  <a:pt x="44" y="12"/>
                </a:cubicBezTo>
                <a:cubicBezTo>
                  <a:pt x="45" y="12"/>
                  <a:pt x="45" y="13"/>
                  <a:pt x="45" y="14"/>
                </a:cubicBezTo>
                <a:cubicBezTo>
                  <a:pt x="45" y="15"/>
                  <a:pt x="45" y="16"/>
                  <a:pt x="44" y="16"/>
                </a:cubicBezTo>
                <a:cubicBezTo>
                  <a:pt x="32" y="16"/>
                  <a:pt x="32" y="16"/>
                  <a:pt x="32" y="16"/>
                </a:cubicBezTo>
                <a:cubicBezTo>
                  <a:pt x="31" y="16"/>
                  <a:pt x="31" y="15"/>
                  <a:pt x="31" y="14"/>
                </a:cubicBezTo>
                <a:cubicBezTo>
                  <a:pt x="31" y="13"/>
                  <a:pt x="31" y="12"/>
                  <a:pt x="32" y="12"/>
                </a:cubicBezTo>
                <a:close/>
                <a:moveTo>
                  <a:pt x="26" y="12"/>
                </a:moveTo>
                <a:cubicBezTo>
                  <a:pt x="27" y="12"/>
                  <a:pt x="28" y="13"/>
                  <a:pt x="28" y="14"/>
                </a:cubicBezTo>
                <a:cubicBezTo>
                  <a:pt x="28" y="15"/>
                  <a:pt x="27" y="16"/>
                  <a:pt x="26" y="16"/>
                </a:cubicBezTo>
                <a:cubicBezTo>
                  <a:pt x="25" y="16"/>
                  <a:pt x="24" y="15"/>
                  <a:pt x="24" y="14"/>
                </a:cubicBezTo>
                <a:cubicBezTo>
                  <a:pt x="24" y="13"/>
                  <a:pt x="25" y="12"/>
                  <a:pt x="26" y="12"/>
                </a:cubicBezTo>
                <a:close/>
                <a:moveTo>
                  <a:pt x="38" y="142"/>
                </a:moveTo>
                <a:cubicBezTo>
                  <a:pt x="34" y="142"/>
                  <a:pt x="31" y="138"/>
                  <a:pt x="31" y="134"/>
                </a:cubicBezTo>
                <a:cubicBezTo>
                  <a:pt x="31" y="131"/>
                  <a:pt x="34" y="127"/>
                  <a:pt x="38" y="127"/>
                </a:cubicBezTo>
                <a:cubicBezTo>
                  <a:pt x="42" y="127"/>
                  <a:pt x="45" y="131"/>
                  <a:pt x="45" y="134"/>
                </a:cubicBezTo>
                <a:cubicBezTo>
                  <a:pt x="45" y="138"/>
                  <a:pt x="42" y="142"/>
                  <a:pt x="38" y="142"/>
                </a:cubicBezTo>
                <a:close/>
                <a:moveTo>
                  <a:pt x="70" y="122"/>
                </a:moveTo>
                <a:cubicBezTo>
                  <a:pt x="6" y="122"/>
                  <a:pt x="6" y="122"/>
                  <a:pt x="6" y="122"/>
                </a:cubicBezTo>
                <a:cubicBezTo>
                  <a:pt x="6" y="26"/>
                  <a:pt x="6" y="26"/>
                  <a:pt x="6" y="26"/>
                </a:cubicBezTo>
                <a:cubicBezTo>
                  <a:pt x="70" y="26"/>
                  <a:pt x="70" y="26"/>
                  <a:pt x="70" y="26"/>
                </a:cubicBezTo>
                <a:lnTo>
                  <a:pt x="70" y="122"/>
                </a:lnTo>
                <a:close/>
              </a:path>
            </a:pathLst>
          </a:custGeom>
          <a:solidFill>
            <a:schemeClr val="bg1">
              <a:lumMod val="85000"/>
            </a:schemeClr>
          </a:solidFill>
          <a:ln>
            <a:solidFill>
              <a:schemeClr val="bg1">
                <a:lumMod val="85000"/>
              </a:schemeClr>
            </a:solidFill>
          </a:ln>
          <a:extLst/>
        </p:spPr>
        <p:txBody>
          <a:bodyPr vert="horz" wrap="square" lIns="90976" tIns="45490" rIns="90976" bIns="45490" numCol="1" anchor="t" anchorCtr="0" compatLnSpc="1">
            <a:prstTxWarp prst="textNoShape">
              <a:avLst/>
            </a:prstTxWarp>
          </a:bodyPr>
          <a:lstStyle/>
          <a:p>
            <a:endParaRPr lang="en-GB" dirty="0">
              <a:solidFill>
                <a:prstClr val="black"/>
              </a:solidFill>
            </a:endParaRPr>
          </a:p>
        </p:txBody>
      </p:sp>
      <p:sp>
        <p:nvSpPr>
          <p:cNvPr id="71" name="Freeform 103"/>
          <p:cNvSpPr>
            <a:spLocks noEditPoints="1"/>
          </p:cNvSpPr>
          <p:nvPr/>
        </p:nvSpPr>
        <p:spPr bwMode="auto">
          <a:xfrm>
            <a:off x="10034164" y="5017892"/>
            <a:ext cx="355912" cy="326253"/>
          </a:xfrm>
          <a:custGeom>
            <a:avLst/>
            <a:gdLst>
              <a:gd name="T0" fmla="*/ 160 w 192"/>
              <a:gd name="T1" fmla="*/ 144 h 152"/>
              <a:gd name="T2" fmla="*/ 160 w 192"/>
              <a:gd name="T3" fmla="*/ 4 h 152"/>
              <a:gd name="T4" fmla="*/ 156 w 192"/>
              <a:gd name="T5" fmla="*/ 0 h 152"/>
              <a:gd name="T6" fmla="*/ 36 w 192"/>
              <a:gd name="T7" fmla="*/ 0 h 152"/>
              <a:gd name="T8" fmla="*/ 32 w 192"/>
              <a:gd name="T9" fmla="*/ 4 h 152"/>
              <a:gd name="T10" fmla="*/ 4 w 192"/>
              <a:gd name="T11" fmla="*/ 144 h 152"/>
              <a:gd name="T12" fmla="*/ 2 w 192"/>
              <a:gd name="T13" fmla="*/ 146 h 152"/>
              <a:gd name="T14" fmla="*/ 0 w 192"/>
              <a:gd name="T15" fmla="*/ 148 h 152"/>
              <a:gd name="T16" fmla="*/ 4 w 192"/>
              <a:gd name="T17" fmla="*/ 152 h 152"/>
              <a:gd name="T18" fmla="*/ 188 w 192"/>
              <a:gd name="T19" fmla="*/ 152 h 152"/>
              <a:gd name="T20" fmla="*/ 192 w 192"/>
              <a:gd name="T21" fmla="*/ 148 h 152"/>
              <a:gd name="T22" fmla="*/ 190 w 192"/>
              <a:gd name="T23" fmla="*/ 146 h 152"/>
              <a:gd name="T24" fmla="*/ 188 w 192"/>
              <a:gd name="T25" fmla="*/ 144 h 152"/>
              <a:gd name="T26" fmla="*/ 48 w 192"/>
              <a:gd name="T27" fmla="*/ 120 h 152"/>
              <a:gd name="T28" fmla="*/ 64 w 192"/>
              <a:gd name="T29" fmla="*/ 104 h 152"/>
              <a:gd name="T30" fmla="*/ 64 w 192"/>
              <a:gd name="T31" fmla="*/ 88 h 152"/>
              <a:gd name="T32" fmla="*/ 48 w 192"/>
              <a:gd name="T33" fmla="*/ 72 h 152"/>
              <a:gd name="T34" fmla="*/ 64 w 192"/>
              <a:gd name="T35" fmla="*/ 88 h 152"/>
              <a:gd name="T36" fmla="*/ 48 w 192"/>
              <a:gd name="T37" fmla="*/ 56 h 152"/>
              <a:gd name="T38" fmla="*/ 64 w 192"/>
              <a:gd name="T39" fmla="*/ 40 h 152"/>
              <a:gd name="T40" fmla="*/ 64 w 192"/>
              <a:gd name="T41" fmla="*/ 24 h 152"/>
              <a:gd name="T42" fmla="*/ 48 w 192"/>
              <a:gd name="T43" fmla="*/ 8 h 152"/>
              <a:gd name="T44" fmla="*/ 64 w 192"/>
              <a:gd name="T45" fmla="*/ 24 h 152"/>
              <a:gd name="T46" fmla="*/ 112 w 192"/>
              <a:gd name="T47" fmla="*/ 8 h 152"/>
              <a:gd name="T48" fmla="*/ 80 w 192"/>
              <a:gd name="T49" fmla="*/ 24 h 152"/>
              <a:gd name="T50" fmla="*/ 80 w 192"/>
              <a:gd name="T51" fmla="*/ 40 h 152"/>
              <a:gd name="T52" fmla="*/ 112 w 192"/>
              <a:gd name="T53" fmla="*/ 56 h 152"/>
              <a:gd name="T54" fmla="*/ 80 w 192"/>
              <a:gd name="T55" fmla="*/ 40 h 152"/>
              <a:gd name="T56" fmla="*/ 112 w 192"/>
              <a:gd name="T57" fmla="*/ 72 h 152"/>
              <a:gd name="T58" fmla="*/ 80 w 192"/>
              <a:gd name="T59" fmla="*/ 88 h 152"/>
              <a:gd name="T60" fmla="*/ 112 w 192"/>
              <a:gd name="T61" fmla="*/ 144 h 152"/>
              <a:gd name="T62" fmla="*/ 80 w 192"/>
              <a:gd name="T63" fmla="*/ 108 h 152"/>
              <a:gd name="T64" fmla="*/ 82 w 192"/>
              <a:gd name="T65" fmla="*/ 106 h 152"/>
              <a:gd name="T66" fmla="*/ 108 w 192"/>
              <a:gd name="T67" fmla="*/ 104 h 152"/>
              <a:gd name="T68" fmla="*/ 110 w 192"/>
              <a:gd name="T69" fmla="*/ 106 h 152"/>
              <a:gd name="T70" fmla="*/ 112 w 192"/>
              <a:gd name="T71" fmla="*/ 144 h 152"/>
              <a:gd name="T72" fmla="*/ 128 w 192"/>
              <a:gd name="T73" fmla="*/ 120 h 152"/>
              <a:gd name="T74" fmla="*/ 144 w 192"/>
              <a:gd name="T75" fmla="*/ 104 h 152"/>
              <a:gd name="T76" fmla="*/ 144 w 192"/>
              <a:gd name="T77" fmla="*/ 88 h 152"/>
              <a:gd name="T78" fmla="*/ 128 w 192"/>
              <a:gd name="T79" fmla="*/ 72 h 152"/>
              <a:gd name="T80" fmla="*/ 144 w 192"/>
              <a:gd name="T81" fmla="*/ 88 h 152"/>
              <a:gd name="T82" fmla="*/ 128 w 192"/>
              <a:gd name="T83" fmla="*/ 56 h 152"/>
              <a:gd name="T84" fmla="*/ 144 w 192"/>
              <a:gd name="T85" fmla="*/ 40 h 152"/>
              <a:gd name="T86" fmla="*/ 144 w 192"/>
              <a:gd name="T87" fmla="*/ 24 h 152"/>
              <a:gd name="T88" fmla="*/ 128 w 192"/>
              <a:gd name="T89" fmla="*/ 8 h 152"/>
              <a:gd name="T90" fmla="*/ 144 w 192"/>
              <a:gd name="T91"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52">
                <a:moveTo>
                  <a:pt x="188" y="144"/>
                </a:moveTo>
                <a:lnTo>
                  <a:pt x="160" y="144"/>
                </a:lnTo>
                <a:lnTo>
                  <a:pt x="160" y="4"/>
                </a:lnTo>
                <a:lnTo>
                  <a:pt x="160" y="4"/>
                </a:lnTo>
                <a:lnTo>
                  <a:pt x="158" y="2"/>
                </a:lnTo>
                <a:lnTo>
                  <a:pt x="156" y="0"/>
                </a:lnTo>
                <a:lnTo>
                  <a:pt x="36" y="0"/>
                </a:lnTo>
                <a:lnTo>
                  <a:pt x="36" y="0"/>
                </a:lnTo>
                <a:lnTo>
                  <a:pt x="34" y="2"/>
                </a:lnTo>
                <a:lnTo>
                  <a:pt x="32" y="4"/>
                </a:lnTo>
                <a:lnTo>
                  <a:pt x="32" y="144"/>
                </a:lnTo>
                <a:lnTo>
                  <a:pt x="4" y="144"/>
                </a:lnTo>
                <a:lnTo>
                  <a:pt x="4" y="144"/>
                </a:lnTo>
                <a:lnTo>
                  <a:pt x="2" y="146"/>
                </a:lnTo>
                <a:lnTo>
                  <a:pt x="0" y="148"/>
                </a:lnTo>
                <a:lnTo>
                  <a:pt x="0" y="148"/>
                </a:lnTo>
                <a:lnTo>
                  <a:pt x="2" y="150"/>
                </a:lnTo>
                <a:lnTo>
                  <a:pt x="4" y="152"/>
                </a:lnTo>
                <a:lnTo>
                  <a:pt x="188" y="152"/>
                </a:lnTo>
                <a:lnTo>
                  <a:pt x="188" y="152"/>
                </a:lnTo>
                <a:lnTo>
                  <a:pt x="190" y="150"/>
                </a:lnTo>
                <a:lnTo>
                  <a:pt x="192" y="148"/>
                </a:lnTo>
                <a:lnTo>
                  <a:pt x="192" y="148"/>
                </a:lnTo>
                <a:lnTo>
                  <a:pt x="190" y="146"/>
                </a:lnTo>
                <a:lnTo>
                  <a:pt x="188" y="144"/>
                </a:lnTo>
                <a:lnTo>
                  <a:pt x="188" y="144"/>
                </a:lnTo>
                <a:close/>
                <a:moveTo>
                  <a:pt x="64" y="120"/>
                </a:moveTo>
                <a:lnTo>
                  <a:pt x="48" y="120"/>
                </a:lnTo>
                <a:lnTo>
                  <a:pt x="48" y="104"/>
                </a:lnTo>
                <a:lnTo>
                  <a:pt x="64" y="104"/>
                </a:lnTo>
                <a:lnTo>
                  <a:pt x="64" y="120"/>
                </a:lnTo>
                <a:close/>
                <a:moveTo>
                  <a:pt x="64" y="88"/>
                </a:moveTo>
                <a:lnTo>
                  <a:pt x="48" y="88"/>
                </a:lnTo>
                <a:lnTo>
                  <a:pt x="48" y="72"/>
                </a:lnTo>
                <a:lnTo>
                  <a:pt x="64" y="72"/>
                </a:lnTo>
                <a:lnTo>
                  <a:pt x="64" y="88"/>
                </a:lnTo>
                <a:close/>
                <a:moveTo>
                  <a:pt x="64" y="56"/>
                </a:moveTo>
                <a:lnTo>
                  <a:pt x="48" y="56"/>
                </a:lnTo>
                <a:lnTo>
                  <a:pt x="48" y="40"/>
                </a:lnTo>
                <a:lnTo>
                  <a:pt x="64" y="40"/>
                </a:lnTo>
                <a:lnTo>
                  <a:pt x="64" y="56"/>
                </a:lnTo>
                <a:close/>
                <a:moveTo>
                  <a:pt x="64" y="24"/>
                </a:moveTo>
                <a:lnTo>
                  <a:pt x="48" y="24"/>
                </a:lnTo>
                <a:lnTo>
                  <a:pt x="48" y="8"/>
                </a:lnTo>
                <a:lnTo>
                  <a:pt x="64" y="8"/>
                </a:lnTo>
                <a:lnTo>
                  <a:pt x="64" y="24"/>
                </a:lnTo>
                <a:close/>
                <a:moveTo>
                  <a:pt x="80" y="8"/>
                </a:moveTo>
                <a:lnTo>
                  <a:pt x="112" y="8"/>
                </a:lnTo>
                <a:lnTo>
                  <a:pt x="112" y="24"/>
                </a:lnTo>
                <a:lnTo>
                  <a:pt x="80" y="24"/>
                </a:lnTo>
                <a:lnTo>
                  <a:pt x="80" y="8"/>
                </a:lnTo>
                <a:close/>
                <a:moveTo>
                  <a:pt x="80" y="40"/>
                </a:moveTo>
                <a:lnTo>
                  <a:pt x="112" y="40"/>
                </a:lnTo>
                <a:lnTo>
                  <a:pt x="112" y="56"/>
                </a:lnTo>
                <a:lnTo>
                  <a:pt x="80" y="56"/>
                </a:lnTo>
                <a:lnTo>
                  <a:pt x="80" y="40"/>
                </a:lnTo>
                <a:close/>
                <a:moveTo>
                  <a:pt x="80" y="72"/>
                </a:moveTo>
                <a:lnTo>
                  <a:pt x="112" y="72"/>
                </a:lnTo>
                <a:lnTo>
                  <a:pt x="112" y="88"/>
                </a:lnTo>
                <a:lnTo>
                  <a:pt x="80" y="88"/>
                </a:lnTo>
                <a:lnTo>
                  <a:pt x="80" y="72"/>
                </a:lnTo>
                <a:close/>
                <a:moveTo>
                  <a:pt x="112" y="144"/>
                </a:moveTo>
                <a:lnTo>
                  <a:pt x="80" y="144"/>
                </a:lnTo>
                <a:lnTo>
                  <a:pt x="80" y="108"/>
                </a:lnTo>
                <a:lnTo>
                  <a:pt x="80" y="108"/>
                </a:lnTo>
                <a:lnTo>
                  <a:pt x="82" y="106"/>
                </a:lnTo>
                <a:lnTo>
                  <a:pt x="84" y="104"/>
                </a:lnTo>
                <a:lnTo>
                  <a:pt x="108" y="104"/>
                </a:lnTo>
                <a:lnTo>
                  <a:pt x="108" y="104"/>
                </a:lnTo>
                <a:lnTo>
                  <a:pt x="110" y="106"/>
                </a:lnTo>
                <a:lnTo>
                  <a:pt x="112" y="108"/>
                </a:lnTo>
                <a:lnTo>
                  <a:pt x="112" y="144"/>
                </a:lnTo>
                <a:close/>
                <a:moveTo>
                  <a:pt x="144" y="120"/>
                </a:moveTo>
                <a:lnTo>
                  <a:pt x="128" y="120"/>
                </a:lnTo>
                <a:lnTo>
                  <a:pt x="128" y="104"/>
                </a:lnTo>
                <a:lnTo>
                  <a:pt x="144" y="104"/>
                </a:lnTo>
                <a:lnTo>
                  <a:pt x="144" y="120"/>
                </a:lnTo>
                <a:close/>
                <a:moveTo>
                  <a:pt x="144" y="88"/>
                </a:moveTo>
                <a:lnTo>
                  <a:pt x="128" y="88"/>
                </a:lnTo>
                <a:lnTo>
                  <a:pt x="128" y="72"/>
                </a:lnTo>
                <a:lnTo>
                  <a:pt x="144" y="72"/>
                </a:lnTo>
                <a:lnTo>
                  <a:pt x="144" y="88"/>
                </a:lnTo>
                <a:close/>
                <a:moveTo>
                  <a:pt x="144" y="56"/>
                </a:moveTo>
                <a:lnTo>
                  <a:pt x="128" y="56"/>
                </a:lnTo>
                <a:lnTo>
                  <a:pt x="128" y="40"/>
                </a:lnTo>
                <a:lnTo>
                  <a:pt x="144" y="40"/>
                </a:lnTo>
                <a:lnTo>
                  <a:pt x="144" y="56"/>
                </a:lnTo>
                <a:close/>
                <a:moveTo>
                  <a:pt x="144" y="24"/>
                </a:moveTo>
                <a:lnTo>
                  <a:pt x="128" y="24"/>
                </a:lnTo>
                <a:lnTo>
                  <a:pt x="128" y="8"/>
                </a:lnTo>
                <a:lnTo>
                  <a:pt x="144" y="8"/>
                </a:lnTo>
                <a:lnTo>
                  <a:pt x="144" y="24"/>
                </a:lnTo>
                <a:close/>
              </a:path>
            </a:pathLst>
          </a:custGeom>
          <a:solidFill>
            <a:schemeClr val="bg1">
              <a:lumMod val="85000"/>
            </a:schemeClr>
          </a:solidFill>
          <a:ln>
            <a:solidFill>
              <a:schemeClr val="bg1">
                <a:lumMod val="85000"/>
              </a:schemeClr>
            </a:solidFill>
          </a:ln>
          <a:extLst/>
        </p:spPr>
        <p:txBody>
          <a:bodyPr vert="horz" wrap="square" lIns="91440" tIns="45720" rIns="91440" bIns="45720" numCol="1" anchor="t" anchorCtr="0" compatLnSpc="1">
            <a:prstTxWarp prst="textNoShape">
              <a:avLst/>
            </a:prstTxWarp>
          </a:bodyPr>
          <a:lstStyle/>
          <a:p>
            <a:endParaRPr lang="sv-SE"/>
          </a:p>
        </p:txBody>
      </p:sp>
      <p:grpSp>
        <p:nvGrpSpPr>
          <p:cNvPr id="54" name="Group 53"/>
          <p:cNvGrpSpPr/>
          <p:nvPr/>
        </p:nvGrpSpPr>
        <p:grpSpPr>
          <a:xfrm>
            <a:off x="7382335" y="2421654"/>
            <a:ext cx="400108" cy="400108"/>
            <a:chOff x="6188046" y="3872926"/>
            <a:chExt cx="400108" cy="400108"/>
          </a:xfrm>
        </p:grpSpPr>
        <p:sp>
          <p:nvSpPr>
            <p:cNvPr id="61" name="Oval 60"/>
            <p:cNvSpPr/>
            <p:nvPr/>
          </p:nvSpPr>
          <p:spPr>
            <a:xfrm>
              <a:off x="6188046" y="3872926"/>
              <a:ext cx="400108" cy="400108"/>
            </a:xfrm>
            <a:prstGeom prst="ellipse">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bg1"/>
                </a:solidFill>
              </a:endParaRPr>
            </a:p>
          </p:txBody>
        </p:sp>
        <p:sp>
          <p:nvSpPr>
            <p:cNvPr id="62" name="TextBox 61"/>
            <p:cNvSpPr txBox="1"/>
            <p:nvPr/>
          </p:nvSpPr>
          <p:spPr>
            <a:xfrm>
              <a:off x="6238860" y="3903703"/>
              <a:ext cx="298480" cy="338554"/>
            </a:xfrm>
            <a:prstGeom prst="rect">
              <a:avLst/>
            </a:prstGeom>
            <a:noFill/>
          </p:spPr>
          <p:txBody>
            <a:bodyPr wrap="none" rtlCol="0">
              <a:spAutoFit/>
            </a:bodyPr>
            <a:lstStyle/>
            <a:p>
              <a:r>
                <a:rPr lang="en-GB" sz="1600" b="1" dirty="0" smtClean="0">
                  <a:solidFill>
                    <a:schemeClr val="bg1"/>
                  </a:solidFill>
                </a:rPr>
                <a:t>1</a:t>
              </a:r>
              <a:endParaRPr lang="en-GB" sz="1600" b="1" dirty="0">
                <a:solidFill>
                  <a:schemeClr val="bg1"/>
                </a:solidFill>
              </a:endParaRPr>
            </a:p>
          </p:txBody>
        </p:sp>
      </p:grpSp>
      <p:sp>
        <p:nvSpPr>
          <p:cNvPr id="73" name="Oval 72"/>
          <p:cNvSpPr/>
          <p:nvPr/>
        </p:nvSpPr>
        <p:spPr>
          <a:xfrm>
            <a:off x="7382335" y="3741359"/>
            <a:ext cx="400108" cy="4001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2</a:t>
            </a:r>
            <a:endParaRPr lang="en-GB" sz="1200" b="1" dirty="0">
              <a:solidFill>
                <a:schemeClr val="bg1"/>
              </a:solidFill>
            </a:endParaRPr>
          </a:p>
        </p:txBody>
      </p:sp>
      <p:sp>
        <p:nvSpPr>
          <p:cNvPr id="76" name="Oval 75"/>
          <p:cNvSpPr/>
          <p:nvPr/>
        </p:nvSpPr>
        <p:spPr>
          <a:xfrm>
            <a:off x="7382335" y="5064726"/>
            <a:ext cx="400108" cy="4001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3</a:t>
            </a:r>
            <a:endParaRPr lang="en-GB" sz="1200" b="1" dirty="0">
              <a:solidFill>
                <a:schemeClr val="bg1"/>
              </a:solidFill>
            </a:endParaRPr>
          </a:p>
        </p:txBody>
      </p:sp>
      <p:sp>
        <p:nvSpPr>
          <p:cNvPr id="5" name="Arc 4"/>
          <p:cNvSpPr/>
          <p:nvPr/>
        </p:nvSpPr>
        <p:spPr>
          <a:xfrm rot="17284907">
            <a:off x="667199" y="4226807"/>
            <a:ext cx="3574300" cy="3574299"/>
          </a:xfrm>
          <a:prstGeom prst="arc">
            <a:avLst>
              <a:gd name="adj1" fmla="val 16200000"/>
              <a:gd name="adj2" fmla="val 21197014"/>
            </a:avLst>
          </a:prstGeom>
          <a:ln w="508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867714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8001" y="1708732"/>
            <a:ext cx="5529383" cy="3710994"/>
          </a:xfrm>
          <a:prstGeom prst="rect">
            <a:avLst/>
          </a:prstGeom>
          <a:solidFill>
            <a:schemeClr val="bg1">
              <a:lumMod val="95000"/>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6606816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931" name="think-cell Slide" r:id="rId7" imgW="501" imgH="502" progId="TCLayout.ActiveDocument.1">
                  <p:embed/>
                </p:oleObj>
              </mc:Choice>
              <mc:Fallback>
                <p:oleObj name="think-cell Slide" r:id="rId7" imgW="501" imgH="502"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18" name="Rectangle 17" hidden="1"/>
          <p:cNvSpPr/>
          <p:nvPr>
            <p:custDataLst>
              <p:tags r:id="rId3"/>
            </p:custDataLst>
          </p:nvPr>
        </p:nvSpPr>
        <p:spPr bwMode="auto">
          <a:xfrm>
            <a:off x="0" y="0"/>
            <a:ext cx="158750"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200" dirty="0">
              <a:solidFill>
                <a:schemeClr val="tx1"/>
              </a:solidFill>
              <a:latin typeface="Arial"/>
              <a:sym typeface="+mn-lt"/>
            </a:endParaRPr>
          </a:p>
        </p:txBody>
      </p:sp>
      <p:sp>
        <p:nvSpPr>
          <p:cNvPr id="4" name="Slide Number Placeholder 3"/>
          <p:cNvSpPr>
            <a:spLocks noGrp="1"/>
          </p:cNvSpPr>
          <p:nvPr>
            <p:ph type="sldNum" sz="quarter" idx="12"/>
          </p:nvPr>
        </p:nvSpPr>
        <p:spPr/>
        <p:txBody>
          <a:bodyPr/>
          <a:lstStyle/>
          <a:p>
            <a:fld id="{D14BCCD3-0010-4FBA-B965-2126ADC31932}" type="slidenum">
              <a:rPr lang="en-GB" smtClean="0"/>
              <a:pPr/>
              <a:t>14</a:t>
            </a:fld>
            <a:endParaRPr lang="en-GB" dirty="0"/>
          </a:p>
        </p:txBody>
      </p:sp>
      <p:sp>
        <p:nvSpPr>
          <p:cNvPr id="20" name="Rectangle 19"/>
          <p:cNvSpPr/>
          <p:nvPr/>
        </p:nvSpPr>
        <p:spPr>
          <a:xfrm>
            <a:off x="6414230" y="1333592"/>
            <a:ext cx="5139982" cy="3751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b="1" dirty="0" err="1" smtClean="0">
                <a:solidFill>
                  <a:schemeClr val="bg1"/>
                </a:solidFill>
              </a:rPr>
              <a:t>Comments</a:t>
            </a:r>
            <a:endParaRPr lang="en-GB" sz="1400" b="1" dirty="0">
              <a:solidFill>
                <a:schemeClr val="bg1"/>
              </a:solidFill>
            </a:endParaRPr>
          </a:p>
        </p:txBody>
      </p:sp>
      <p:graphicFrame>
        <p:nvGraphicFramePr>
          <p:cNvPr id="10" name="Object 2"/>
          <p:cNvGraphicFramePr>
            <a:graphicFrameLocks/>
          </p:cNvGraphicFramePr>
          <p:nvPr>
            <p:custDataLst>
              <p:tags r:id="rId4"/>
            </p:custDataLst>
            <p:extLst>
              <p:ext uri="{D42A27DB-BD31-4B8C-83A1-F6EECF244321}">
                <p14:modId xmlns:p14="http://schemas.microsoft.com/office/powerpoint/2010/main" val="2993576485"/>
              </p:ext>
            </p:extLst>
          </p:nvPr>
        </p:nvGraphicFramePr>
        <p:xfrm>
          <a:off x="738611" y="1905000"/>
          <a:ext cx="5368846" cy="3514726"/>
        </p:xfrm>
        <a:graphic>
          <a:graphicData uri="http://schemas.openxmlformats.org/drawingml/2006/chart">
            <c:chart xmlns:c="http://schemas.openxmlformats.org/drawingml/2006/chart" xmlns:r="http://schemas.openxmlformats.org/officeDocument/2006/relationships" r:id="rId9"/>
          </a:graphicData>
        </a:graphic>
      </p:graphicFrame>
      <p:sp>
        <p:nvSpPr>
          <p:cNvPr id="16" name="Rectangle 15"/>
          <p:cNvSpPr/>
          <p:nvPr/>
        </p:nvSpPr>
        <p:spPr>
          <a:xfrm>
            <a:off x="6414230" y="1708732"/>
            <a:ext cx="5141773" cy="3710994"/>
          </a:xfrm>
          <a:prstGeom prst="rect">
            <a:avLst/>
          </a:prstGeom>
          <a:solidFill>
            <a:schemeClr val="bg1">
              <a:lumMod val="95000"/>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marR="0" lvl="0" indent="-182880" fontAlgn="auto">
              <a:lnSpc>
                <a:spcPct val="100000"/>
              </a:lnSpc>
              <a:spcBef>
                <a:spcPts val="800"/>
              </a:spcBef>
              <a:spcAft>
                <a:spcPts val="800"/>
              </a:spcAft>
              <a:buClr>
                <a:schemeClr val="bg2"/>
              </a:buClr>
              <a:buSzTx/>
              <a:buFont typeface="Wingdings" panose="05000000000000000000" pitchFamily="2" charset="2"/>
              <a:buChar char="§"/>
              <a:tabLst/>
              <a:defRPr/>
            </a:pPr>
            <a:endParaRPr lang="en-US" sz="1800" dirty="0">
              <a:solidFill>
                <a:schemeClr val="tx1"/>
              </a:solidFill>
            </a:endParaRPr>
          </a:p>
        </p:txBody>
      </p:sp>
      <p:sp>
        <p:nvSpPr>
          <p:cNvPr id="9" name="xxNote"/>
          <p:cNvSpPr txBox="1"/>
          <p:nvPr/>
        </p:nvSpPr>
        <p:spPr>
          <a:xfrm>
            <a:off x="820528" y="6358012"/>
            <a:ext cx="10908003" cy="276999"/>
          </a:xfrm>
          <a:prstGeom prst="rect">
            <a:avLst/>
          </a:prstGeom>
          <a:solidFill>
            <a:scrgbClr r="0" g="0" b="0">
              <a:alpha val="0"/>
            </a:scrgbClr>
          </a:solidFill>
        </p:spPr>
        <p:txBody>
          <a:bodyPr vert="horz" wrap="square" lIns="0" tIns="0" rIns="0" bIns="0" rtlCol="0" anchor="b">
            <a:spAutoFit/>
          </a:bodyPr>
          <a:lstStyle/>
          <a:p>
            <a:pPr marL="171450" lvl="0" indent="-171450" defTabSz="914400">
              <a:buFont typeface="Arial" panose="020B0604020202020204" pitchFamily="34" charset="0"/>
              <a:buChar char="•"/>
              <a:tabLst>
                <a:tab pos="571500" algn="l"/>
              </a:tabLst>
            </a:pPr>
            <a:r>
              <a:rPr lang="en-GB" sz="900" dirty="0" smtClean="0">
                <a:solidFill>
                  <a:schemeClr val="accent5">
                    <a:lumMod val="50000"/>
                  </a:schemeClr>
                </a:solidFill>
              </a:rPr>
              <a:t>Note </a:t>
            </a:r>
            <a:r>
              <a:rPr lang="en-GB" sz="900" dirty="0">
                <a:solidFill>
                  <a:schemeClr val="accent5">
                    <a:lumMod val="50000"/>
                  </a:schemeClr>
                </a:solidFill>
              </a:rPr>
              <a:t>“Other” includes initiatives related to cost efficiency, income growth and other BA/function </a:t>
            </a:r>
            <a:r>
              <a:rPr lang="en-GB" sz="900" dirty="0" smtClean="0">
                <a:solidFill>
                  <a:schemeClr val="accent5">
                    <a:lumMod val="50000"/>
                  </a:schemeClr>
                </a:solidFill>
              </a:rPr>
              <a:t>priorities</a:t>
            </a:r>
          </a:p>
          <a:p>
            <a:pPr marL="171450" lvl="0" indent="-171450" defTabSz="914400">
              <a:buFont typeface="Arial" panose="020B0604020202020204" pitchFamily="34" charset="0"/>
              <a:buChar char="•"/>
              <a:tabLst>
                <a:tab pos="571500" algn="l"/>
              </a:tabLst>
            </a:pPr>
            <a:r>
              <a:rPr lang="sv-SE" sz="900" dirty="0" smtClean="0">
                <a:solidFill>
                  <a:schemeClr val="accent5">
                    <a:lumMod val="50000"/>
                  </a:schemeClr>
                </a:solidFill>
              </a:rPr>
              <a:t>*Gross spend, financial effects both on P&amp;L and capitalisation</a:t>
            </a:r>
            <a:endParaRPr lang="en-GB" sz="900" dirty="0">
              <a:solidFill>
                <a:schemeClr val="accent5">
                  <a:lumMod val="50000"/>
                </a:schemeClr>
              </a:solidFill>
            </a:endParaRPr>
          </a:p>
        </p:txBody>
      </p:sp>
      <p:sp>
        <p:nvSpPr>
          <p:cNvPr id="12" name="Title 11"/>
          <p:cNvSpPr>
            <a:spLocks noGrp="1"/>
          </p:cNvSpPr>
          <p:nvPr>
            <p:ph type="title"/>
          </p:nvPr>
        </p:nvSpPr>
        <p:spPr>
          <a:xfrm>
            <a:off x="648000" y="376508"/>
            <a:ext cx="10757359" cy="720167"/>
          </a:xfrm>
        </p:spPr>
        <p:txBody>
          <a:bodyPr/>
          <a:lstStyle/>
          <a:p>
            <a:r>
              <a:rPr lang="en-US" dirty="0" smtClean="0"/>
              <a:t>Ambitious ramp-up with large investments to build key attributes</a:t>
            </a:r>
            <a:endParaRPr lang="en-GB" dirty="0"/>
          </a:p>
        </p:txBody>
      </p:sp>
      <p:sp>
        <p:nvSpPr>
          <p:cNvPr id="15" name="Rectangle 14"/>
          <p:cNvSpPr/>
          <p:nvPr/>
        </p:nvSpPr>
        <p:spPr>
          <a:xfrm>
            <a:off x="6414230" y="1708732"/>
            <a:ext cx="5141773" cy="37109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5" name="Rectangle 4"/>
          <p:cNvSpPr/>
          <p:nvPr/>
        </p:nvSpPr>
        <p:spPr>
          <a:xfrm>
            <a:off x="647999" y="1333593"/>
            <a:ext cx="5529385" cy="3751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1"/>
                </a:solidFill>
              </a:rPr>
              <a:t>Development </a:t>
            </a:r>
            <a:r>
              <a:rPr lang="en-GB" sz="1400" b="1" dirty="0" smtClean="0">
                <a:solidFill>
                  <a:schemeClr val="bg1"/>
                </a:solidFill>
              </a:rPr>
              <a:t>spend  (gross*)</a:t>
            </a:r>
            <a:endParaRPr lang="en-GB" sz="1200" b="1" dirty="0">
              <a:solidFill>
                <a:schemeClr val="bg1"/>
              </a:solidFill>
            </a:endParaRPr>
          </a:p>
        </p:txBody>
      </p:sp>
      <p:sp>
        <p:nvSpPr>
          <p:cNvPr id="63" name="TextBox 62"/>
          <p:cNvSpPr txBox="1"/>
          <p:nvPr/>
        </p:nvSpPr>
        <p:spPr>
          <a:xfrm>
            <a:off x="6456308" y="1918537"/>
            <a:ext cx="5001631" cy="1323439"/>
          </a:xfrm>
          <a:prstGeom prst="rect">
            <a:avLst/>
          </a:prstGeom>
          <a:noFill/>
        </p:spPr>
        <p:txBody>
          <a:bodyPr wrap="square" rtlCol="0">
            <a:spAutoFit/>
          </a:bodyPr>
          <a:lstStyle/>
          <a:p>
            <a:pPr marL="171450" indent="-171450">
              <a:spcBef>
                <a:spcPts val="600"/>
              </a:spcBef>
              <a:spcAft>
                <a:spcPts val="600"/>
              </a:spcAft>
              <a:buFont typeface="Arial" panose="020B0604020202020204" pitchFamily="34" charset="0"/>
              <a:buChar char="•"/>
            </a:pPr>
            <a:r>
              <a:rPr lang="en-GB" sz="1400" b="1" dirty="0" smtClean="0"/>
              <a:t>Development spend and Capitalisation </a:t>
            </a:r>
            <a:r>
              <a:rPr lang="en-GB" sz="1400" dirty="0" smtClean="0"/>
              <a:t>expected to peak in 2017</a:t>
            </a:r>
          </a:p>
          <a:p>
            <a:pPr marL="171450" indent="-171450">
              <a:spcBef>
                <a:spcPts val="600"/>
              </a:spcBef>
              <a:spcAft>
                <a:spcPts val="600"/>
              </a:spcAft>
              <a:buFont typeface="Arial" panose="020B0604020202020204" pitchFamily="34" charset="0"/>
              <a:buChar char="•"/>
            </a:pPr>
            <a:r>
              <a:rPr lang="en-GB" sz="1400" b="1" dirty="0"/>
              <a:t>IT related </a:t>
            </a:r>
            <a:r>
              <a:rPr lang="en-GB" sz="1400" b="1" dirty="0" smtClean="0"/>
              <a:t>intangible assets </a:t>
            </a:r>
            <a:r>
              <a:rPr lang="en-GB" sz="1400" dirty="0" smtClean="0"/>
              <a:t>expected to peak in 2020 (at approx. 2.5EURbn) </a:t>
            </a:r>
            <a:r>
              <a:rPr lang="en-GB" sz="1400" b="1" dirty="0" smtClean="0"/>
              <a:t>and depreciation </a:t>
            </a:r>
            <a:r>
              <a:rPr lang="en-GB" sz="1400" b="1" dirty="0"/>
              <a:t>&amp; </a:t>
            </a:r>
            <a:r>
              <a:rPr lang="en-GB" sz="1400" b="1" dirty="0" smtClean="0"/>
              <a:t>amortisations </a:t>
            </a:r>
            <a:r>
              <a:rPr lang="en-GB" sz="1400" dirty="0" smtClean="0"/>
              <a:t>in 2021</a:t>
            </a:r>
            <a:endParaRPr lang="en-GB" sz="1400" dirty="0"/>
          </a:p>
        </p:txBody>
      </p:sp>
      <p:sp>
        <p:nvSpPr>
          <p:cNvPr id="17" name="TextBox 16"/>
          <p:cNvSpPr txBox="1"/>
          <p:nvPr/>
        </p:nvSpPr>
        <p:spPr>
          <a:xfrm>
            <a:off x="6559893" y="3890770"/>
            <a:ext cx="2472823" cy="276999"/>
          </a:xfrm>
          <a:prstGeom prst="rect">
            <a:avLst/>
          </a:prstGeom>
          <a:noFill/>
        </p:spPr>
        <p:txBody>
          <a:bodyPr wrap="square" rtlCol="0">
            <a:spAutoFit/>
          </a:bodyPr>
          <a:lstStyle/>
          <a:p>
            <a:r>
              <a:rPr lang="en-GB" sz="1200" b="1" i="1" dirty="0" smtClean="0"/>
              <a:t>We invest in …</a:t>
            </a:r>
            <a:endParaRPr lang="en-GB" sz="1200" b="1" i="1" dirty="0">
              <a:solidFill>
                <a:schemeClr val="tx1"/>
              </a:solidFill>
            </a:endParaRPr>
          </a:p>
        </p:txBody>
      </p:sp>
      <p:sp>
        <p:nvSpPr>
          <p:cNvPr id="22" name="TextBox 21"/>
          <p:cNvSpPr txBox="1"/>
          <p:nvPr/>
        </p:nvSpPr>
        <p:spPr>
          <a:xfrm>
            <a:off x="6572451" y="4218966"/>
            <a:ext cx="1898955" cy="276952"/>
          </a:xfrm>
          <a:prstGeom prst="rect">
            <a:avLst/>
          </a:prstGeom>
          <a:noFill/>
        </p:spPr>
        <p:txBody>
          <a:bodyPr wrap="square" lIns="91393" tIns="45697" rIns="91393" bIns="45697" rtlCol="0">
            <a:spAutoFit/>
          </a:bodyPr>
          <a:lstStyle/>
          <a:p>
            <a:pPr defTabSz="1088224"/>
            <a:r>
              <a:rPr lang="en-GB" sz="1200" dirty="0" smtClean="0"/>
              <a:t>Digital</a:t>
            </a:r>
            <a:endParaRPr lang="en-GB" sz="1200" dirty="0"/>
          </a:p>
        </p:txBody>
      </p:sp>
      <p:sp>
        <p:nvSpPr>
          <p:cNvPr id="23" name="TextBox 22"/>
          <p:cNvSpPr txBox="1"/>
          <p:nvPr/>
        </p:nvSpPr>
        <p:spPr>
          <a:xfrm>
            <a:off x="6572451" y="4566300"/>
            <a:ext cx="1898955" cy="276952"/>
          </a:xfrm>
          <a:prstGeom prst="rect">
            <a:avLst/>
          </a:prstGeom>
          <a:noFill/>
        </p:spPr>
        <p:txBody>
          <a:bodyPr wrap="square" lIns="91393" tIns="45697" rIns="91393" bIns="45697" rtlCol="0">
            <a:spAutoFit/>
          </a:bodyPr>
          <a:lstStyle/>
          <a:p>
            <a:pPr defTabSz="1088224"/>
            <a:r>
              <a:rPr lang="en-GB" sz="1200" dirty="0"/>
              <a:t>Simplification</a:t>
            </a:r>
          </a:p>
        </p:txBody>
      </p:sp>
      <p:sp>
        <p:nvSpPr>
          <p:cNvPr id="24" name="TextBox 23"/>
          <p:cNvSpPr txBox="1"/>
          <p:nvPr/>
        </p:nvSpPr>
        <p:spPr>
          <a:xfrm>
            <a:off x="9647191" y="4626959"/>
            <a:ext cx="2305207" cy="276952"/>
          </a:xfrm>
          <a:prstGeom prst="rect">
            <a:avLst/>
          </a:prstGeom>
          <a:noFill/>
        </p:spPr>
        <p:txBody>
          <a:bodyPr wrap="square" lIns="91393" tIns="45697" rIns="91393" bIns="45697" rtlCol="0">
            <a:spAutoFit/>
          </a:bodyPr>
          <a:lstStyle/>
          <a:p>
            <a:pPr defTabSz="1088224"/>
            <a:r>
              <a:rPr lang="en-GB" sz="1200" dirty="0"/>
              <a:t>Efficient and </a:t>
            </a:r>
            <a:r>
              <a:rPr lang="en-GB" sz="1200" dirty="0" smtClean="0"/>
              <a:t>Scalable</a:t>
            </a:r>
            <a:endParaRPr lang="en-GB" sz="1200" dirty="0"/>
          </a:p>
        </p:txBody>
      </p:sp>
      <p:sp>
        <p:nvSpPr>
          <p:cNvPr id="25" name="xxIcon"/>
          <p:cNvSpPr>
            <a:spLocks noChangeAspect="1" noEditPoints="1"/>
          </p:cNvSpPr>
          <p:nvPr/>
        </p:nvSpPr>
        <p:spPr bwMode="auto">
          <a:xfrm>
            <a:off x="9200066" y="4610802"/>
            <a:ext cx="329143" cy="288000"/>
          </a:xfrm>
          <a:custGeom>
            <a:avLst/>
            <a:gdLst>
              <a:gd name="T0" fmla="*/ 186 w 192"/>
              <a:gd name="T1" fmla="*/ 62 h 168"/>
              <a:gd name="T2" fmla="*/ 184 w 192"/>
              <a:gd name="T3" fmla="*/ 68 h 168"/>
              <a:gd name="T4" fmla="*/ 176 w 192"/>
              <a:gd name="T5" fmla="*/ 76 h 168"/>
              <a:gd name="T6" fmla="*/ 156 w 192"/>
              <a:gd name="T7" fmla="*/ 36 h 168"/>
              <a:gd name="T8" fmla="*/ 114 w 192"/>
              <a:gd name="T9" fmla="*/ 14 h 168"/>
              <a:gd name="T10" fmla="*/ 78 w 192"/>
              <a:gd name="T11" fmla="*/ 14 h 168"/>
              <a:gd name="T12" fmla="*/ 48 w 192"/>
              <a:gd name="T13" fmla="*/ 0 h 168"/>
              <a:gd name="T14" fmla="*/ 34 w 192"/>
              <a:gd name="T15" fmla="*/ 8 h 168"/>
              <a:gd name="T16" fmla="*/ 44 w 192"/>
              <a:gd name="T17" fmla="*/ 18 h 168"/>
              <a:gd name="T18" fmla="*/ 36 w 192"/>
              <a:gd name="T19" fmla="*/ 34 h 168"/>
              <a:gd name="T20" fmla="*/ 18 w 192"/>
              <a:gd name="T21" fmla="*/ 68 h 168"/>
              <a:gd name="T22" fmla="*/ 2 w 192"/>
              <a:gd name="T23" fmla="*/ 70 h 168"/>
              <a:gd name="T24" fmla="*/ 0 w 192"/>
              <a:gd name="T25" fmla="*/ 104 h 168"/>
              <a:gd name="T26" fmla="*/ 24 w 192"/>
              <a:gd name="T27" fmla="*/ 108 h 168"/>
              <a:gd name="T28" fmla="*/ 36 w 192"/>
              <a:gd name="T29" fmla="*/ 126 h 168"/>
              <a:gd name="T30" fmla="*/ 56 w 192"/>
              <a:gd name="T31" fmla="*/ 164 h 168"/>
              <a:gd name="T32" fmla="*/ 60 w 192"/>
              <a:gd name="T33" fmla="*/ 168 h 168"/>
              <a:gd name="T34" fmla="*/ 64 w 192"/>
              <a:gd name="T35" fmla="*/ 164 h 168"/>
              <a:gd name="T36" fmla="*/ 80 w 192"/>
              <a:gd name="T37" fmla="*/ 146 h 168"/>
              <a:gd name="T38" fmla="*/ 128 w 192"/>
              <a:gd name="T39" fmla="*/ 142 h 168"/>
              <a:gd name="T40" fmla="*/ 130 w 192"/>
              <a:gd name="T41" fmla="*/ 166 h 168"/>
              <a:gd name="T42" fmla="*/ 134 w 192"/>
              <a:gd name="T43" fmla="*/ 166 h 168"/>
              <a:gd name="T44" fmla="*/ 136 w 192"/>
              <a:gd name="T45" fmla="*/ 138 h 168"/>
              <a:gd name="T46" fmla="*/ 168 w 192"/>
              <a:gd name="T47" fmla="*/ 108 h 168"/>
              <a:gd name="T48" fmla="*/ 176 w 192"/>
              <a:gd name="T49" fmla="*/ 84 h 168"/>
              <a:gd name="T50" fmla="*/ 188 w 192"/>
              <a:gd name="T51" fmla="*/ 76 h 168"/>
              <a:gd name="T52" fmla="*/ 192 w 192"/>
              <a:gd name="T53" fmla="*/ 64 h 168"/>
              <a:gd name="T54" fmla="*/ 188 w 192"/>
              <a:gd name="T55" fmla="*/ 60 h 168"/>
              <a:gd name="T56" fmla="*/ 44 w 192"/>
              <a:gd name="T57" fmla="*/ 76 h 168"/>
              <a:gd name="T58" fmla="*/ 40 w 192"/>
              <a:gd name="T59" fmla="*/ 68 h 168"/>
              <a:gd name="T60" fmla="*/ 42 w 192"/>
              <a:gd name="T61" fmla="*/ 62 h 168"/>
              <a:gd name="T62" fmla="*/ 48 w 192"/>
              <a:gd name="T63" fmla="*/ 60 h 168"/>
              <a:gd name="T64" fmla="*/ 56 w 192"/>
              <a:gd name="T65" fmla="*/ 64 h 168"/>
              <a:gd name="T66" fmla="*/ 56 w 192"/>
              <a:gd name="T67" fmla="*/ 72 h 168"/>
              <a:gd name="T68" fmla="*/ 48 w 192"/>
              <a:gd name="T69" fmla="*/ 76 h 168"/>
              <a:gd name="T70" fmla="*/ 136 w 192"/>
              <a:gd name="T71" fmla="*/ 50 h 168"/>
              <a:gd name="T72" fmla="*/ 130 w 192"/>
              <a:gd name="T73" fmla="*/ 52 h 168"/>
              <a:gd name="T74" fmla="*/ 102 w 192"/>
              <a:gd name="T75" fmla="*/ 40 h 168"/>
              <a:gd name="T76" fmla="*/ 90 w 192"/>
              <a:gd name="T77" fmla="*/ 40 h 168"/>
              <a:gd name="T78" fmla="*/ 88 w 192"/>
              <a:gd name="T79" fmla="*/ 34 h 168"/>
              <a:gd name="T80" fmla="*/ 104 w 192"/>
              <a:gd name="T81" fmla="*/ 32 h 168"/>
              <a:gd name="T82" fmla="*/ 134 w 192"/>
              <a:gd name="T83" fmla="*/ 44 h 168"/>
              <a:gd name="T84" fmla="*/ 136 w 192"/>
              <a:gd name="T85" fmla="*/ 5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68">
                <a:moveTo>
                  <a:pt x="188" y="60"/>
                </a:moveTo>
                <a:lnTo>
                  <a:pt x="188" y="60"/>
                </a:lnTo>
                <a:lnTo>
                  <a:pt x="186" y="62"/>
                </a:lnTo>
                <a:lnTo>
                  <a:pt x="184" y="64"/>
                </a:lnTo>
                <a:lnTo>
                  <a:pt x="184" y="64"/>
                </a:lnTo>
                <a:lnTo>
                  <a:pt x="184" y="68"/>
                </a:lnTo>
                <a:lnTo>
                  <a:pt x="182" y="72"/>
                </a:lnTo>
                <a:lnTo>
                  <a:pt x="176" y="76"/>
                </a:lnTo>
                <a:lnTo>
                  <a:pt x="176" y="76"/>
                </a:lnTo>
                <a:lnTo>
                  <a:pt x="172" y="60"/>
                </a:lnTo>
                <a:lnTo>
                  <a:pt x="166" y="48"/>
                </a:lnTo>
                <a:lnTo>
                  <a:pt x="156" y="36"/>
                </a:lnTo>
                <a:lnTo>
                  <a:pt x="144" y="26"/>
                </a:lnTo>
                <a:lnTo>
                  <a:pt x="130" y="18"/>
                </a:lnTo>
                <a:lnTo>
                  <a:pt x="114" y="14"/>
                </a:lnTo>
                <a:lnTo>
                  <a:pt x="96" y="12"/>
                </a:lnTo>
                <a:lnTo>
                  <a:pt x="78" y="14"/>
                </a:lnTo>
                <a:lnTo>
                  <a:pt x="78" y="14"/>
                </a:lnTo>
                <a:lnTo>
                  <a:pt x="70" y="6"/>
                </a:lnTo>
                <a:lnTo>
                  <a:pt x="60" y="0"/>
                </a:lnTo>
                <a:lnTo>
                  <a:pt x="48" y="0"/>
                </a:lnTo>
                <a:lnTo>
                  <a:pt x="36" y="4"/>
                </a:lnTo>
                <a:lnTo>
                  <a:pt x="36" y="4"/>
                </a:lnTo>
                <a:lnTo>
                  <a:pt x="34" y="8"/>
                </a:lnTo>
                <a:lnTo>
                  <a:pt x="36" y="12"/>
                </a:lnTo>
                <a:lnTo>
                  <a:pt x="36" y="12"/>
                </a:lnTo>
                <a:lnTo>
                  <a:pt x="44" y="18"/>
                </a:lnTo>
                <a:lnTo>
                  <a:pt x="48" y="26"/>
                </a:lnTo>
                <a:lnTo>
                  <a:pt x="48" y="26"/>
                </a:lnTo>
                <a:lnTo>
                  <a:pt x="36" y="34"/>
                </a:lnTo>
                <a:lnTo>
                  <a:pt x="28" y="44"/>
                </a:lnTo>
                <a:lnTo>
                  <a:pt x="22" y="56"/>
                </a:lnTo>
                <a:lnTo>
                  <a:pt x="18" y="68"/>
                </a:lnTo>
                <a:lnTo>
                  <a:pt x="4" y="68"/>
                </a:lnTo>
                <a:lnTo>
                  <a:pt x="4" y="68"/>
                </a:lnTo>
                <a:lnTo>
                  <a:pt x="2" y="70"/>
                </a:lnTo>
                <a:lnTo>
                  <a:pt x="0" y="72"/>
                </a:lnTo>
                <a:lnTo>
                  <a:pt x="0" y="104"/>
                </a:lnTo>
                <a:lnTo>
                  <a:pt x="0" y="104"/>
                </a:lnTo>
                <a:lnTo>
                  <a:pt x="2" y="106"/>
                </a:lnTo>
                <a:lnTo>
                  <a:pt x="4" y="108"/>
                </a:lnTo>
                <a:lnTo>
                  <a:pt x="24" y="108"/>
                </a:lnTo>
                <a:lnTo>
                  <a:pt x="24" y="108"/>
                </a:lnTo>
                <a:lnTo>
                  <a:pt x="30" y="118"/>
                </a:lnTo>
                <a:lnTo>
                  <a:pt x="36" y="126"/>
                </a:lnTo>
                <a:lnTo>
                  <a:pt x="46" y="132"/>
                </a:lnTo>
                <a:lnTo>
                  <a:pt x="56" y="138"/>
                </a:lnTo>
                <a:lnTo>
                  <a:pt x="56" y="164"/>
                </a:lnTo>
                <a:lnTo>
                  <a:pt x="56" y="164"/>
                </a:lnTo>
                <a:lnTo>
                  <a:pt x="58" y="166"/>
                </a:lnTo>
                <a:lnTo>
                  <a:pt x="60" y="168"/>
                </a:lnTo>
                <a:lnTo>
                  <a:pt x="60" y="168"/>
                </a:lnTo>
                <a:lnTo>
                  <a:pt x="62" y="166"/>
                </a:lnTo>
                <a:lnTo>
                  <a:pt x="64" y="164"/>
                </a:lnTo>
                <a:lnTo>
                  <a:pt x="64" y="142"/>
                </a:lnTo>
                <a:lnTo>
                  <a:pt x="64" y="142"/>
                </a:lnTo>
                <a:lnTo>
                  <a:pt x="80" y="146"/>
                </a:lnTo>
                <a:lnTo>
                  <a:pt x="96" y="148"/>
                </a:lnTo>
                <a:lnTo>
                  <a:pt x="112" y="146"/>
                </a:lnTo>
                <a:lnTo>
                  <a:pt x="128" y="142"/>
                </a:lnTo>
                <a:lnTo>
                  <a:pt x="128" y="164"/>
                </a:lnTo>
                <a:lnTo>
                  <a:pt x="128" y="164"/>
                </a:lnTo>
                <a:lnTo>
                  <a:pt x="130" y="166"/>
                </a:lnTo>
                <a:lnTo>
                  <a:pt x="132" y="168"/>
                </a:lnTo>
                <a:lnTo>
                  <a:pt x="132" y="168"/>
                </a:lnTo>
                <a:lnTo>
                  <a:pt x="134" y="166"/>
                </a:lnTo>
                <a:lnTo>
                  <a:pt x="136" y="164"/>
                </a:lnTo>
                <a:lnTo>
                  <a:pt x="136" y="138"/>
                </a:lnTo>
                <a:lnTo>
                  <a:pt x="136" y="138"/>
                </a:lnTo>
                <a:lnTo>
                  <a:pt x="152" y="128"/>
                </a:lnTo>
                <a:lnTo>
                  <a:pt x="164" y="116"/>
                </a:lnTo>
                <a:lnTo>
                  <a:pt x="168" y="108"/>
                </a:lnTo>
                <a:lnTo>
                  <a:pt x="172" y="100"/>
                </a:lnTo>
                <a:lnTo>
                  <a:pt x="174" y="92"/>
                </a:lnTo>
                <a:lnTo>
                  <a:pt x="176" y="84"/>
                </a:lnTo>
                <a:lnTo>
                  <a:pt x="176" y="84"/>
                </a:lnTo>
                <a:lnTo>
                  <a:pt x="182" y="82"/>
                </a:lnTo>
                <a:lnTo>
                  <a:pt x="188" y="76"/>
                </a:lnTo>
                <a:lnTo>
                  <a:pt x="190" y="70"/>
                </a:lnTo>
                <a:lnTo>
                  <a:pt x="192" y="64"/>
                </a:lnTo>
                <a:lnTo>
                  <a:pt x="192" y="64"/>
                </a:lnTo>
                <a:lnTo>
                  <a:pt x="190" y="62"/>
                </a:lnTo>
                <a:lnTo>
                  <a:pt x="188" y="60"/>
                </a:lnTo>
                <a:lnTo>
                  <a:pt x="188" y="60"/>
                </a:lnTo>
                <a:close/>
                <a:moveTo>
                  <a:pt x="48" y="76"/>
                </a:moveTo>
                <a:lnTo>
                  <a:pt x="48" y="76"/>
                </a:lnTo>
                <a:lnTo>
                  <a:pt x="44" y="76"/>
                </a:lnTo>
                <a:lnTo>
                  <a:pt x="42" y="74"/>
                </a:lnTo>
                <a:lnTo>
                  <a:pt x="40" y="72"/>
                </a:lnTo>
                <a:lnTo>
                  <a:pt x="40" y="68"/>
                </a:lnTo>
                <a:lnTo>
                  <a:pt x="40" y="68"/>
                </a:lnTo>
                <a:lnTo>
                  <a:pt x="40" y="64"/>
                </a:lnTo>
                <a:lnTo>
                  <a:pt x="42" y="62"/>
                </a:lnTo>
                <a:lnTo>
                  <a:pt x="44" y="60"/>
                </a:lnTo>
                <a:lnTo>
                  <a:pt x="48" y="60"/>
                </a:lnTo>
                <a:lnTo>
                  <a:pt x="48" y="60"/>
                </a:lnTo>
                <a:lnTo>
                  <a:pt x="52" y="60"/>
                </a:lnTo>
                <a:lnTo>
                  <a:pt x="54" y="62"/>
                </a:lnTo>
                <a:lnTo>
                  <a:pt x="56" y="64"/>
                </a:lnTo>
                <a:lnTo>
                  <a:pt x="56" y="68"/>
                </a:lnTo>
                <a:lnTo>
                  <a:pt x="56" y="68"/>
                </a:lnTo>
                <a:lnTo>
                  <a:pt x="56" y="72"/>
                </a:lnTo>
                <a:lnTo>
                  <a:pt x="54" y="74"/>
                </a:lnTo>
                <a:lnTo>
                  <a:pt x="52" y="76"/>
                </a:lnTo>
                <a:lnTo>
                  <a:pt x="48" y="76"/>
                </a:lnTo>
                <a:lnTo>
                  <a:pt x="48" y="76"/>
                </a:lnTo>
                <a:close/>
                <a:moveTo>
                  <a:pt x="136" y="50"/>
                </a:moveTo>
                <a:lnTo>
                  <a:pt x="136" y="50"/>
                </a:lnTo>
                <a:lnTo>
                  <a:pt x="132" y="52"/>
                </a:lnTo>
                <a:lnTo>
                  <a:pt x="130" y="52"/>
                </a:lnTo>
                <a:lnTo>
                  <a:pt x="130" y="52"/>
                </a:lnTo>
                <a:lnTo>
                  <a:pt x="122" y="46"/>
                </a:lnTo>
                <a:lnTo>
                  <a:pt x="112" y="42"/>
                </a:lnTo>
                <a:lnTo>
                  <a:pt x="102" y="40"/>
                </a:lnTo>
                <a:lnTo>
                  <a:pt x="92" y="40"/>
                </a:lnTo>
                <a:lnTo>
                  <a:pt x="92" y="40"/>
                </a:lnTo>
                <a:lnTo>
                  <a:pt x="90" y="40"/>
                </a:lnTo>
                <a:lnTo>
                  <a:pt x="88" y="36"/>
                </a:lnTo>
                <a:lnTo>
                  <a:pt x="88" y="36"/>
                </a:lnTo>
                <a:lnTo>
                  <a:pt x="88" y="34"/>
                </a:lnTo>
                <a:lnTo>
                  <a:pt x="92" y="32"/>
                </a:lnTo>
                <a:lnTo>
                  <a:pt x="92" y="32"/>
                </a:lnTo>
                <a:lnTo>
                  <a:pt x="104" y="32"/>
                </a:lnTo>
                <a:lnTo>
                  <a:pt x="114" y="34"/>
                </a:lnTo>
                <a:lnTo>
                  <a:pt x="124" y="38"/>
                </a:lnTo>
                <a:lnTo>
                  <a:pt x="134" y="44"/>
                </a:lnTo>
                <a:lnTo>
                  <a:pt x="134" y="44"/>
                </a:lnTo>
                <a:lnTo>
                  <a:pt x="136" y="48"/>
                </a:lnTo>
                <a:lnTo>
                  <a:pt x="136" y="50"/>
                </a:lnTo>
                <a:lnTo>
                  <a:pt x="136" y="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p>
        </p:txBody>
      </p:sp>
      <p:sp>
        <p:nvSpPr>
          <p:cNvPr id="26" name="TextBox 25"/>
          <p:cNvSpPr txBox="1"/>
          <p:nvPr/>
        </p:nvSpPr>
        <p:spPr>
          <a:xfrm>
            <a:off x="9644371" y="4250865"/>
            <a:ext cx="2305207" cy="276952"/>
          </a:xfrm>
          <a:prstGeom prst="rect">
            <a:avLst/>
          </a:prstGeom>
          <a:noFill/>
        </p:spPr>
        <p:txBody>
          <a:bodyPr wrap="square" lIns="91393" tIns="45697" rIns="91393" bIns="45697" rtlCol="0">
            <a:spAutoFit/>
          </a:bodyPr>
          <a:lstStyle>
            <a:defPPr>
              <a:defRPr lang="en-US"/>
            </a:defPPr>
            <a:lvl1pPr defTabSz="1088224">
              <a:defRPr sz="1200"/>
            </a:lvl1pPr>
          </a:lstStyle>
          <a:p>
            <a:r>
              <a:rPr lang="en-GB" dirty="0"/>
              <a:t>Fast and Agile</a:t>
            </a:r>
          </a:p>
        </p:txBody>
      </p:sp>
      <p:grpSp>
        <p:nvGrpSpPr>
          <p:cNvPr id="27" name="xxIcon"/>
          <p:cNvGrpSpPr>
            <a:grpSpLocks noChangeAspect="1"/>
          </p:cNvGrpSpPr>
          <p:nvPr/>
        </p:nvGrpSpPr>
        <p:grpSpPr>
          <a:xfrm>
            <a:off x="9117780" y="4265121"/>
            <a:ext cx="493714" cy="216000"/>
            <a:chOff x="4129088" y="4906963"/>
            <a:chExt cx="304800" cy="133350"/>
          </a:xfrm>
          <a:solidFill>
            <a:schemeClr val="accent1"/>
          </a:solidFill>
        </p:grpSpPr>
        <p:sp>
          <p:nvSpPr>
            <p:cNvPr id="28" name="Freeform 176"/>
            <p:cNvSpPr>
              <a:spLocks/>
            </p:cNvSpPr>
            <p:nvPr/>
          </p:nvSpPr>
          <p:spPr bwMode="auto">
            <a:xfrm>
              <a:off x="4129088" y="4906963"/>
              <a:ext cx="304800" cy="127000"/>
            </a:xfrm>
            <a:custGeom>
              <a:avLst/>
              <a:gdLst>
                <a:gd name="T0" fmla="*/ 156 w 192"/>
                <a:gd name="T1" fmla="*/ 24 h 80"/>
                <a:gd name="T2" fmla="*/ 144 w 192"/>
                <a:gd name="T3" fmla="*/ 24 h 80"/>
                <a:gd name="T4" fmla="*/ 134 w 192"/>
                <a:gd name="T5" fmla="*/ 24 h 80"/>
                <a:gd name="T6" fmla="*/ 128 w 192"/>
                <a:gd name="T7" fmla="*/ 28 h 80"/>
                <a:gd name="T8" fmla="*/ 120 w 192"/>
                <a:gd name="T9" fmla="*/ 32 h 80"/>
                <a:gd name="T10" fmla="*/ 130 w 192"/>
                <a:gd name="T11" fmla="*/ 14 h 80"/>
                <a:gd name="T12" fmla="*/ 128 w 192"/>
                <a:gd name="T13" fmla="*/ 8 h 80"/>
                <a:gd name="T14" fmla="*/ 124 w 192"/>
                <a:gd name="T15" fmla="*/ 8 h 80"/>
                <a:gd name="T16" fmla="*/ 112 w 192"/>
                <a:gd name="T17" fmla="*/ 32 h 80"/>
                <a:gd name="T18" fmla="*/ 84 w 192"/>
                <a:gd name="T19" fmla="*/ 32 h 80"/>
                <a:gd name="T20" fmla="*/ 98 w 192"/>
                <a:gd name="T21" fmla="*/ 6 h 80"/>
                <a:gd name="T22" fmla="*/ 100 w 192"/>
                <a:gd name="T23" fmla="*/ 4 h 80"/>
                <a:gd name="T24" fmla="*/ 98 w 192"/>
                <a:gd name="T25" fmla="*/ 2 h 80"/>
                <a:gd name="T26" fmla="*/ 94 w 192"/>
                <a:gd name="T27" fmla="*/ 2 h 80"/>
                <a:gd name="T28" fmla="*/ 36 w 192"/>
                <a:gd name="T29" fmla="*/ 24 h 80"/>
                <a:gd name="T30" fmla="*/ 28 w 192"/>
                <a:gd name="T31" fmla="*/ 24 h 80"/>
                <a:gd name="T32" fmla="*/ 16 w 192"/>
                <a:gd name="T33" fmla="*/ 30 h 80"/>
                <a:gd name="T34" fmla="*/ 6 w 192"/>
                <a:gd name="T35" fmla="*/ 40 h 80"/>
                <a:gd name="T36" fmla="*/ 0 w 192"/>
                <a:gd name="T37" fmla="*/ 52 h 80"/>
                <a:gd name="T38" fmla="*/ 0 w 192"/>
                <a:gd name="T39" fmla="*/ 76 h 80"/>
                <a:gd name="T40" fmla="*/ 2 w 192"/>
                <a:gd name="T41" fmla="*/ 78 h 80"/>
                <a:gd name="T42" fmla="*/ 28 w 192"/>
                <a:gd name="T43" fmla="*/ 80 h 80"/>
                <a:gd name="T44" fmla="*/ 24 w 192"/>
                <a:gd name="T45" fmla="*/ 74 h 80"/>
                <a:gd name="T46" fmla="*/ 24 w 192"/>
                <a:gd name="T47" fmla="*/ 68 h 80"/>
                <a:gd name="T48" fmla="*/ 32 w 192"/>
                <a:gd name="T49" fmla="*/ 52 h 80"/>
                <a:gd name="T50" fmla="*/ 48 w 192"/>
                <a:gd name="T51" fmla="*/ 44 h 80"/>
                <a:gd name="T52" fmla="*/ 58 w 192"/>
                <a:gd name="T53" fmla="*/ 46 h 80"/>
                <a:gd name="T54" fmla="*/ 70 w 192"/>
                <a:gd name="T55" fmla="*/ 58 h 80"/>
                <a:gd name="T56" fmla="*/ 72 w 192"/>
                <a:gd name="T57" fmla="*/ 68 h 80"/>
                <a:gd name="T58" fmla="*/ 68 w 192"/>
                <a:gd name="T59" fmla="*/ 80 h 80"/>
                <a:gd name="T60" fmla="*/ 128 w 192"/>
                <a:gd name="T61" fmla="*/ 80 h 80"/>
                <a:gd name="T62" fmla="*/ 124 w 192"/>
                <a:gd name="T63" fmla="*/ 68 h 80"/>
                <a:gd name="T64" fmla="*/ 126 w 192"/>
                <a:gd name="T65" fmla="*/ 58 h 80"/>
                <a:gd name="T66" fmla="*/ 138 w 192"/>
                <a:gd name="T67" fmla="*/ 46 h 80"/>
                <a:gd name="T68" fmla="*/ 148 w 192"/>
                <a:gd name="T69" fmla="*/ 44 h 80"/>
                <a:gd name="T70" fmla="*/ 164 w 192"/>
                <a:gd name="T71" fmla="*/ 52 h 80"/>
                <a:gd name="T72" fmla="*/ 172 w 192"/>
                <a:gd name="T73" fmla="*/ 68 h 80"/>
                <a:gd name="T74" fmla="*/ 172 w 192"/>
                <a:gd name="T75" fmla="*/ 74 h 80"/>
                <a:gd name="T76" fmla="*/ 188 w 192"/>
                <a:gd name="T77" fmla="*/ 80 h 80"/>
                <a:gd name="T78" fmla="*/ 190 w 192"/>
                <a:gd name="T79" fmla="*/ 78 h 80"/>
                <a:gd name="T80" fmla="*/ 192 w 192"/>
                <a:gd name="T81" fmla="*/ 60 h 80"/>
                <a:gd name="T82" fmla="*/ 192 w 192"/>
                <a:gd name="T83" fmla="*/ 50 h 80"/>
                <a:gd name="T84" fmla="*/ 186 w 192"/>
                <a:gd name="T85" fmla="*/ 36 h 80"/>
                <a:gd name="T86" fmla="*/ 176 w 192"/>
                <a:gd name="T87" fmla="*/ 28 h 80"/>
                <a:gd name="T88" fmla="*/ 160 w 192"/>
                <a:gd name="T8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80">
                  <a:moveTo>
                    <a:pt x="160" y="24"/>
                  </a:moveTo>
                  <a:lnTo>
                    <a:pt x="156" y="24"/>
                  </a:lnTo>
                  <a:lnTo>
                    <a:pt x="156" y="24"/>
                  </a:lnTo>
                  <a:lnTo>
                    <a:pt x="144" y="24"/>
                  </a:lnTo>
                  <a:lnTo>
                    <a:pt x="144" y="24"/>
                  </a:lnTo>
                  <a:lnTo>
                    <a:pt x="134" y="24"/>
                  </a:lnTo>
                  <a:lnTo>
                    <a:pt x="128" y="28"/>
                  </a:lnTo>
                  <a:lnTo>
                    <a:pt x="128" y="28"/>
                  </a:lnTo>
                  <a:lnTo>
                    <a:pt x="124" y="32"/>
                  </a:lnTo>
                  <a:lnTo>
                    <a:pt x="120" y="32"/>
                  </a:lnTo>
                  <a:lnTo>
                    <a:pt x="130" y="14"/>
                  </a:lnTo>
                  <a:lnTo>
                    <a:pt x="130" y="14"/>
                  </a:lnTo>
                  <a:lnTo>
                    <a:pt x="130" y="10"/>
                  </a:lnTo>
                  <a:lnTo>
                    <a:pt x="128" y="8"/>
                  </a:lnTo>
                  <a:lnTo>
                    <a:pt x="128" y="8"/>
                  </a:lnTo>
                  <a:lnTo>
                    <a:pt x="124" y="8"/>
                  </a:lnTo>
                  <a:lnTo>
                    <a:pt x="122" y="10"/>
                  </a:lnTo>
                  <a:lnTo>
                    <a:pt x="112" y="32"/>
                  </a:lnTo>
                  <a:lnTo>
                    <a:pt x="84" y="32"/>
                  </a:lnTo>
                  <a:lnTo>
                    <a:pt x="84" y="32"/>
                  </a:lnTo>
                  <a:lnTo>
                    <a:pt x="80" y="26"/>
                  </a:lnTo>
                  <a:lnTo>
                    <a:pt x="98" y="6"/>
                  </a:lnTo>
                  <a:lnTo>
                    <a:pt x="98" y="6"/>
                  </a:lnTo>
                  <a:lnTo>
                    <a:pt x="100" y="4"/>
                  </a:lnTo>
                  <a:lnTo>
                    <a:pt x="98" y="2"/>
                  </a:lnTo>
                  <a:lnTo>
                    <a:pt x="98" y="2"/>
                  </a:lnTo>
                  <a:lnTo>
                    <a:pt x="96" y="0"/>
                  </a:lnTo>
                  <a:lnTo>
                    <a:pt x="94" y="2"/>
                  </a:lnTo>
                  <a:lnTo>
                    <a:pt x="70" y="24"/>
                  </a:lnTo>
                  <a:lnTo>
                    <a:pt x="36" y="24"/>
                  </a:lnTo>
                  <a:lnTo>
                    <a:pt x="36" y="24"/>
                  </a:lnTo>
                  <a:lnTo>
                    <a:pt x="28" y="24"/>
                  </a:lnTo>
                  <a:lnTo>
                    <a:pt x="22" y="26"/>
                  </a:lnTo>
                  <a:lnTo>
                    <a:pt x="16" y="30"/>
                  </a:lnTo>
                  <a:lnTo>
                    <a:pt x="10" y="34"/>
                  </a:lnTo>
                  <a:lnTo>
                    <a:pt x="6" y="40"/>
                  </a:lnTo>
                  <a:lnTo>
                    <a:pt x="2" y="46"/>
                  </a:lnTo>
                  <a:lnTo>
                    <a:pt x="0" y="52"/>
                  </a:lnTo>
                  <a:lnTo>
                    <a:pt x="0" y="60"/>
                  </a:lnTo>
                  <a:lnTo>
                    <a:pt x="0" y="76"/>
                  </a:lnTo>
                  <a:lnTo>
                    <a:pt x="0" y="76"/>
                  </a:lnTo>
                  <a:lnTo>
                    <a:pt x="2" y="78"/>
                  </a:lnTo>
                  <a:lnTo>
                    <a:pt x="4" y="80"/>
                  </a:lnTo>
                  <a:lnTo>
                    <a:pt x="28" y="80"/>
                  </a:lnTo>
                  <a:lnTo>
                    <a:pt x="28" y="80"/>
                  </a:lnTo>
                  <a:lnTo>
                    <a:pt x="24" y="74"/>
                  </a:lnTo>
                  <a:lnTo>
                    <a:pt x="24" y="68"/>
                  </a:lnTo>
                  <a:lnTo>
                    <a:pt x="24" y="68"/>
                  </a:lnTo>
                  <a:lnTo>
                    <a:pt x="26" y="58"/>
                  </a:lnTo>
                  <a:lnTo>
                    <a:pt x="32" y="52"/>
                  </a:lnTo>
                  <a:lnTo>
                    <a:pt x="38" y="46"/>
                  </a:lnTo>
                  <a:lnTo>
                    <a:pt x="48" y="44"/>
                  </a:lnTo>
                  <a:lnTo>
                    <a:pt x="48" y="44"/>
                  </a:lnTo>
                  <a:lnTo>
                    <a:pt x="58" y="46"/>
                  </a:lnTo>
                  <a:lnTo>
                    <a:pt x="64" y="52"/>
                  </a:lnTo>
                  <a:lnTo>
                    <a:pt x="70" y="58"/>
                  </a:lnTo>
                  <a:lnTo>
                    <a:pt x="72" y="68"/>
                  </a:lnTo>
                  <a:lnTo>
                    <a:pt x="72" y="68"/>
                  </a:lnTo>
                  <a:lnTo>
                    <a:pt x="72" y="74"/>
                  </a:lnTo>
                  <a:lnTo>
                    <a:pt x="68" y="80"/>
                  </a:lnTo>
                  <a:lnTo>
                    <a:pt x="128" y="80"/>
                  </a:lnTo>
                  <a:lnTo>
                    <a:pt x="128" y="80"/>
                  </a:lnTo>
                  <a:lnTo>
                    <a:pt x="124" y="74"/>
                  </a:lnTo>
                  <a:lnTo>
                    <a:pt x="124" y="68"/>
                  </a:lnTo>
                  <a:lnTo>
                    <a:pt x="124" y="68"/>
                  </a:lnTo>
                  <a:lnTo>
                    <a:pt x="126" y="58"/>
                  </a:lnTo>
                  <a:lnTo>
                    <a:pt x="132" y="52"/>
                  </a:lnTo>
                  <a:lnTo>
                    <a:pt x="138" y="46"/>
                  </a:lnTo>
                  <a:lnTo>
                    <a:pt x="148" y="44"/>
                  </a:lnTo>
                  <a:lnTo>
                    <a:pt x="148" y="44"/>
                  </a:lnTo>
                  <a:lnTo>
                    <a:pt x="158" y="46"/>
                  </a:lnTo>
                  <a:lnTo>
                    <a:pt x="164" y="52"/>
                  </a:lnTo>
                  <a:lnTo>
                    <a:pt x="170" y="58"/>
                  </a:lnTo>
                  <a:lnTo>
                    <a:pt x="172" y="68"/>
                  </a:lnTo>
                  <a:lnTo>
                    <a:pt x="172" y="68"/>
                  </a:lnTo>
                  <a:lnTo>
                    <a:pt x="172" y="74"/>
                  </a:lnTo>
                  <a:lnTo>
                    <a:pt x="168" y="80"/>
                  </a:lnTo>
                  <a:lnTo>
                    <a:pt x="188" y="80"/>
                  </a:lnTo>
                  <a:lnTo>
                    <a:pt x="188" y="80"/>
                  </a:lnTo>
                  <a:lnTo>
                    <a:pt x="190" y="78"/>
                  </a:lnTo>
                  <a:lnTo>
                    <a:pt x="192" y="76"/>
                  </a:lnTo>
                  <a:lnTo>
                    <a:pt x="192" y="60"/>
                  </a:lnTo>
                  <a:lnTo>
                    <a:pt x="192" y="60"/>
                  </a:lnTo>
                  <a:lnTo>
                    <a:pt x="192" y="50"/>
                  </a:lnTo>
                  <a:lnTo>
                    <a:pt x="190" y="42"/>
                  </a:lnTo>
                  <a:lnTo>
                    <a:pt x="186" y="36"/>
                  </a:lnTo>
                  <a:lnTo>
                    <a:pt x="182" y="30"/>
                  </a:lnTo>
                  <a:lnTo>
                    <a:pt x="176" y="28"/>
                  </a:lnTo>
                  <a:lnTo>
                    <a:pt x="172" y="26"/>
                  </a:lnTo>
                  <a:lnTo>
                    <a:pt x="160" y="24"/>
                  </a:lnTo>
                  <a:lnTo>
                    <a:pt x="16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77"/>
            <p:cNvSpPr>
              <a:spLocks/>
            </p:cNvSpPr>
            <p:nvPr/>
          </p:nvSpPr>
          <p:spPr bwMode="auto">
            <a:xfrm>
              <a:off x="4179888" y="4989513"/>
              <a:ext cx="50800" cy="50800"/>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8 h 32"/>
                <a:gd name="T18" fmla="*/ 10 w 32"/>
                <a:gd name="T19" fmla="*/ 30 h 32"/>
                <a:gd name="T20" fmla="*/ 16 w 32"/>
                <a:gd name="T21" fmla="*/ 32 h 32"/>
                <a:gd name="T22" fmla="*/ 16 w 32"/>
                <a:gd name="T23" fmla="*/ 32 h 32"/>
                <a:gd name="T24" fmla="*/ 22 w 32"/>
                <a:gd name="T25" fmla="*/ 30 h 32"/>
                <a:gd name="T26" fmla="*/ 28 w 32"/>
                <a:gd name="T27" fmla="*/ 28 h 32"/>
                <a:gd name="T28" fmla="*/ 30 w 32"/>
                <a:gd name="T29" fmla="*/ 22 h 32"/>
                <a:gd name="T30" fmla="*/ 32 w 32"/>
                <a:gd name="T31" fmla="*/ 16 h 32"/>
                <a:gd name="T32" fmla="*/ 32 w 32"/>
                <a:gd name="T33" fmla="*/ 16 h 32"/>
                <a:gd name="T34" fmla="*/ 30 w 32"/>
                <a:gd name="T35" fmla="*/ 10 h 32"/>
                <a:gd name="T36" fmla="*/ 28 w 32"/>
                <a:gd name="T37" fmla="*/ 4 h 32"/>
                <a:gd name="T38" fmla="*/ 22 w 32"/>
                <a:gd name="T39" fmla="*/ 2 h 32"/>
                <a:gd name="T40" fmla="*/ 16 w 32"/>
                <a:gd name="T41" fmla="*/ 0 h 32"/>
                <a:gd name="T42" fmla="*/ 16 w 3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78"/>
            <p:cNvSpPr>
              <a:spLocks/>
            </p:cNvSpPr>
            <p:nvPr/>
          </p:nvSpPr>
          <p:spPr bwMode="auto">
            <a:xfrm>
              <a:off x="4338638" y="4989513"/>
              <a:ext cx="50800" cy="50800"/>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8 h 32"/>
                <a:gd name="T18" fmla="*/ 10 w 32"/>
                <a:gd name="T19" fmla="*/ 30 h 32"/>
                <a:gd name="T20" fmla="*/ 16 w 32"/>
                <a:gd name="T21" fmla="*/ 32 h 32"/>
                <a:gd name="T22" fmla="*/ 16 w 32"/>
                <a:gd name="T23" fmla="*/ 32 h 32"/>
                <a:gd name="T24" fmla="*/ 22 w 32"/>
                <a:gd name="T25" fmla="*/ 30 h 32"/>
                <a:gd name="T26" fmla="*/ 28 w 32"/>
                <a:gd name="T27" fmla="*/ 28 h 32"/>
                <a:gd name="T28" fmla="*/ 30 w 32"/>
                <a:gd name="T29" fmla="*/ 22 h 32"/>
                <a:gd name="T30" fmla="*/ 32 w 32"/>
                <a:gd name="T31" fmla="*/ 16 h 32"/>
                <a:gd name="T32" fmla="*/ 32 w 32"/>
                <a:gd name="T33" fmla="*/ 16 h 32"/>
                <a:gd name="T34" fmla="*/ 30 w 32"/>
                <a:gd name="T35" fmla="*/ 10 h 32"/>
                <a:gd name="T36" fmla="*/ 28 w 32"/>
                <a:gd name="T37" fmla="*/ 4 h 32"/>
                <a:gd name="T38" fmla="*/ 22 w 32"/>
                <a:gd name="T39" fmla="*/ 2 h 32"/>
                <a:gd name="T40" fmla="*/ 16 w 32"/>
                <a:gd name="T41" fmla="*/ 0 h 32"/>
                <a:gd name="T42" fmla="*/ 16 w 3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2" name="TextBox 41"/>
          <p:cNvSpPr txBox="1"/>
          <p:nvPr/>
        </p:nvSpPr>
        <p:spPr>
          <a:xfrm>
            <a:off x="8886674" y="3880137"/>
            <a:ext cx="2472823" cy="276999"/>
          </a:xfrm>
          <a:prstGeom prst="rect">
            <a:avLst/>
          </a:prstGeom>
          <a:noFill/>
        </p:spPr>
        <p:txBody>
          <a:bodyPr wrap="square" rtlCol="0">
            <a:spAutoFit/>
          </a:bodyPr>
          <a:lstStyle/>
          <a:p>
            <a:r>
              <a:rPr lang="en-GB" sz="1200" b="1" i="1" dirty="0" smtClean="0"/>
              <a:t>… to build our key attributes</a:t>
            </a:r>
            <a:endParaRPr lang="en-GB" sz="1200" b="1" i="1" dirty="0">
              <a:solidFill>
                <a:schemeClr val="tx1"/>
              </a:solidFill>
            </a:endParaRPr>
          </a:p>
        </p:txBody>
      </p:sp>
      <p:sp>
        <p:nvSpPr>
          <p:cNvPr id="44" name="Right Arrow 43"/>
          <p:cNvSpPr/>
          <p:nvPr/>
        </p:nvSpPr>
        <p:spPr>
          <a:xfrm>
            <a:off x="8472727" y="4248090"/>
            <a:ext cx="396000" cy="216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5" name="Right Arrow 44"/>
          <p:cNvSpPr/>
          <p:nvPr/>
        </p:nvSpPr>
        <p:spPr>
          <a:xfrm>
            <a:off x="8472727" y="4620739"/>
            <a:ext cx="396000" cy="216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6" name="TextBox 45"/>
          <p:cNvSpPr txBox="1"/>
          <p:nvPr/>
        </p:nvSpPr>
        <p:spPr>
          <a:xfrm>
            <a:off x="6572451" y="4941241"/>
            <a:ext cx="1898955" cy="276952"/>
          </a:xfrm>
          <a:prstGeom prst="rect">
            <a:avLst/>
          </a:prstGeom>
          <a:noFill/>
        </p:spPr>
        <p:txBody>
          <a:bodyPr wrap="square" lIns="91393" tIns="45697" rIns="91393" bIns="45697" rtlCol="0">
            <a:spAutoFit/>
          </a:bodyPr>
          <a:lstStyle/>
          <a:p>
            <a:pPr defTabSz="1088224"/>
            <a:r>
              <a:rPr lang="en-GB" sz="1200" dirty="0" smtClean="0"/>
              <a:t>Compliance &amp; Resilience</a:t>
            </a:r>
            <a:endParaRPr lang="en-GB" sz="1200" dirty="0"/>
          </a:p>
        </p:txBody>
      </p:sp>
      <p:sp>
        <p:nvSpPr>
          <p:cNvPr id="47" name="TextBox 46"/>
          <p:cNvSpPr txBox="1"/>
          <p:nvPr/>
        </p:nvSpPr>
        <p:spPr>
          <a:xfrm>
            <a:off x="9649225" y="4941241"/>
            <a:ext cx="2305207" cy="276952"/>
          </a:xfrm>
          <a:prstGeom prst="rect">
            <a:avLst/>
          </a:prstGeom>
          <a:noFill/>
        </p:spPr>
        <p:txBody>
          <a:bodyPr wrap="square" lIns="91393" tIns="45697" rIns="91393" bIns="45697" rtlCol="0">
            <a:spAutoFit/>
          </a:bodyPr>
          <a:lstStyle>
            <a:defPPr>
              <a:defRPr lang="en-US"/>
            </a:defPPr>
            <a:lvl1pPr defTabSz="1088224">
              <a:defRPr sz="1200"/>
            </a:lvl1pPr>
          </a:lstStyle>
          <a:p>
            <a:r>
              <a:rPr lang="en-GB" dirty="0"/>
              <a:t>Resilient and compliant</a:t>
            </a:r>
          </a:p>
        </p:txBody>
      </p:sp>
      <p:grpSp>
        <p:nvGrpSpPr>
          <p:cNvPr id="48" name="xxIcon"/>
          <p:cNvGrpSpPr>
            <a:grpSpLocks noChangeAspect="1"/>
          </p:cNvGrpSpPr>
          <p:nvPr/>
        </p:nvGrpSpPr>
        <p:grpSpPr>
          <a:xfrm>
            <a:off x="9237310" y="4941241"/>
            <a:ext cx="254654" cy="252000"/>
            <a:chOff x="2909888" y="2954338"/>
            <a:chExt cx="304800" cy="301625"/>
          </a:xfrm>
          <a:solidFill>
            <a:schemeClr val="accent1"/>
          </a:solidFill>
        </p:grpSpPr>
        <p:sp>
          <p:nvSpPr>
            <p:cNvPr id="49" name="Freeform 78"/>
            <p:cNvSpPr>
              <a:spLocks/>
            </p:cNvSpPr>
            <p:nvPr/>
          </p:nvSpPr>
          <p:spPr bwMode="auto">
            <a:xfrm>
              <a:off x="2909888" y="3179763"/>
              <a:ext cx="101600" cy="76200"/>
            </a:xfrm>
            <a:custGeom>
              <a:avLst/>
              <a:gdLst>
                <a:gd name="T0" fmla="*/ 60 w 64"/>
                <a:gd name="T1" fmla="*/ 0 h 48"/>
                <a:gd name="T2" fmla="*/ 4 w 64"/>
                <a:gd name="T3" fmla="*/ 0 h 48"/>
                <a:gd name="T4" fmla="*/ 4 w 64"/>
                <a:gd name="T5" fmla="*/ 0 h 48"/>
                <a:gd name="T6" fmla="*/ 2 w 64"/>
                <a:gd name="T7" fmla="*/ 2 h 48"/>
                <a:gd name="T8" fmla="*/ 0 w 64"/>
                <a:gd name="T9" fmla="*/ 4 h 48"/>
                <a:gd name="T10" fmla="*/ 0 w 64"/>
                <a:gd name="T11" fmla="*/ 44 h 48"/>
                <a:gd name="T12" fmla="*/ 0 w 64"/>
                <a:gd name="T13" fmla="*/ 44 h 48"/>
                <a:gd name="T14" fmla="*/ 2 w 64"/>
                <a:gd name="T15" fmla="*/ 46 h 48"/>
                <a:gd name="T16" fmla="*/ 4 w 64"/>
                <a:gd name="T17" fmla="*/ 48 h 48"/>
                <a:gd name="T18" fmla="*/ 60 w 64"/>
                <a:gd name="T19" fmla="*/ 48 h 48"/>
                <a:gd name="T20" fmla="*/ 60 w 64"/>
                <a:gd name="T21" fmla="*/ 48 h 48"/>
                <a:gd name="T22" fmla="*/ 62 w 64"/>
                <a:gd name="T23" fmla="*/ 46 h 48"/>
                <a:gd name="T24" fmla="*/ 64 w 64"/>
                <a:gd name="T25" fmla="*/ 44 h 48"/>
                <a:gd name="T26" fmla="*/ 64 w 64"/>
                <a:gd name="T27" fmla="*/ 4 h 48"/>
                <a:gd name="T28" fmla="*/ 64 w 64"/>
                <a:gd name="T29" fmla="*/ 4 h 48"/>
                <a:gd name="T30" fmla="*/ 62 w 64"/>
                <a:gd name="T31" fmla="*/ 2 h 48"/>
                <a:gd name="T32" fmla="*/ 60 w 64"/>
                <a:gd name="T33" fmla="*/ 0 h 48"/>
                <a:gd name="T34" fmla="*/ 60 w 6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48">
                  <a:moveTo>
                    <a:pt x="60" y="0"/>
                  </a:moveTo>
                  <a:lnTo>
                    <a:pt x="4" y="0"/>
                  </a:lnTo>
                  <a:lnTo>
                    <a:pt x="4" y="0"/>
                  </a:lnTo>
                  <a:lnTo>
                    <a:pt x="2" y="2"/>
                  </a:lnTo>
                  <a:lnTo>
                    <a:pt x="0" y="4"/>
                  </a:lnTo>
                  <a:lnTo>
                    <a:pt x="0" y="44"/>
                  </a:lnTo>
                  <a:lnTo>
                    <a:pt x="0" y="44"/>
                  </a:lnTo>
                  <a:lnTo>
                    <a:pt x="2" y="46"/>
                  </a:lnTo>
                  <a:lnTo>
                    <a:pt x="4" y="48"/>
                  </a:lnTo>
                  <a:lnTo>
                    <a:pt x="60" y="48"/>
                  </a:lnTo>
                  <a:lnTo>
                    <a:pt x="60" y="48"/>
                  </a:lnTo>
                  <a:lnTo>
                    <a:pt x="62" y="46"/>
                  </a:lnTo>
                  <a:lnTo>
                    <a:pt x="64" y="44"/>
                  </a:lnTo>
                  <a:lnTo>
                    <a:pt x="64" y="4"/>
                  </a:lnTo>
                  <a:lnTo>
                    <a:pt x="64" y="4"/>
                  </a:lnTo>
                  <a:lnTo>
                    <a:pt x="62" y="2"/>
                  </a:lnTo>
                  <a:lnTo>
                    <a:pt x="60" y="0"/>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0" name="Freeform 79"/>
            <p:cNvSpPr>
              <a:spLocks/>
            </p:cNvSpPr>
            <p:nvPr/>
          </p:nvSpPr>
          <p:spPr bwMode="auto">
            <a:xfrm>
              <a:off x="3138488" y="3179763"/>
              <a:ext cx="76200" cy="76200"/>
            </a:xfrm>
            <a:custGeom>
              <a:avLst/>
              <a:gdLst>
                <a:gd name="T0" fmla="*/ 44 w 48"/>
                <a:gd name="T1" fmla="*/ 0 h 48"/>
                <a:gd name="T2" fmla="*/ 4 w 48"/>
                <a:gd name="T3" fmla="*/ 0 h 48"/>
                <a:gd name="T4" fmla="*/ 4 w 48"/>
                <a:gd name="T5" fmla="*/ 0 h 48"/>
                <a:gd name="T6" fmla="*/ 2 w 48"/>
                <a:gd name="T7" fmla="*/ 2 h 48"/>
                <a:gd name="T8" fmla="*/ 0 w 48"/>
                <a:gd name="T9" fmla="*/ 4 h 48"/>
                <a:gd name="T10" fmla="*/ 0 w 48"/>
                <a:gd name="T11" fmla="*/ 44 h 48"/>
                <a:gd name="T12" fmla="*/ 0 w 48"/>
                <a:gd name="T13" fmla="*/ 44 h 48"/>
                <a:gd name="T14" fmla="*/ 2 w 48"/>
                <a:gd name="T15" fmla="*/ 46 h 48"/>
                <a:gd name="T16" fmla="*/ 4 w 48"/>
                <a:gd name="T17" fmla="*/ 48 h 48"/>
                <a:gd name="T18" fmla="*/ 44 w 48"/>
                <a:gd name="T19" fmla="*/ 48 h 48"/>
                <a:gd name="T20" fmla="*/ 44 w 48"/>
                <a:gd name="T21" fmla="*/ 48 h 48"/>
                <a:gd name="T22" fmla="*/ 46 w 48"/>
                <a:gd name="T23" fmla="*/ 46 h 48"/>
                <a:gd name="T24" fmla="*/ 48 w 48"/>
                <a:gd name="T25" fmla="*/ 44 h 48"/>
                <a:gd name="T26" fmla="*/ 48 w 48"/>
                <a:gd name="T27" fmla="*/ 4 h 48"/>
                <a:gd name="T28" fmla="*/ 48 w 48"/>
                <a:gd name="T29" fmla="*/ 4 h 48"/>
                <a:gd name="T30" fmla="*/ 46 w 48"/>
                <a:gd name="T31" fmla="*/ 2 h 48"/>
                <a:gd name="T32" fmla="*/ 44 w 48"/>
                <a:gd name="T33" fmla="*/ 0 h 48"/>
                <a:gd name="T34" fmla="*/ 44 w 48"/>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8">
                  <a:moveTo>
                    <a:pt x="44" y="0"/>
                  </a:moveTo>
                  <a:lnTo>
                    <a:pt x="4" y="0"/>
                  </a:lnTo>
                  <a:lnTo>
                    <a:pt x="4" y="0"/>
                  </a:lnTo>
                  <a:lnTo>
                    <a:pt x="2" y="2"/>
                  </a:lnTo>
                  <a:lnTo>
                    <a:pt x="0" y="4"/>
                  </a:lnTo>
                  <a:lnTo>
                    <a:pt x="0" y="44"/>
                  </a:lnTo>
                  <a:lnTo>
                    <a:pt x="0" y="44"/>
                  </a:lnTo>
                  <a:lnTo>
                    <a:pt x="2" y="46"/>
                  </a:lnTo>
                  <a:lnTo>
                    <a:pt x="4" y="48"/>
                  </a:lnTo>
                  <a:lnTo>
                    <a:pt x="44" y="48"/>
                  </a:lnTo>
                  <a:lnTo>
                    <a:pt x="44" y="48"/>
                  </a:lnTo>
                  <a:lnTo>
                    <a:pt x="46" y="46"/>
                  </a:lnTo>
                  <a:lnTo>
                    <a:pt x="48" y="44"/>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1" name="Freeform 80"/>
            <p:cNvSpPr>
              <a:spLocks/>
            </p:cNvSpPr>
            <p:nvPr/>
          </p:nvSpPr>
          <p:spPr bwMode="auto">
            <a:xfrm>
              <a:off x="2909888" y="3090863"/>
              <a:ext cx="63500" cy="76200"/>
            </a:xfrm>
            <a:custGeom>
              <a:avLst/>
              <a:gdLst>
                <a:gd name="T0" fmla="*/ 4 w 40"/>
                <a:gd name="T1" fmla="*/ 48 h 48"/>
                <a:gd name="T2" fmla="*/ 36 w 40"/>
                <a:gd name="T3" fmla="*/ 48 h 48"/>
                <a:gd name="T4" fmla="*/ 36 w 40"/>
                <a:gd name="T5" fmla="*/ 48 h 48"/>
                <a:gd name="T6" fmla="*/ 38 w 40"/>
                <a:gd name="T7" fmla="*/ 46 h 48"/>
                <a:gd name="T8" fmla="*/ 40 w 40"/>
                <a:gd name="T9" fmla="*/ 44 h 48"/>
                <a:gd name="T10" fmla="*/ 40 w 40"/>
                <a:gd name="T11" fmla="*/ 4 h 48"/>
                <a:gd name="T12" fmla="*/ 40 w 40"/>
                <a:gd name="T13" fmla="*/ 4 h 48"/>
                <a:gd name="T14" fmla="*/ 38 w 40"/>
                <a:gd name="T15" fmla="*/ 2 h 48"/>
                <a:gd name="T16" fmla="*/ 36 w 40"/>
                <a:gd name="T17" fmla="*/ 0 h 48"/>
                <a:gd name="T18" fmla="*/ 4 w 40"/>
                <a:gd name="T19" fmla="*/ 0 h 48"/>
                <a:gd name="T20" fmla="*/ 4 w 40"/>
                <a:gd name="T21" fmla="*/ 0 h 48"/>
                <a:gd name="T22" fmla="*/ 2 w 40"/>
                <a:gd name="T23" fmla="*/ 2 h 48"/>
                <a:gd name="T24" fmla="*/ 0 w 40"/>
                <a:gd name="T25" fmla="*/ 4 h 48"/>
                <a:gd name="T26" fmla="*/ 0 w 40"/>
                <a:gd name="T27" fmla="*/ 44 h 48"/>
                <a:gd name="T28" fmla="*/ 0 w 40"/>
                <a:gd name="T29" fmla="*/ 44 h 48"/>
                <a:gd name="T30" fmla="*/ 2 w 40"/>
                <a:gd name="T31" fmla="*/ 46 h 48"/>
                <a:gd name="T32" fmla="*/ 4 w 40"/>
                <a:gd name="T33" fmla="*/ 48 h 48"/>
                <a:gd name="T34" fmla="*/ 4 w 40"/>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8">
                  <a:moveTo>
                    <a:pt x="4" y="48"/>
                  </a:moveTo>
                  <a:lnTo>
                    <a:pt x="36" y="48"/>
                  </a:lnTo>
                  <a:lnTo>
                    <a:pt x="36" y="48"/>
                  </a:lnTo>
                  <a:lnTo>
                    <a:pt x="38" y="46"/>
                  </a:lnTo>
                  <a:lnTo>
                    <a:pt x="40" y="44"/>
                  </a:lnTo>
                  <a:lnTo>
                    <a:pt x="40" y="4"/>
                  </a:lnTo>
                  <a:lnTo>
                    <a:pt x="40" y="4"/>
                  </a:lnTo>
                  <a:lnTo>
                    <a:pt x="38" y="2"/>
                  </a:lnTo>
                  <a:lnTo>
                    <a:pt x="36"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2" name="Freeform 81"/>
            <p:cNvSpPr>
              <a:spLocks/>
            </p:cNvSpPr>
            <p:nvPr/>
          </p:nvSpPr>
          <p:spPr bwMode="auto">
            <a:xfrm>
              <a:off x="2909888" y="3001963"/>
              <a:ext cx="101600" cy="76200"/>
            </a:xfrm>
            <a:custGeom>
              <a:avLst/>
              <a:gdLst>
                <a:gd name="T0" fmla="*/ 4 w 64"/>
                <a:gd name="T1" fmla="*/ 48 h 48"/>
                <a:gd name="T2" fmla="*/ 60 w 64"/>
                <a:gd name="T3" fmla="*/ 48 h 48"/>
                <a:gd name="T4" fmla="*/ 60 w 64"/>
                <a:gd name="T5" fmla="*/ 48 h 48"/>
                <a:gd name="T6" fmla="*/ 62 w 64"/>
                <a:gd name="T7" fmla="*/ 46 h 48"/>
                <a:gd name="T8" fmla="*/ 64 w 64"/>
                <a:gd name="T9" fmla="*/ 44 h 48"/>
                <a:gd name="T10" fmla="*/ 64 w 64"/>
                <a:gd name="T11" fmla="*/ 4 h 48"/>
                <a:gd name="T12" fmla="*/ 64 w 64"/>
                <a:gd name="T13" fmla="*/ 4 h 48"/>
                <a:gd name="T14" fmla="*/ 62 w 64"/>
                <a:gd name="T15" fmla="*/ 2 h 48"/>
                <a:gd name="T16" fmla="*/ 60 w 64"/>
                <a:gd name="T17" fmla="*/ 0 h 48"/>
                <a:gd name="T18" fmla="*/ 4 w 64"/>
                <a:gd name="T19" fmla="*/ 0 h 48"/>
                <a:gd name="T20" fmla="*/ 4 w 64"/>
                <a:gd name="T21" fmla="*/ 0 h 48"/>
                <a:gd name="T22" fmla="*/ 2 w 64"/>
                <a:gd name="T23" fmla="*/ 2 h 48"/>
                <a:gd name="T24" fmla="*/ 0 w 64"/>
                <a:gd name="T25" fmla="*/ 4 h 48"/>
                <a:gd name="T26" fmla="*/ 0 w 64"/>
                <a:gd name="T27" fmla="*/ 44 h 48"/>
                <a:gd name="T28" fmla="*/ 0 w 64"/>
                <a:gd name="T29" fmla="*/ 44 h 48"/>
                <a:gd name="T30" fmla="*/ 2 w 64"/>
                <a:gd name="T31" fmla="*/ 46 h 48"/>
                <a:gd name="T32" fmla="*/ 4 w 64"/>
                <a:gd name="T33" fmla="*/ 48 h 48"/>
                <a:gd name="T34" fmla="*/ 4 w 64"/>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48">
                  <a:moveTo>
                    <a:pt x="4" y="48"/>
                  </a:moveTo>
                  <a:lnTo>
                    <a:pt x="60" y="48"/>
                  </a:lnTo>
                  <a:lnTo>
                    <a:pt x="60" y="48"/>
                  </a:lnTo>
                  <a:lnTo>
                    <a:pt x="62" y="46"/>
                  </a:lnTo>
                  <a:lnTo>
                    <a:pt x="64" y="44"/>
                  </a:lnTo>
                  <a:lnTo>
                    <a:pt x="64" y="4"/>
                  </a:lnTo>
                  <a:lnTo>
                    <a:pt x="64" y="4"/>
                  </a:lnTo>
                  <a:lnTo>
                    <a:pt x="62" y="2"/>
                  </a:lnTo>
                  <a:lnTo>
                    <a:pt x="60"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3" name="Freeform 82"/>
            <p:cNvSpPr>
              <a:spLocks/>
            </p:cNvSpPr>
            <p:nvPr/>
          </p:nvSpPr>
          <p:spPr bwMode="auto">
            <a:xfrm>
              <a:off x="3024188" y="3186113"/>
              <a:ext cx="101600" cy="69850"/>
            </a:xfrm>
            <a:custGeom>
              <a:avLst/>
              <a:gdLst>
                <a:gd name="T0" fmla="*/ 16 w 64"/>
                <a:gd name="T1" fmla="*/ 18 h 44"/>
                <a:gd name="T2" fmla="*/ 16 w 64"/>
                <a:gd name="T3" fmla="*/ 18 h 44"/>
                <a:gd name="T4" fmla="*/ 10 w 64"/>
                <a:gd name="T5" fmla="*/ 18 h 44"/>
                <a:gd name="T6" fmla="*/ 4 w 64"/>
                <a:gd name="T7" fmla="*/ 16 h 44"/>
                <a:gd name="T8" fmla="*/ 4 w 64"/>
                <a:gd name="T9" fmla="*/ 16 h 44"/>
                <a:gd name="T10" fmla="*/ 2 w 64"/>
                <a:gd name="T11" fmla="*/ 12 h 44"/>
                <a:gd name="T12" fmla="*/ 0 w 64"/>
                <a:gd name="T13" fmla="*/ 8 h 44"/>
                <a:gd name="T14" fmla="*/ 0 w 64"/>
                <a:gd name="T15" fmla="*/ 8 h 44"/>
                <a:gd name="T16" fmla="*/ 0 w 64"/>
                <a:gd name="T17" fmla="*/ 8 h 44"/>
                <a:gd name="T18" fmla="*/ 0 w 64"/>
                <a:gd name="T19" fmla="*/ 40 h 44"/>
                <a:gd name="T20" fmla="*/ 0 w 64"/>
                <a:gd name="T21" fmla="*/ 40 h 44"/>
                <a:gd name="T22" fmla="*/ 2 w 64"/>
                <a:gd name="T23" fmla="*/ 42 h 44"/>
                <a:gd name="T24" fmla="*/ 4 w 64"/>
                <a:gd name="T25" fmla="*/ 44 h 44"/>
                <a:gd name="T26" fmla="*/ 60 w 64"/>
                <a:gd name="T27" fmla="*/ 44 h 44"/>
                <a:gd name="T28" fmla="*/ 60 w 64"/>
                <a:gd name="T29" fmla="*/ 44 h 44"/>
                <a:gd name="T30" fmla="*/ 62 w 64"/>
                <a:gd name="T31" fmla="*/ 42 h 44"/>
                <a:gd name="T32" fmla="*/ 64 w 64"/>
                <a:gd name="T33" fmla="*/ 40 h 44"/>
                <a:gd name="T34" fmla="*/ 64 w 64"/>
                <a:gd name="T35" fmla="*/ 0 h 44"/>
                <a:gd name="T36" fmla="*/ 64 w 64"/>
                <a:gd name="T37" fmla="*/ 0 h 44"/>
                <a:gd name="T38" fmla="*/ 64 w 64"/>
                <a:gd name="T39" fmla="*/ 0 h 44"/>
                <a:gd name="T40" fmla="*/ 16 w 6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4">
                  <a:moveTo>
                    <a:pt x="16" y="18"/>
                  </a:moveTo>
                  <a:lnTo>
                    <a:pt x="16" y="18"/>
                  </a:lnTo>
                  <a:lnTo>
                    <a:pt x="10" y="18"/>
                  </a:lnTo>
                  <a:lnTo>
                    <a:pt x="4" y="16"/>
                  </a:lnTo>
                  <a:lnTo>
                    <a:pt x="4" y="16"/>
                  </a:lnTo>
                  <a:lnTo>
                    <a:pt x="2" y="12"/>
                  </a:lnTo>
                  <a:lnTo>
                    <a:pt x="0" y="8"/>
                  </a:lnTo>
                  <a:lnTo>
                    <a:pt x="0" y="8"/>
                  </a:lnTo>
                  <a:lnTo>
                    <a:pt x="0" y="8"/>
                  </a:lnTo>
                  <a:lnTo>
                    <a:pt x="0" y="40"/>
                  </a:lnTo>
                  <a:lnTo>
                    <a:pt x="0" y="40"/>
                  </a:lnTo>
                  <a:lnTo>
                    <a:pt x="2" y="42"/>
                  </a:lnTo>
                  <a:lnTo>
                    <a:pt x="4" y="44"/>
                  </a:lnTo>
                  <a:lnTo>
                    <a:pt x="60" y="44"/>
                  </a:lnTo>
                  <a:lnTo>
                    <a:pt x="60" y="44"/>
                  </a:lnTo>
                  <a:lnTo>
                    <a:pt x="62" y="42"/>
                  </a:lnTo>
                  <a:lnTo>
                    <a:pt x="64" y="40"/>
                  </a:lnTo>
                  <a:lnTo>
                    <a:pt x="64" y="0"/>
                  </a:lnTo>
                  <a:lnTo>
                    <a:pt x="64" y="0"/>
                  </a:lnTo>
                  <a:lnTo>
                    <a:pt x="64" y="0"/>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4" name="Freeform 83"/>
            <p:cNvSpPr>
              <a:spLocks/>
            </p:cNvSpPr>
            <p:nvPr/>
          </p:nvSpPr>
          <p:spPr bwMode="auto">
            <a:xfrm>
              <a:off x="2986088" y="3090863"/>
              <a:ext cx="79375" cy="76200"/>
            </a:xfrm>
            <a:custGeom>
              <a:avLst/>
              <a:gdLst>
                <a:gd name="T0" fmla="*/ 4 w 50"/>
                <a:gd name="T1" fmla="*/ 0 h 48"/>
                <a:gd name="T2" fmla="*/ 4 w 50"/>
                <a:gd name="T3" fmla="*/ 0 h 48"/>
                <a:gd name="T4" fmla="*/ 2 w 50"/>
                <a:gd name="T5" fmla="*/ 2 h 48"/>
                <a:gd name="T6" fmla="*/ 0 w 50"/>
                <a:gd name="T7" fmla="*/ 4 h 48"/>
                <a:gd name="T8" fmla="*/ 0 w 50"/>
                <a:gd name="T9" fmla="*/ 44 h 48"/>
                <a:gd name="T10" fmla="*/ 0 w 50"/>
                <a:gd name="T11" fmla="*/ 44 h 48"/>
                <a:gd name="T12" fmla="*/ 2 w 50"/>
                <a:gd name="T13" fmla="*/ 46 h 48"/>
                <a:gd name="T14" fmla="*/ 4 w 50"/>
                <a:gd name="T15" fmla="*/ 48 h 48"/>
                <a:gd name="T16" fmla="*/ 30 w 50"/>
                <a:gd name="T17" fmla="*/ 48 h 48"/>
                <a:gd name="T18" fmla="*/ 50 w 50"/>
                <a:gd name="T19" fmla="*/ 0 h 48"/>
                <a:gd name="T20" fmla="*/ 4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4" y="0"/>
                  </a:moveTo>
                  <a:lnTo>
                    <a:pt x="4" y="0"/>
                  </a:lnTo>
                  <a:lnTo>
                    <a:pt x="2" y="2"/>
                  </a:lnTo>
                  <a:lnTo>
                    <a:pt x="0" y="4"/>
                  </a:lnTo>
                  <a:lnTo>
                    <a:pt x="0" y="44"/>
                  </a:lnTo>
                  <a:lnTo>
                    <a:pt x="0" y="44"/>
                  </a:lnTo>
                  <a:lnTo>
                    <a:pt x="2" y="46"/>
                  </a:lnTo>
                  <a:lnTo>
                    <a:pt x="4" y="48"/>
                  </a:lnTo>
                  <a:lnTo>
                    <a:pt x="30" y="48"/>
                  </a:lnTo>
                  <a:lnTo>
                    <a:pt x="5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5" name="Freeform 84"/>
            <p:cNvSpPr>
              <a:spLocks/>
            </p:cNvSpPr>
            <p:nvPr/>
          </p:nvSpPr>
          <p:spPr bwMode="auto">
            <a:xfrm>
              <a:off x="3024188" y="3001963"/>
              <a:ext cx="92075" cy="76200"/>
            </a:xfrm>
            <a:custGeom>
              <a:avLst/>
              <a:gdLst>
                <a:gd name="T0" fmla="*/ 4 w 58"/>
                <a:gd name="T1" fmla="*/ 48 h 48"/>
                <a:gd name="T2" fmla="*/ 28 w 58"/>
                <a:gd name="T3" fmla="*/ 48 h 48"/>
                <a:gd name="T4" fmla="*/ 28 w 58"/>
                <a:gd name="T5" fmla="*/ 48 h 48"/>
                <a:gd name="T6" fmla="*/ 28 w 58"/>
                <a:gd name="T7" fmla="*/ 48 h 48"/>
                <a:gd name="T8" fmla="*/ 32 w 58"/>
                <a:gd name="T9" fmla="*/ 40 h 48"/>
                <a:gd name="T10" fmla="*/ 40 w 58"/>
                <a:gd name="T11" fmla="*/ 34 h 48"/>
                <a:gd name="T12" fmla="*/ 48 w 58"/>
                <a:gd name="T13" fmla="*/ 32 h 48"/>
                <a:gd name="T14" fmla="*/ 58 w 58"/>
                <a:gd name="T15" fmla="*/ 32 h 48"/>
                <a:gd name="T16" fmla="*/ 56 w 58"/>
                <a:gd name="T17" fmla="*/ 30 h 48"/>
                <a:gd name="T18" fmla="*/ 56 w 58"/>
                <a:gd name="T19" fmla="*/ 30 h 48"/>
                <a:gd name="T20" fmla="*/ 56 w 58"/>
                <a:gd name="T21" fmla="*/ 30 h 48"/>
                <a:gd name="T22" fmla="*/ 56 w 58"/>
                <a:gd name="T23" fmla="*/ 30 h 48"/>
                <a:gd name="T24" fmla="*/ 50 w 58"/>
                <a:gd name="T25" fmla="*/ 22 h 48"/>
                <a:gd name="T26" fmla="*/ 50 w 58"/>
                <a:gd name="T27" fmla="*/ 16 h 48"/>
                <a:gd name="T28" fmla="*/ 50 w 58"/>
                <a:gd name="T29" fmla="*/ 8 h 48"/>
                <a:gd name="T30" fmla="*/ 54 w 58"/>
                <a:gd name="T31" fmla="*/ 0 h 48"/>
                <a:gd name="T32" fmla="*/ 4 w 58"/>
                <a:gd name="T33" fmla="*/ 0 h 48"/>
                <a:gd name="T34" fmla="*/ 4 w 58"/>
                <a:gd name="T35" fmla="*/ 0 h 48"/>
                <a:gd name="T36" fmla="*/ 2 w 58"/>
                <a:gd name="T37" fmla="*/ 2 h 48"/>
                <a:gd name="T38" fmla="*/ 0 w 58"/>
                <a:gd name="T39" fmla="*/ 4 h 48"/>
                <a:gd name="T40" fmla="*/ 0 w 58"/>
                <a:gd name="T41" fmla="*/ 44 h 48"/>
                <a:gd name="T42" fmla="*/ 0 w 58"/>
                <a:gd name="T43" fmla="*/ 44 h 48"/>
                <a:gd name="T44" fmla="*/ 2 w 58"/>
                <a:gd name="T45" fmla="*/ 46 h 48"/>
                <a:gd name="T46" fmla="*/ 4 w 58"/>
                <a:gd name="T47" fmla="*/ 48 h 48"/>
                <a:gd name="T48" fmla="*/ 4 w 58"/>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48">
                  <a:moveTo>
                    <a:pt x="4" y="48"/>
                  </a:moveTo>
                  <a:lnTo>
                    <a:pt x="28" y="48"/>
                  </a:lnTo>
                  <a:lnTo>
                    <a:pt x="28" y="48"/>
                  </a:lnTo>
                  <a:lnTo>
                    <a:pt x="28" y="48"/>
                  </a:lnTo>
                  <a:lnTo>
                    <a:pt x="32" y="40"/>
                  </a:lnTo>
                  <a:lnTo>
                    <a:pt x="40" y="34"/>
                  </a:lnTo>
                  <a:lnTo>
                    <a:pt x="48" y="32"/>
                  </a:lnTo>
                  <a:lnTo>
                    <a:pt x="58" y="32"/>
                  </a:lnTo>
                  <a:lnTo>
                    <a:pt x="56" y="30"/>
                  </a:lnTo>
                  <a:lnTo>
                    <a:pt x="56" y="30"/>
                  </a:lnTo>
                  <a:lnTo>
                    <a:pt x="56" y="30"/>
                  </a:lnTo>
                  <a:lnTo>
                    <a:pt x="56" y="30"/>
                  </a:lnTo>
                  <a:lnTo>
                    <a:pt x="50" y="22"/>
                  </a:lnTo>
                  <a:lnTo>
                    <a:pt x="50" y="16"/>
                  </a:lnTo>
                  <a:lnTo>
                    <a:pt x="50" y="8"/>
                  </a:lnTo>
                  <a:lnTo>
                    <a:pt x="54"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6" name="Freeform 85"/>
            <p:cNvSpPr>
              <a:spLocks/>
            </p:cNvSpPr>
            <p:nvPr/>
          </p:nvSpPr>
          <p:spPr bwMode="auto">
            <a:xfrm>
              <a:off x="3036888" y="3065463"/>
              <a:ext cx="139700" cy="139700"/>
            </a:xfrm>
            <a:custGeom>
              <a:avLst/>
              <a:gdLst>
                <a:gd name="T0" fmla="*/ 4 w 88"/>
                <a:gd name="T1" fmla="*/ 88 h 88"/>
                <a:gd name="T2" fmla="*/ 4 w 88"/>
                <a:gd name="T3" fmla="*/ 88 h 88"/>
                <a:gd name="T4" fmla="*/ 78 w 88"/>
                <a:gd name="T5" fmla="*/ 58 h 88"/>
                <a:gd name="T6" fmla="*/ 78 w 88"/>
                <a:gd name="T7" fmla="*/ 58 h 88"/>
                <a:gd name="T8" fmla="*/ 82 w 88"/>
                <a:gd name="T9" fmla="*/ 58 h 88"/>
                <a:gd name="T10" fmla="*/ 84 w 88"/>
                <a:gd name="T11" fmla="*/ 54 h 88"/>
                <a:gd name="T12" fmla="*/ 88 w 88"/>
                <a:gd name="T13" fmla="*/ 48 h 88"/>
                <a:gd name="T14" fmla="*/ 88 w 88"/>
                <a:gd name="T15" fmla="*/ 40 h 88"/>
                <a:gd name="T16" fmla="*/ 84 w 88"/>
                <a:gd name="T17" fmla="*/ 32 h 88"/>
                <a:gd name="T18" fmla="*/ 80 w 88"/>
                <a:gd name="T19" fmla="*/ 28 h 88"/>
                <a:gd name="T20" fmla="*/ 60 w 88"/>
                <a:gd name="T21" fmla="*/ 46 h 88"/>
                <a:gd name="T22" fmla="*/ 60 w 88"/>
                <a:gd name="T23" fmla="*/ 46 h 88"/>
                <a:gd name="T24" fmla="*/ 56 w 88"/>
                <a:gd name="T25" fmla="*/ 48 h 88"/>
                <a:gd name="T26" fmla="*/ 50 w 88"/>
                <a:gd name="T27" fmla="*/ 50 h 88"/>
                <a:gd name="T28" fmla="*/ 46 w 88"/>
                <a:gd name="T29" fmla="*/ 48 h 88"/>
                <a:gd name="T30" fmla="*/ 42 w 88"/>
                <a:gd name="T31" fmla="*/ 46 h 88"/>
                <a:gd name="T32" fmla="*/ 42 w 88"/>
                <a:gd name="T33" fmla="*/ 46 h 88"/>
                <a:gd name="T34" fmla="*/ 40 w 88"/>
                <a:gd name="T35" fmla="*/ 42 h 88"/>
                <a:gd name="T36" fmla="*/ 40 w 88"/>
                <a:gd name="T37" fmla="*/ 36 h 88"/>
                <a:gd name="T38" fmla="*/ 40 w 88"/>
                <a:gd name="T39" fmla="*/ 32 h 88"/>
                <a:gd name="T40" fmla="*/ 44 w 88"/>
                <a:gd name="T41" fmla="*/ 28 h 88"/>
                <a:gd name="T42" fmla="*/ 62 w 88"/>
                <a:gd name="T43" fmla="*/ 12 h 88"/>
                <a:gd name="T44" fmla="*/ 56 w 88"/>
                <a:gd name="T45" fmla="*/ 4 h 88"/>
                <a:gd name="T46" fmla="*/ 56 w 88"/>
                <a:gd name="T47" fmla="*/ 4 h 88"/>
                <a:gd name="T48" fmla="*/ 48 w 88"/>
                <a:gd name="T49" fmla="*/ 0 h 88"/>
                <a:gd name="T50" fmla="*/ 40 w 88"/>
                <a:gd name="T51" fmla="*/ 0 h 88"/>
                <a:gd name="T52" fmla="*/ 32 w 88"/>
                <a:gd name="T53" fmla="*/ 2 h 88"/>
                <a:gd name="T54" fmla="*/ 30 w 88"/>
                <a:gd name="T55" fmla="*/ 6 h 88"/>
                <a:gd name="T56" fmla="*/ 28 w 88"/>
                <a:gd name="T57" fmla="*/ 10 h 88"/>
                <a:gd name="T58" fmla="*/ 0 w 88"/>
                <a:gd name="T59" fmla="*/ 82 h 88"/>
                <a:gd name="T60" fmla="*/ 0 w 88"/>
                <a:gd name="T61" fmla="*/ 82 h 88"/>
                <a:gd name="T62" fmla="*/ 0 w 88"/>
                <a:gd name="T63" fmla="*/ 86 h 88"/>
                <a:gd name="T64" fmla="*/ 4 w 88"/>
                <a:gd name="T65" fmla="*/ 88 h 88"/>
                <a:gd name="T66" fmla="*/ 4 w 88"/>
                <a:gd name="T6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4" y="88"/>
                  </a:moveTo>
                  <a:lnTo>
                    <a:pt x="4" y="88"/>
                  </a:lnTo>
                  <a:lnTo>
                    <a:pt x="78" y="58"/>
                  </a:lnTo>
                  <a:lnTo>
                    <a:pt x="78" y="58"/>
                  </a:lnTo>
                  <a:lnTo>
                    <a:pt x="82" y="58"/>
                  </a:lnTo>
                  <a:lnTo>
                    <a:pt x="84" y="54"/>
                  </a:lnTo>
                  <a:lnTo>
                    <a:pt x="88" y="48"/>
                  </a:lnTo>
                  <a:lnTo>
                    <a:pt x="88" y="40"/>
                  </a:lnTo>
                  <a:lnTo>
                    <a:pt x="84" y="32"/>
                  </a:lnTo>
                  <a:lnTo>
                    <a:pt x="80" y="28"/>
                  </a:lnTo>
                  <a:lnTo>
                    <a:pt x="60" y="46"/>
                  </a:lnTo>
                  <a:lnTo>
                    <a:pt x="60" y="46"/>
                  </a:lnTo>
                  <a:lnTo>
                    <a:pt x="56" y="48"/>
                  </a:lnTo>
                  <a:lnTo>
                    <a:pt x="50" y="50"/>
                  </a:lnTo>
                  <a:lnTo>
                    <a:pt x="46" y="48"/>
                  </a:lnTo>
                  <a:lnTo>
                    <a:pt x="42" y="46"/>
                  </a:lnTo>
                  <a:lnTo>
                    <a:pt x="42" y="46"/>
                  </a:lnTo>
                  <a:lnTo>
                    <a:pt x="40" y="42"/>
                  </a:lnTo>
                  <a:lnTo>
                    <a:pt x="40" y="36"/>
                  </a:lnTo>
                  <a:lnTo>
                    <a:pt x="40" y="32"/>
                  </a:lnTo>
                  <a:lnTo>
                    <a:pt x="44" y="28"/>
                  </a:lnTo>
                  <a:lnTo>
                    <a:pt x="62" y="12"/>
                  </a:lnTo>
                  <a:lnTo>
                    <a:pt x="56" y="4"/>
                  </a:lnTo>
                  <a:lnTo>
                    <a:pt x="56" y="4"/>
                  </a:lnTo>
                  <a:lnTo>
                    <a:pt x="48" y="0"/>
                  </a:lnTo>
                  <a:lnTo>
                    <a:pt x="40" y="0"/>
                  </a:lnTo>
                  <a:lnTo>
                    <a:pt x="32" y="2"/>
                  </a:lnTo>
                  <a:lnTo>
                    <a:pt x="30" y="6"/>
                  </a:lnTo>
                  <a:lnTo>
                    <a:pt x="28" y="10"/>
                  </a:lnTo>
                  <a:lnTo>
                    <a:pt x="0" y="82"/>
                  </a:lnTo>
                  <a:lnTo>
                    <a:pt x="0" y="82"/>
                  </a:lnTo>
                  <a:lnTo>
                    <a:pt x="0" y="86"/>
                  </a:lnTo>
                  <a:lnTo>
                    <a:pt x="4" y="88"/>
                  </a:lnTo>
                  <a:lnTo>
                    <a:pt x="4"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7" name="Freeform 86"/>
            <p:cNvSpPr>
              <a:spLocks/>
            </p:cNvSpPr>
            <p:nvPr/>
          </p:nvSpPr>
          <p:spPr bwMode="auto">
            <a:xfrm>
              <a:off x="3113088" y="2954338"/>
              <a:ext cx="101600" cy="177800"/>
            </a:xfrm>
            <a:custGeom>
              <a:avLst/>
              <a:gdLst>
                <a:gd name="T0" fmla="*/ 6 w 64"/>
                <a:gd name="T1" fmla="*/ 54 h 112"/>
                <a:gd name="T2" fmla="*/ 6 w 64"/>
                <a:gd name="T3" fmla="*/ 54 h 112"/>
                <a:gd name="T4" fmla="*/ 28 w 64"/>
                <a:gd name="T5" fmla="*/ 80 h 112"/>
                <a:gd name="T6" fmla="*/ 2 w 64"/>
                <a:gd name="T7" fmla="*/ 104 h 112"/>
                <a:gd name="T8" fmla="*/ 2 w 64"/>
                <a:gd name="T9" fmla="*/ 104 h 112"/>
                <a:gd name="T10" fmla="*/ 0 w 64"/>
                <a:gd name="T11" fmla="*/ 108 h 112"/>
                <a:gd name="T12" fmla="*/ 0 w 64"/>
                <a:gd name="T13" fmla="*/ 110 h 112"/>
                <a:gd name="T14" fmla="*/ 0 w 64"/>
                <a:gd name="T15" fmla="*/ 110 h 112"/>
                <a:gd name="T16" fmla="*/ 4 w 64"/>
                <a:gd name="T17" fmla="*/ 112 h 112"/>
                <a:gd name="T18" fmla="*/ 6 w 64"/>
                <a:gd name="T19" fmla="*/ 110 h 112"/>
                <a:gd name="T20" fmla="*/ 36 w 64"/>
                <a:gd name="T21" fmla="*/ 84 h 112"/>
                <a:gd name="T22" fmla="*/ 36 w 64"/>
                <a:gd name="T23" fmla="*/ 84 h 112"/>
                <a:gd name="T24" fmla="*/ 38 w 64"/>
                <a:gd name="T25" fmla="*/ 82 h 112"/>
                <a:gd name="T26" fmla="*/ 36 w 64"/>
                <a:gd name="T27" fmla="*/ 78 h 112"/>
                <a:gd name="T28" fmla="*/ 20 w 64"/>
                <a:gd name="T29" fmla="*/ 58 h 112"/>
                <a:gd name="T30" fmla="*/ 20 w 64"/>
                <a:gd name="T31" fmla="*/ 58 h 112"/>
                <a:gd name="T32" fmla="*/ 28 w 64"/>
                <a:gd name="T33" fmla="*/ 56 h 112"/>
                <a:gd name="T34" fmla="*/ 58 w 64"/>
                <a:gd name="T35" fmla="*/ 28 h 112"/>
                <a:gd name="T36" fmla="*/ 58 w 64"/>
                <a:gd name="T37" fmla="*/ 28 h 112"/>
                <a:gd name="T38" fmla="*/ 62 w 64"/>
                <a:gd name="T39" fmla="*/ 22 h 112"/>
                <a:gd name="T40" fmla="*/ 64 w 64"/>
                <a:gd name="T41" fmla="*/ 16 h 112"/>
                <a:gd name="T42" fmla="*/ 64 w 64"/>
                <a:gd name="T43" fmla="*/ 10 h 112"/>
                <a:gd name="T44" fmla="*/ 60 w 64"/>
                <a:gd name="T45" fmla="*/ 4 h 112"/>
                <a:gd name="T46" fmla="*/ 60 w 64"/>
                <a:gd name="T47" fmla="*/ 4 h 112"/>
                <a:gd name="T48" fmla="*/ 54 w 64"/>
                <a:gd name="T49" fmla="*/ 0 h 112"/>
                <a:gd name="T50" fmla="*/ 48 w 64"/>
                <a:gd name="T51" fmla="*/ 0 h 112"/>
                <a:gd name="T52" fmla="*/ 42 w 64"/>
                <a:gd name="T53" fmla="*/ 0 h 112"/>
                <a:gd name="T54" fmla="*/ 38 w 64"/>
                <a:gd name="T55" fmla="*/ 4 h 112"/>
                <a:gd name="T56" fmla="*/ 6 w 64"/>
                <a:gd name="T57" fmla="*/ 32 h 112"/>
                <a:gd name="T58" fmla="*/ 6 w 64"/>
                <a:gd name="T59" fmla="*/ 32 h 112"/>
                <a:gd name="T60" fmla="*/ 2 w 64"/>
                <a:gd name="T61" fmla="*/ 36 h 112"/>
                <a:gd name="T62" fmla="*/ 2 w 64"/>
                <a:gd name="T63" fmla="*/ 42 h 112"/>
                <a:gd name="T64" fmla="*/ 2 w 64"/>
                <a:gd name="T65" fmla="*/ 48 h 112"/>
                <a:gd name="T66" fmla="*/ 6 w 64"/>
                <a:gd name="T67" fmla="*/ 54 h 112"/>
                <a:gd name="T68" fmla="*/ 6 w 64"/>
                <a:gd name="T69" fmla="*/ 54 h 112"/>
                <a:gd name="T70" fmla="*/ 6 w 64"/>
                <a:gd name="T71" fmla="*/ 54 h 112"/>
                <a:gd name="T72" fmla="*/ 6 w 64"/>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112">
                  <a:moveTo>
                    <a:pt x="6" y="54"/>
                  </a:moveTo>
                  <a:lnTo>
                    <a:pt x="6" y="54"/>
                  </a:lnTo>
                  <a:lnTo>
                    <a:pt x="28" y="80"/>
                  </a:lnTo>
                  <a:lnTo>
                    <a:pt x="2" y="104"/>
                  </a:lnTo>
                  <a:lnTo>
                    <a:pt x="2" y="104"/>
                  </a:lnTo>
                  <a:lnTo>
                    <a:pt x="0" y="108"/>
                  </a:lnTo>
                  <a:lnTo>
                    <a:pt x="0" y="110"/>
                  </a:lnTo>
                  <a:lnTo>
                    <a:pt x="0" y="110"/>
                  </a:lnTo>
                  <a:lnTo>
                    <a:pt x="4" y="112"/>
                  </a:lnTo>
                  <a:lnTo>
                    <a:pt x="6" y="110"/>
                  </a:lnTo>
                  <a:lnTo>
                    <a:pt x="36" y="84"/>
                  </a:lnTo>
                  <a:lnTo>
                    <a:pt x="36" y="84"/>
                  </a:lnTo>
                  <a:lnTo>
                    <a:pt x="38" y="82"/>
                  </a:lnTo>
                  <a:lnTo>
                    <a:pt x="36" y="78"/>
                  </a:lnTo>
                  <a:lnTo>
                    <a:pt x="20" y="58"/>
                  </a:lnTo>
                  <a:lnTo>
                    <a:pt x="20" y="58"/>
                  </a:lnTo>
                  <a:lnTo>
                    <a:pt x="28" y="56"/>
                  </a:lnTo>
                  <a:lnTo>
                    <a:pt x="58" y="28"/>
                  </a:lnTo>
                  <a:lnTo>
                    <a:pt x="58" y="28"/>
                  </a:lnTo>
                  <a:lnTo>
                    <a:pt x="62" y="22"/>
                  </a:lnTo>
                  <a:lnTo>
                    <a:pt x="64" y="16"/>
                  </a:lnTo>
                  <a:lnTo>
                    <a:pt x="64" y="10"/>
                  </a:lnTo>
                  <a:lnTo>
                    <a:pt x="60" y="4"/>
                  </a:lnTo>
                  <a:lnTo>
                    <a:pt x="60" y="4"/>
                  </a:lnTo>
                  <a:lnTo>
                    <a:pt x="54" y="0"/>
                  </a:lnTo>
                  <a:lnTo>
                    <a:pt x="48" y="0"/>
                  </a:lnTo>
                  <a:lnTo>
                    <a:pt x="42" y="0"/>
                  </a:lnTo>
                  <a:lnTo>
                    <a:pt x="38" y="4"/>
                  </a:lnTo>
                  <a:lnTo>
                    <a:pt x="6" y="32"/>
                  </a:lnTo>
                  <a:lnTo>
                    <a:pt x="6" y="32"/>
                  </a:lnTo>
                  <a:lnTo>
                    <a:pt x="2" y="36"/>
                  </a:lnTo>
                  <a:lnTo>
                    <a:pt x="2" y="42"/>
                  </a:lnTo>
                  <a:lnTo>
                    <a:pt x="2" y="48"/>
                  </a:lnTo>
                  <a:lnTo>
                    <a:pt x="6" y="54"/>
                  </a:lnTo>
                  <a:lnTo>
                    <a:pt x="6" y="54"/>
                  </a:lnTo>
                  <a:lnTo>
                    <a:pt x="6" y="54"/>
                  </a:lnTo>
                  <a:lnTo>
                    <a:pt x="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58" name="Right Arrow 57"/>
          <p:cNvSpPr/>
          <p:nvPr/>
        </p:nvSpPr>
        <p:spPr>
          <a:xfrm>
            <a:off x="8472727" y="4973140"/>
            <a:ext cx="396000" cy="216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Tree>
    <p:extLst>
      <p:ext uri="{BB962C8B-B14F-4D97-AF65-F5344CB8AC3E}">
        <p14:creationId xmlns:p14="http://schemas.microsoft.com/office/powerpoint/2010/main" val="2315315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783" name="think-cell Slide" r:id="rId5" imgW="270" imgH="270" progId="TCLayout.ActiveDocument.1">
                  <p:embed/>
                </p:oleObj>
              </mc:Choice>
              <mc:Fallback>
                <p:oleObj name="think-cell Slide" r:id="rId5" imgW="270" imgH="270" progId="TCLayout.ActiveDocument.1">
                  <p:embed/>
                  <p:pic>
                    <p:nvPicPr>
                      <p:cNvPr id="21" name="Object 20"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6" name="Freeform 55"/>
          <p:cNvSpPr/>
          <p:nvPr/>
        </p:nvSpPr>
        <p:spPr>
          <a:xfrm flipH="1">
            <a:off x="361950" y="1627149"/>
            <a:ext cx="5434170" cy="1808086"/>
          </a:xfrm>
          <a:custGeom>
            <a:avLst/>
            <a:gdLst>
              <a:gd name="connsiteX0" fmla="*/ 0 w 9614516"/>
              <a:gd name="connsiteY0" fmla="*/ 2077374 h 2077374"/>
              <a:gd name="connsiteX1" fmla="*/ 1349406 w 9614516"/>
              <a:gd name="connsiteY1" fmla="*/ 1020932 h 2077374"/>
              <a:gd name="connsiteX2" fmla="*/ 9596761 w 9614516"/>
              <a:gd name="connsiteY2" fmla="*/ 0 h 2077374"/>
              <a:gd name="connsiteX3" fmla="*/ 9614516 w 9614516"/>
              <a:gd name="connsiteY3" fmla="*/ 1882066 h 2077374"/>
              <a:gd name="connsiteX4" fmla="*/ 257452 w 9614516"/>
              <a:gd name="connsiteY4" fmla="*/ 1882066 h 2077374"/>
              <a:gd name="connsiteX0" fmla="*/ 0 w 9614516"/>
              <a:gd name="connsiteY0" fmla="*/ 2077374 h 2077374"/>
              <a:gd name="connsiteX1" fmla="*/ 1349406 w 9614516"/>
              <a:gd name="connsiteY1" fmla="*/ 1020932 h 2077374"/>
              <a:gd name="connsiteX2" fmla="*/ 9596761 w 9614516"/>
              <a:gd name="connsiteY2" fmla="*/ 0 h 2077374"/>
              <a:gd name="connsiteX3" fmla="*/ 9614516 w 9614516"/>
              <a:gd name="connsiteY3" fmla="*/ 1606858 h 2077374"/>
              <a:gd name="connsiteX4" fmla="*/ 257452 w 9614516"/>
              <a:gd name="connsiteY4" fmla="*/ 1882066 h 2077374"/>
              <a:gd name="connsiteX0" fmla="*/ 35511 w 9650027"/>
              <a:gd name="connsiteY0" fmla="*/ 2077374 h 2077374"/>
              <a:gd name="connsiteX1" fmla="*/ 1384917 w 9650027"/>
              <a:gd name="connsiteY1" fmla="*/ 1020932 h 2077374"/>
              <a:gd name="connsiteX2" fmla="*/ 9632272 w 9650027"/>
              <a:gd name="connsiteY2" fmla="*/ 0 h 2077374"/>
              <a:gd name="connsiteX3" fmla="*/ 9650027 w 9650027"/>
              <a:gd name="connsiteY3" fmla="*/ 1606858 h 2077374"/>
              <a:gd name="connsiteX4" fmla="*/ 0 w 9650027"/>
              <a:gd name="connsiteY4" fmla="*/ 2068497 h 207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0027" h="2077374">
                <a:moveTo>
                  <a:pt x="35511" y="2077374"/>
                </a:moveTo>
                <a:lnTo>
                  <a:pt x="1384917" y="1020932"/>
                </a:lnTo>
                <a:lnTo>
                  <a:pt x="9632272" y="0"/>
                </a:lnTo>
                <a:lnTo>
                  <a:pt x="9650027" y="1606858"/>
                </a:lnTo>
                <a:lnTo>
                  <a:pt x="0" y="2068497"/>
                </a:lnTo>
              </a:path>
            </a:pathLst>
          </a:cu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688833" y="333363"/>
            <a:ext cx="9585218" cy="720167"/>
          </a:xfrm>
        </p:spPr>
        <p:txBody>
          <a:bodyPr anchor="t"/>
          <a:lstStyle/>
          <a:p>
            <a:r>
              <a:rPr lang="en-US" dirty="0" smtClean="0"/>
              <a:t>Fast and agile – positioning the mobile in the center</a:t>
            </a:r>
            <a:endParaRPr lang="en-US" dirty="0"/>
          </a:p>
        </p:txBody>
      </p:sp>
      <p:sp>
        <p:nvSpPr>
          <p:cNvPr id="4" name="Freeform 3"/>
          <p:cNvSpPr/>
          <p:nvPr/>
        </p:nvSpPr>
        <p:spPr>
          <a:xfrm>
            <a:off x="6439700" y="1627149"/>
            <a:ext cx="5371166" cy="1808086"/>
          </a:xfrm>
          <a:custGeom>
            <a:avLst/>
            <a:gdLst>
              <a:gd name="connsiteX0" fmla="*/ 0 w 9614516"/>
              <a:gd name="connsiteY0" fmla="*/ 2077374 h 2077374"/>
              <a:gd name="connsiteX1" fmla="*/ 1349406 w 9614516"/>
              <a:gd name="connsiteY1" fmla="*/ 1020932 h 2077374"/>
              <a:gd name="connsiteX2" fmla="*/ 9596761 w 9614516"/>
              <a:gd name="connsiteY2" fmla="*/ 0 h 2077374"/>
              <a:gd name="connsiteX3" fmla="*/ 9614516 w 9614516"/>
              <a:gd name="connsiteY3" fmla="*/ 1882066 h 2077374"/>
              <a:gd name="connsiteX4" fmla="*/ 257452 w 9614516"/>
              <a:gd name="connsiteY4" fmla="*/ 1882066 h 2077374"/>
              <a:gd name="connsiteX0" fmla="*/ 0 w 9614516"/>
              <a:gd name="connsiteY0" fmla="*/ 2077374 h 2077374"/>
              <a:gd name="connsiteX1" fmla="*/ 1349406 w 9614516"/>
              <a:gd name="connsiteY1" fmla="*/ 1020932 h 2077374"/>
              <a:gd name="connsiteX2" fmla="*/ 9596761 w 9614516"/>
              <a:gd name="connsiteY2" fmla="*/ 0 h 2077374"/>
              <a:gd name="connsiteX3" fmla="*/ 9614516 w 9614516"/>
              <a:gd name="connsiteY3" fmla="*/ 1606858 h 2077374"/>
              <a:gd name="connsiteX4" fmla="*/ 257452 w 9614516"/>
              <a:gd name="connsiteY4" fmla="*/ 1882066 h 2077374"/>
              <a:gd name="connsiteX0" fmla="*/ 35511 w 9650027"/>
              <a:gd name="connsiteY0" fmla="*/ 2077374 h 2077374"/>
              <a:gd name="connsiteX1" fmla="*/ 1384917 w 9650027"/>
              <a:gd name="connsiteY1" fmla="*/ 1020932 h 2077374"/>
              <a:gd name="connsiteX2" fmla="*/ 9632272 w 9650027"/>
              <a:gd name="connsiteY2" fmla="*/ 0 h 2077374"/>
              <a:gd name="connsiteX3" fmla="*/ 9650027 w 9650027"/>
              <a:gd name="connsiteY3" fmla="*/ 1606858 h 2077374"/>
              <a:gd name="connsiteX4" fmla="*/ 0 w 9650027"/>
              <a:gd name="connsiteY4" fmla="*/ 2068497 h 207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0027" h="2077374">
                <a:moveTo>
                  <a:pt x="35511" y="2077374"/>
                </a:moveTo>
                <a:lnTo>
                  <a:pt x="1384917" y="1020932"/>
                </a:lnTo>
                <a:lnTo>
                  <a:pt x="9632272" y="0"/>
                </a:lnTo>
                <a:lnTo>
                  <a:pt x="9650027" y="1606858"/>
                </a:lnTo>
                <a:lnTo>
                  <a:pt x="0" y="2068497"/>
                </a:lnTo>
              </a:path>
            </a:pathLst>
          </a:cu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6494134" y="4037911"/>
            <a:ext cx="5316732" cy="1808086"/>
          </a:xfrm>
          <a:custGeom>
            <a:avLst/>
            <a:gdLst>
              <a:gd name="connsiteX0" fmla="*/ 0 w 9614516"/>
              <a:gd name="connsiteY0" fmla="*/ 2077374 h 2077374"/>
              <a:gd name="connsiteX1" fmla="*/ 1349406 w 9614516"/>
              <a:gd name="connsiteY1" fmla="*/ 1020932 h 2077374"/>
              <a:gd name="connsiteX2" fmla="*/ 9596761 w 9614516"/>
              <a:gd name="connsiteY2" fmla="*/ 0 h 2077374"/>
              <a:gd name="connsiteX3" fmla="*/ 9614516 w 9614516"/>
              <a:gd name="connsiteY3" fmla="*/ 1882066 h 2077374"/>
              <a:gd name="connsiteX4" fmla="*/ 257452 w 9614516"/>
              <a:gd name="connsiteY4" fmla="*/ 1882066 h 2077374"/>
              <a:gd name="connsiteX0" fmla="*/ 0 w 9614516"/>
              <a:gd name="connsiteY0" fmla="*/ 2077374 h 2077374"/>
              <a:gd name="connsiteX1" fmla="*/ 1349406 w 9614516"/>
              <a:gd name="connsiteY1" fmla="*/ 1020932 h 2077374"/>
              <a:gd name="connsiteX2" fmla="*/ 9596761 w 9614516"/>
              <a:gd name="connsiteY2" fmla="*/ 0 h 2077374"/>
              <a:gd name="connsiteX3" fmla="*/ 9614516 w 9614516"/>
              <a:gd name="connsiteY3" fmla="*/ 1606858 h 2077374"/>
              <a:gd name="connsiteX4" fmla="*/ 257452 w 9614516"/>
              <a:gd name="connsiteY4" fmla="*/ 1882066 h 2077374"/>
              <a:gd name="connsiteX0" fmla="*/ 35511 w 9650027"/>
              <a:gd name="connsiteY0" fmla="*/ 2077374 h 2077374"/>
              <a:gd name="connsiteX1" fmla="*/ 1384917 w 9650027"/>
              <a:gd name="connsiteY1" fmla="*/ 1020932 h 2077374"/>
              <a:gd name="connsiteX2" fmla="*/ 9632272 w 9650027"/>
              <a:gd name="connsiteY2" fmla="*/ 0 h 2077374"/>
              <a:gd name="connsiteX3" fmla="*/ 9650027 w 9650027"/>
              <a:gd name="connsiteY3" fmla="*/ 1606858 h 2077374"/>
              <a:gd name="connsiteX4" fmla="*/ 0 w 9650027"/>
              <a:gd name="connsiteY4" fmla="*/ 2068497 h 207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0027" h="2077374">
                <a:moveTo>
                  <a:pt x="35511" y="2077374"/>
                </a:moveTo>
                <a:lnTo>
                  <a:pt x="1384917" y="1020932"/>
                </a:lnTo>
                <a:lnTo>
                  <a:pt x="9632272" y="0"/>
                </a:lnTo>
                <a:lnTo>
                  <a:pt x="9650027" y="1606858"/>
                </a:lnTo>
                <a:lnTo>
                  <a:pt x="0" y="2068497"/>
                </a:lnTo>
              </a:path>
            </a:pathLst>
          </a:custGeom>
          <a:solidFill>
            <a:srgbClr val="0000FF"/>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6617419" y="3068199"/>
            <a:ext cx="5032279" cy="1336748"/>
          </a:xfrm>
          <a:custGeom>
            <a:avLst/>
            <a:gdLst>
              <a:gd name="connsiteX0" fmla="*/ 9445840 w 9507984"/>
              <a:gd name="connsiteY0" fmla="*/ 0 h 1535837"/>
              <a:gd name="connsiteX1" fmla="*/ 9507984 w 9507984"/>
              <a:gd name="connsiteY1" fmla="*/ 1535837 h 1535837"/>
              <a:gd name="connsiteX2" fmla="*/ 17755 w 9507984"/>
              <a:gd name="connsiteY2" fmla="*/ 1083076 h 1535837"/>
              <a:gd name="connsiteX3" fmla="*/ 0 w 9507984"/>
              <a:gd name="connsiteY3" fmla="*/ 443884 h 1535837"/>
              <a:gd name="connsiteX4" fmla="*/ 9445840 w 9507984"/>
              <a:gd name="connsiteY4" fmla="*/ 0 h 153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7984" h="1535837">
                <a:moveTo>
                  <a:pt x="9445840" y="0"/>
                </a:moveTo>
                <a:lnTo>
                  <a:pt x="9507984" y="1535837"/>
                </a:lnTo>
                <a:lnTo>
                  <a:pt x="17755" y="1083076"/>
                </a:lnTo>
                <a:lnTo>
                  <a:pt x="0" y="443884"/>
                </a:lnTo>
                <a:lnTo>
                  <a:pt x="9445840" y="0"/>
                </a:lnTo>
                <a:close/>
              </a:path>
            </a:pathLst>
          </a:custGeom>
          <a:solidFill>
            <a:schemeClr val="accent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22" name="Rectangle 21"/>
          <p:cNvSpPr/>
          <p:nvPr/>
        </p:nvSpPr>
        <p:spPr>
          <a:xfrm>
            <a:off x="11604302" y="1457136"/>
            <a:ext cx="394072" cy="43888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pic>
        <p:nvPicPr>
          <p:cNvPr id="35"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42345" t="27971" r="46713" b="44989"/>
          <a:stretch/>
        </p:blipFill>
        <p:spPr bwMode="auto">
          <a:xfrm>
            <a:off x="7818808" y="4336114"/>
            <a:ext cx="489702" cy="651242"/>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1837" y="3475504"/>
            <a:ext cx="1054371" cy="52109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8" name="TextBox 2057"/>
          <p:cNvSpPr txBox="1"/>
          <p:nvPr/>
        </p:nvSpPr>
        <p:spPr>
          <a:xfrm>
            <a:off x="9649750" y="1989996"/>
            <a:ext cx="1861080" cy="923330"/>
          </a:xfrm>
          <a:prstGeom prst="rect">
            <a:avLst/>
          </a:prstGeom>
          <a:noFill/>
        </p:spPr>
        <p:txBody>
          <a:bodyPr wrap="square" rtlCol="0">
            <a:spAutoFit/>
          </a:bodyPr>
          <a:lstStyle/>
          <a:p>
            <a:pPr algn="r"/>
            <a:r>
              <a:rPr lang="en-US" sz="1800" b="1" dirty="0" smtClean="0">
                <a:solidFill>
                  <a:schemeClr val="bg1"/>
                </a:solidFill>
              </a:rPr>
              <a:t>Aggregated open </a:t>
            </a:r>
            <a:r>
              <a:rPr lang="en-US" sz="1800" b="1" dirty="0">
                <a:solidFill>
                  <a:schemeClr val="bg1"/>
                </a:solidFill>
              </a:rPr>
              <a:t>b</a:t>
            </a:r>
            <a:r>
              <a:rPr lang="en-US" sz="1800" b="1" dirty="0" smtClean="0">
                <a:solidFill>
                  <a:schemeClr val="bg1"/>
                </a:solidFill>
              </a:rPr>
              <a:t>anking </a:t>
            </a:r>
            <a:r>
              <a:rPr lang="en-US" sz="1800" b="1" dirty="0">
                <a:solidFill>
                  <a:schemeClr val="bg1"/>
                </a:solidFill>
              </a:rPr>
              <a:t>s</a:t>
            </a:r>
            <a:r>
              <a:rPr lang="en-US" sz="1800" b="1" dirty="0" smtClean="0">
                <a:solidFill>
                  <a:schemeClr val="bg1"/>
                </a:solidFill>
              </a:rPr>
              <a:t>ervices</a:t>
            </a:r>
            <a:endParaRPr lang="en-US" sz="1800" b="1" dirty="0">
              <a:solidFill>
                <a:schemeClr val="bg1"/>
              </a:solidFill>
            </a:endParaRPr>
          </a:p>
        </p:txBody>
      </p:sp>
      <p:sp>
        <p:nvSpPr>
          <p:cNvPr id="57" name="TextBox 56"/>
          <p:cNvSpPr txBox="1"/>
          <p:nvPr/>
        </p:nvSpPr>
        <p:spPr>
          <a:xfrm>
            <a:off x="10271316" y="3412884"/>
            <a:ext cx="1239514" cy="646331"/>
          </a:xfrm>
          <a:prstGeom prst="rect">
            <a:avLst/>
          </a:prstGeom>
          <a:noFill/>
        </p:spPr>
        <p:txBody>
          <a:bodyPr wrap="square" rtlCol="0">
            <a:spAutoFit/>
          </a:bodyPr>
          <a:lstStyle/>
          <a:p>
            <a:pPr algn="r"/>
            <a:r>
              <a:rPr lang="en-US" sz="1800" b="1" dirty="0" smtClean="0">
                <a:solidFill>
                  <a:schemeClr val="bg1"/>
                </a:solidFill>
              </a:rPr>
              <a:t>Global wallets</a:t>
            </a:r>
            <a:endParaRPr lang="en-US" sz="1800" b="1" dirty="0">
              <a:solidFill>
                <a:schemeClr val="bg1"/>
              </a:solidFill>
            </a:endParaRPr>
          </a:p>
        </p:txBody>
      </p:sp>
      <p:sp>
        <p:nvSpPr>
          <p:cNvPr id="58" name="TextBox 57"/>
          <p:cNvSpPr txBox="1"/>
          <p:nvPr/>
        </p:nvSpPr>
        <p:spPr>
          <a:xfrm>
            <a:off x="10126980" y="4796824"/>
            <a:ext cx="1383850" cy="646331"/>
          </a:xfrm>
          <a:prstGeom prst="rect">
            <a:avLst/>
          </a:prstGeom>
          <a:noFill/>
        </p:spPr>
        <p:txBody>
          <a:bodyPr wrap="square" rtlCol="0">
            <a:spAutoFit/>
          </a:bodyPr>
          <a:lstStyle/>
          <a:p>
            <a:pPr algn="r"/>
            <a:r>
              <a:rPr lang="en-US" sz="1800" b="1" dirty="0" smtClean="0">
                <a:solidFill>
                  <a:schemeClr val="bg1"/>
                </a:solidFill>
              </a:rPr>
              <a:t>Local providers</a:t>
            </a:r>
            <a:endParaRPr lang="en-US" sz="1800" b="1" dirty="0">
              <a:solidFill>
                <a:schemeClr val="bg1"/>
              </a:solidFill>
            </a:endParaRPr>
          </a:p>
        </p:txBody>
      </p:sp>
      <p:grpSp>
        <p:nvGrpSpPr>
          <p:cNvPr id="23" name="Group 22"/>
          <p:cNvGrpSpPr/>
          <p:nvPr/>
        </p:nvGrpSpPr>
        <p:grpSpPr>
          <a:xfrm>
            <a:off x="9228144" y="3291204"/>
            <a:ext cx="796005" cy="889691"/>
            <a:chOff x="9622087" y="3211239"/>
            <a:chExt cx="796005" cy="889691"/>
          </a:xfrm>
        </p:grpSpPr>
        <p:sp>
          <p:nvSpPr>
            <p:cNvPr id="20" name="Oval 19"/>
            <p:cNvSpPr/>
            <p:nvPr/>
          </p:nvSpPr>
          <p:spPr>
            <a:xfrm>
              <a:off x="9647664" y="3211239"/>
              <a:ext cx="740095" cy="889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pic>
          <p:nvPicPr>
            <p:cNvPr id="5124"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18098" t="1" r="-18098" b="-11696"/>
            <a:stretch/>
          </p:blipFill>
          <p:spPr bwMode="auto">
            <a:xfrm>
              <a:off x="9622087" y="3303098"/>
              <a:ext cx="796005" cy="7315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up 25"/>
          <p:cNvGrpSpPr/>
          <p:nvPr/>
        </p:nvGrpSpPr>
        <p:grpSpPr>
          <a:xfrm>
            <a:off x="8913435" y="4802087"/>
            <a:ext cx="740095" cy="423086"/>
            <a:chOff x="9510480" y="4294644"/>
            <a:chExt cx="740095" cy="423086"/>
          </a:xfrm>
        </p:grpSpPr>
        <p:sp>
          <p:nvSpPr>
            <p:cNvPr id="48" name="Oval 47"/>
            <p:cNvSpPr/>
            <p:nvPr/>
          </p:nvSpPr>
          <p:spPr>
            <a:xfrm>
              <a:off x="9510480" y="4294644"/>
              <a:ext cx="740095" cy="423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pic>
          <p:nvPicPr>
            <p:cNvPr id="3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36198" y="4378011"/>
              <a:ext cx="488659" cy="25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7" name="Group 26"/>
          <p:cNvGrpSpPr/>
          <p:nvPr/>
        </p:nvGrpSpPr>
        <p:grpSpPr>
          <a:xfrm>
            <a:off x="8433753" y="4368013"/>
            <a:ext cx="662407" cy="467944"/>
            <a:chOff x="9671479" y="4818498"/>
            <a:chExt cx="662407" cy="467944"/>
          </a:xfrm>
        </p:grpSpPr>
        <p:sp>
          <p:nvSpPr>
            <p:cNvPr id="52" name="Oval 51"/>
            <p:cNvSpPr/>
            <p:nvPr/>
          </p:nvSpPr>
          <p:spPr>
            <a:xfrm>
              <a:off x="9671479" y="4818498"/>
              <a:ext cx="662407" cy="4679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28510" y="4873483"/>
              <a:ext cx="354248" cy="354248"/>
            </a:xfrm>
            <a:prstGeom prst="rect">
              <a:avLst/>
            </a:prstGeom>
          </p:spPr>
        </p:pic>
      </p:grpSp>
      <p:sp>
        <p:nvSpPr>
          <p:cNvPr id="51" name="Rectangle 50"/>
          <p:cNvSpPr/>
          <p:nvPr/>
        </p:nvSpPr>
        <p:spPr>
          <a:xfrm>
            <a:off x="6296537" y="2348654"/>
            <a:ext cx="958645" cy="2829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53" name="Freeform 52"/>
          <p:cNvSpPr/>
          <p:nvPr/>
        </p:nvSpPr>
        <p:spPr>
          <a:xfrm flipH="1" flipV="1">
            <a:off x="450264" y="4036100"/>
            <a:ext cx="5345856" cy="1808086"/>
          </a:xfrm>
          <a:custGeom>
            <a:avLst/>
            <a:gdLst>
              <a:gd name="connsiteX0" fmla="*/ 0 w 9614516"/>
              <a:gd name="connsiteY0" fmla="*/ 2077374 h 2077374"/>
              <a:gd name="connsiteX1" fmla="*/ 1349406 w 9614516"/>
              <a:gd name="connsiteY1" fmla="*/ 1020932 h 2077374"/>
              <a:gd name="connsiteX2" fmla="*/ 9596761 w 9614516"/>
              <a:gd name="connsiteY2" fmla="*/ 0 h 2077374"/>
              <a:gd name="connsiteX3" fmla="*/ 9614516 w 9614516"/>
              <a:gd name="connsiteY3" fmla="*/ 1882066 h 2077374"/>
              <a:gd name="connsiteX4" fmla="*/ 257452 w 9614516"/>
              <a:gd name="connsiteY4" fmla="*/ 1882066 h 2077374"/>
              <a:gd name="connsiteX0" fmla="*/ 0 w 9614516"/>
              <a:gd name="connsiteY0" fmla="*/ 2077374 h 2077374"/>
              <a:gd name="connsiteX1" fmla="*/ 1349406 w 9614516"/>
              <a:gd name="connsiteY1" fmla="*/ 1020932 h 2077374"/>
              <a:gd name="connsiteX2" fmla="*/ 9596761 w 9614516"/>
              <a:gd name="connsiteY2" fmla="*/ 0 h 2077374"/>
              <a:gd name="connsiteX3" fmla="*/ 9614516 w 9614516"/>
              <a:gd name="connsiteY3" fmla="*/ 1606858 h 2077374"/>
              <a:gd name="connsiteX4" fmla="*/ 257452 w 9614516"/>
              <a:gd name="connsiteY4" fmla="*/ 1882066 h 2077374"/>
              <a:gd name="connsiteX0" fmla="*/ 35511 w 9650027"/>
              <a:gd name="connsiteY0" fmla="*/ 2077374 h 2077374"/>
              <a:gd name="connsiteX1" fmla="*/ 1384917 w 9650027"/>
              <a:gd name="connsiteY1" fmla="*/ 1020932 h 2077374"/>
              <a:gd name="connsiteX2" fmla="*/ 9632272 w 9650027"/>
              <a:gd name="connsiteY2" fmla="*/ 0 h 2077374"/>
              <a:gd name="connsiteX3" fmla="*/ 9650027 w 9650027"/>
              <a:gd name="connsiteY3" fmla="*/ 1606858 h 2077374"/>
              <a:gd name="connsiteX4" fmla="*/ 0 w 9650027"/>
              <a:gd name="connsiteY4" fmla="*/ 2068497 h 207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0027" h="2077374">
                <a:moveTo>
                  <a:pt x="35511" y="2077374"/>
                </a:moveTo>
                <a:lnTo>
                  <a:pt x="1384917" y="1020932"/>
                </a:lnTo>
                <a:lnTo>
                  <a:pt x="9632272" y="0"/>
                </a:lnTo>
                <a:lnTo>
                  <a:pt x="9650027" y="1606858"/>
                </a:lnTo>
                <a:lnTo>
                  <a:pt x="0" y="2068497"/>
                </a:lnTo>
              </a:path>
            </a:pathLst>
          </a:custGeom>
          <a:solidFill>
            <a:srgbClr val="0000FF"/>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745308" y="2026914"/>
            <a:ext cx="1893118" cy="923330"/>
          </a:xfrm>
          <a:prstGeom prst="rect">
            <a:avLst/>
          </a:prstGeom>
          <a:noFill/>
        </p:spPr>
        <p:txBody>
          <a:bodyPr wrap="square" rtlCol="0">
            <a:spAutoFit/>
          </a:bodyPr>
          <a:lstStyle/>
          <a:p>
            <a:r>
              <a:rPr lang="en-US" sz="1800" b="1" dirty="0" smtClean="0">
                <a:solidFill>
                  <a:schemeClr val="bg1"/>
                </a:solidFill>
              </a:rPr>
              <a:t>Online and face-to-face </a:t>
            </a:r>
          </a:p>
          <a:p>
            <a:r>
              <a:rPr lang="en-US" sz="1800" b="1" dirty="0" smtClean="0">
                <a:solidFill>
                  <a:schemeClr val="bg1"/>
                </a:solidFill>
              </a:rPr>
              <a:t>meetings</a:t>
            </a:r>
            <a:endParaRPr lang="en-US" sz="1800" b="1" dirty="0">
              <a:solidFill>
                <a:schemeClr val="bg1"/>
              </a:solidFill>
            </a:endParaRPr>
          </a:p>
        </p:txBody>
      </p:sp>
      <p:sp>
        <p:nvSpPr>
          <p:cNvPr id="64" name="TextBox 63"/>
          <p:cNvSpPr txBox="1"/>
          <p:nvPr/>
        </p:nvSpPr>
        <p:spPr>
          <a:xfrm>
            <a:off x="745307" y="4568243"/>
            <a:ext cx="1693093" cy="923330"/>
          </a:xfrm>
          <a:prstGeom prst="rect">
            <a:avLst/>
          </a:prstGeom>
          <a:noFill/>
        </p:spPr>
        <p:txBody>
          <a:bodyPr wrap="square" rtlCol="0">
            <a:spAutoFit/>
          </a:bodyPr>
          <a:lstStyle/>
          <a:p>
            <a:r>
              <a:rPr lang="en-US" sz="1800" b="1" dirty="0" smtClean="0">
                <a:solidFill>
                  <a:schemeClr val="bg1"/>
                </a:solidFill>
              </a:rPr>
              <a:t>Mobile as entry point to all services</a:t>
            </a:r>
            <a:endParaRPr lang="en-US" sz="1800" b="1" dirty="0">
              <a:solidFill>
                <a:schemeClr val="bg1"/>
              </a:solidFill>
            </a:endParaRPr>
          </a:p>
        </p:txBody>
      </p:sp>
      <p:pic>
        <p:nvPicPr>
          <p:cNvPr id="5" name="Picture 4"/>
          <p:cNvPicPr>
            <a:picLocks noChangeAspect="1"/>
          </p:cNvPicPr>
          <p:nvPr/>
        </p:nvPicPr>
        <p:blipFill rotWithShape="1">
          <a:blip r:embed="rId12">
            <a:extLst>
              <a:ext uri="{28A0092B-C50C-407E-A947-70E740481C1C}">
                <a14:useLocalDpi xmlns:a14="http://schemas.microsoft.com/office/drawing/2010/main" val="0"/>
              </a:ext>
            </a:extLst>
          </a:blip>
          <a:srcRect l="7903" t="21243" r="23826"/>
          <a:stretch/>
        </p:blipFill>
        <p:spPr>
          <a:xfrm>
            <a:off x="7885650" y="2531192"/>
            <a:ext cx="1166743" cy="592388"/>
          </a:xfrm>
          <a:prstGeom prst="ellipse">
            <a:avLst/>
          </a:prstGeom>
        </p:spPr>
      </p:pic>
      <p:sp>
        <p:nvSpPr>
          <p:cNvPr id="55" name="Freeform 54"/>
          <p:cNvSpPr/>
          <p:nvPr/>
        </p:nvSpPr>
        <p:spPr>
          <a:xfrm flipH="1">
            <a:off x="549902" y="3064847"/>
            <a:ext cx="5032279" cy="1336748"/>
          </a:xfrm>
          <a:custGeom>
            <a:avLst/>
            <a:gdLst>
              <a:gd name="connsiteX0" fmla="*/ 9445840 w 9507984"/>
              <a:gd name="connsiteY0" fmla="*/ 0 h 1535837"/>
              <a:gd name="connsiteX1" fmla="*/ 9507984 w 9507984"/>
              <a:gd name="connsiteY1" fmla="*/ 1535837 h 1535837"/>
              <a:gd name="connsiteX2" fmla="*/ 17755 w 9507984"/>
              <a:gd name="connsiteY2" fmla="*/ 1083076 h 1535837"/>
              <a:gd name="connsiteX3" fmla="*/ 0 w 9507984"/>
              <a:gd name="connsiteY3" fmla="*/ 443884 h 1535837"/>
              <a:gd name="connsiteX4" fmla="*/ 9445840 w 9507984"/>
              <a:gd name="connsiteY4" fmla="*/ 0 h 153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7984" h="1535837">
                <a:moveTo>
                  <a:pt x="9445840" y="0"/>
                </a:moveTo>
                <a:lnTo>
                  <a:pt x="9507984" y="1535837"/>
                </a:lnTo>
                <a:lnTo>
                  <a:pt x="17755" y="1083076"/>
                </a:lnTo>
                <a:lnTo>
                  <a:pt x="0" y="443884"/>
                </a:lnTo>
                <a:lnTo>
                  <a:pt x="9445840" y="0"/>
                </a:lnTo>
                <a:close/>
              </a:path>
            </a:pathLst>
          </a:custGeom>
          <a:solidFill>
            <a:schemeClr val="accent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63" name="TextBox 62"/>
          <p:cNvSpPr txBox="1"/>
          <p:nvPr/>
        </p:nvSpPr>
        <p:spPr>
          <a:xfrm>
            <a:off x="745307" y="3309113"/>
            <a:ext cx="2320735" cy="923330"/>
          </a:xfrm>
          <a:prstGeom prst="rect">
            <a:avLst/>
          </a:prstGeom>
          <a:noFill/>
        </p:spPr>
        <p:txBody>
          <a:bodyPr wrap="square" rtlCol="0">
            <a:spAutoFit/>
          </a:bodyPr>
          <a:lstStyle/>
          <a:p>
            <a:r>
              <a:rPr lang="en-US" sz="1800" b="1" dirty="0" smtClean="0">
                <a:solidFill>
                  <a:schemeClr val="bg1"/>
                </a:solidFill>
              </a:rPr>
              <a:t>Chat, </a:t>
            </a:r>
          </a:p>
          <a:p>
            <a:r>
              <a:rPr lang="en-US" sz="1800" b="1" dirty="0" err="1">
                <a:solidFill>
                  <a:schemeClr val="bg1"/>
                </a:solidFill>
              </a:rPr>
              <a:t>c</a:t>
            </a:r>
            <a:r>
              <a:rPr lang="en-US" sz="1800" b="1" dirty="0" err="1" smtClean="0">
                <a:solidFill>
                  <a:schemeClr val="bg1"/>
                </a:solidFill>
              </a:rPr>
              <a:t>hatbots</a:t>
            </a:r>
            <a:r>
              <a:rPr lang="en-US" sz="1800" b="1" dirty="0" smtClean="0">
                <a:solidFill>
                  <a:schemeClr val="bg1"/>
                </a:solidFill>
              </a:rPr>
              <a:t>,</a:t>
            </a:r>
          </a:p>
          <a:p>
            <a:r>
              <a:rPr lang="en-US" sz="1800" b="1" dirty="0">
                <a:solidFill>
                  <a:schemeClr val="bg1"/>
                </a:solidFill>
              </a:rPr>
              <a:t>c</a:t>
            </a:r>
            <a:r>
              <a:rPr lang="en-US" sz="1800" b="1" dirty="0" smtClean="0">
                <a:solidFill>
                  <a:schemeClr val="bg1"/>
                </a:solidFill>
              </a:rPr>
              <a:t>alls – 24/7</a:t>
            </a:r>
            <a:endParaRPr lang="en-US" sz="1800" b="1" dirty="0">
              <a:solidFill>
                <a:schemeClr val="bg1"/>
              </a:solidFill>
            </a:endParaRPr>
          </a:p>
        </p:txBody>
      </p:sp>
      <p:sp>
        <p:nvSpPr>
          <p:cNvPr id="65" name="Rectangle 64"/>
          <p:cNvSpPr/>
          <p:nvPr/>
        </p:nvSpPr>
        <p:spPr>
          <a:xfrm>
            <a:off x="4939382" y="2348654"/>
            <a:ext cx="958645" cy="2829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nvGrpSpPr>
          <p:cNvPr id="47" name="Group 46"/>
          <p:cNvGrpSpPr/>
          <p:nvPr/>
        </p:nvGrpSpPr>
        <p:grpSpPr>
          <a:xfrm>
            <a:off x="4969043" y="1438654"/>
            <a:ext cx="2257089" cy="4594789"/>
            <a:chOff x="7723261" y="1472753"/>
            <a:chExt cx="2257089" cy="4594789"/>
          </a:xfrm>
        </p:grpSpPr>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23261" y="1472753"/>
              <a:ext cx="2257089" cy="4594789"/>
            </a:xfrm>
            <a:prstGeom prst="rect">
              <a:avLst/>
            </a:prstGeom>
          </p:spPr>
        </p:pic>
        <p:pic>
          <p:nvPicPr>
            <p:cNvPr id="50" name="Picture 4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76579" y="2035544"/>
              <a:ext cx="1950453" cy="3469207"/>
            </a:xfrm>
            <a:prstGeom prst="rect">
              <a:avLst/>
            </a:prstGeom>
          </p:spPr>
        </p:pic>
      </p:grpSp>
      <p:sp>
        <p:nvSpPr>
          <p:cNvPr id="62" name="Rectangle 61"/>
          <p:cNvSpPr/>
          <p:nvPr/>
        </p:nvSpPr>
        <p:spPr>
          <a:xfrm>
            <a:off x="253228" y="1576348"/>
            <a:ext cx="394072" cy="43888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pic>
        <p:nvPicPr>
          <p:cNvPr id="29" name="Picture 28"/>
          <p:cNvPicPr>
            <a:picLocks noChangeAspect="1"/>
          </p:cNvPicPr>
          <p:nvPr/>
        </p:nvPicPr>
        <p:blipFill rotWithShape="1">
          <a:blip r:embed="rId15">
            <a:extLst>
              <a:ext uri="{28A0092B-C50C-407E-A947-70E740481C1C}">
                <a14:useLocalDpi xmlns:a14="http://schemas.microsoft.com/office/drawing/2010/main" val="0"/>
              </a:ext>
            </a:extLst>
          </a:blip>
          <a:srcRect l="27792" r="9610"/>
          <a:stretch/>
        </p:blipFill>
        <p:spPr>
          <a:xfrm>
            <a:off x="2107963" y="2409185"/>
            <a:ext cx="2654775" cy="2654775"/>
          </a:xfrm>
          <a:prstGeom prst="ellipse">
            <a:avLst/>
          </a:prstGeom>
          <a:ln>
            <a:noFill/>
          </a:ln>
          <a:effectLst>
            <a:softEdge rad="635000"/>
          </a:effectLst>
          <a:scene3d>
            <a:camera prst="orthographicFront"/>
            <a:lightRig rig="threePt" dir="t"/>
          </a:scene3d>
          <a:sp3d>
            <a:bevelT w="165100" prst="coolSlant"/>
          </a:sp3d>
        </p:spPr>
      </p:pic>
      <p:sp>
        <p:nvSpPr>
          <p:cNvPr id="9" name="TextBox 8"/>
          <p:cNvSpPr txBox="1"/>
          <p:nvPr/>
        </p:nvSpPr>
        <p:spPr>
          <a:xfrm>
            <a:off x="4649113" y="6352743"/>
            <a:ext cx="2896947" cy="230832"/>
          </a:xfrm>
          <a:prstGeom prst="rect">
            <a:avLst/>
          </a:prstGeom>
          <a:noFill/>
        </p:spPr>
        <p:txBody>
          <a:bodyPr wrap="none" rtlCol="0">
            <a:spAutoFit/>
          </a:bodyPr>
          <a:lstStyle/>
          <a:p>
            <a:r>
              <a:rPr lang="en-US" sz="900" dirty="0" smtClean="0">
                <a:solidFill>
                  <a:schemeClr val="accent6"/>
                </a:solidFill>
              </a:rPr>
              <a:t>Mobile banking app screen represents a beta version</a:t>
            </a:r>
            <a:endParaRPr lang="en-US" sz="900" dirty="0">
              <a:solidFill>
                <a:schemeClr val="accent6"/>
              </a:solidFill>
            </a:endParaRPr>
          </a:p>
        </p:txBody>
      </p:sp>
      <p:pic>
        <p:nvPicPr>
          <p:cNvPr id="39" name="Picture 7"/>
          <p:cNvPicPr>
            <a:picLocks noChangeAspect="1"/>
          </p:cNvPicPr>
          <p:nvPr/>
        </p:nvPicPr>
        <p:blipFill rotWithShape="1">
          <a:blip r:embed="rId16">
            <a:extLst>
              <a:ext uri="{28A0092B-C50C-407E-A947-70E740481C1C}">
                <a14:useLocalDpi xmlns:a14="http://schemas.microsoft.com/office/drawing/2010/main" val="0"/>
              </a:ext>
            </a:extLst>
          </a:blip>
          <a:srcRect l="12146" t="20648" r="15868" b="20648"/>
          <a:stretch/>
        </p:blipFill>
        <p:spPr>
          <a:xfrm>
            <a:off x="9653510" y="4495579"/>
            <a:ext cx="741277" cy="556956"/>
          </a:xfrm>
          <a:prstGeom prst="ellipse">
            <a:avLst/>
          </a:prstGeom>
          <a:solidFill>
            <a:schemeClr val="bg1"/>
          </a:solidFill>
        </p:spPr>
      </p:pic>
      <p:sp>
        <p:nvSpPr>
          <p:cNvPr id="42" name="Slide Number Placeholder 1"/>
          <p:cNvSpPr txBox="1">
            <a:spLocks/>
          </p:cNvSpPr>
          <p:nvPr/>
        </p:nvSpPr>
        <p:spPr>
          <a:xfrm>
            <a:off x="719867" y="6265733"/>
            <a:ext cx="409168" cy="169277"/>
          </a:xfrm>
          <a:prstGeom prst="rect">
            <a:avLst/>
          </a:prstGeom>
        </p:spPr>
        <p:txBody>
          <a:bodyPr wrap="square" lIns="0" tIns="0" rIns="0" bIns="0" anchor="t" anchorCtr="0">
            <a:spAutoFit/>
          </a:bodyPr>
          <a:lstStyle>
            <a:defPPr>
              <a:defRPr lang="en-US"/>
            </a:defPPr>
            <a:lvl1pPr algn="r" rtl="0" fontAlgn="auto">
              <a:spcBef>
                <a:spcPts val="0"/>
              </a:spcBef>
              <a:spcAft>
                <a:spcPts val="0"/>
              </a:spcAft>
              <a:defRPr sz="800" kern="1200">
                <a:solidFill>
                  <a:srgbClr val="191919"/>
                </a:solidFill>
                <a:latin typeface="+mn-lt"/>
                <a:ea typeface="+mn-ea"/>
                <a:cs typeface="Arial" pitchFamily="34" charset="0"/>
              </a:defRPr>
            </a:lvl1pPr>
            <a:lvl2pPr marL="456428" algn="l" rtl="0" fontAlgn="base">
              <a:spcBef>
                <a:spcPct val="0"/>
              </a:spcBef>
              <a:spcAft>
                <a:spcPct val="0"/>
              </a:spcAft>
              <a:defRPr kern="1200">
                <a:solidFill>
                  <a:schemeClr val="tx1"/>
                </a:solidFill>
                <a:latin typeface="Arial" charset="0"/>
                <a:ea typeface="+mn-ea"/>
                <a:cs typeface="Arial" charset="0"/>
              </a:defRPr>
            </a:lvl2pPr>
            <a:lvl3pPr marL="912855" algn="l" rtl="0" fontAlgn="base">
              <a:spcBef>
                <a:spcPct val="0"/>
              </a:spcBef>
              <a:spcAft>
                <a:spcPct val="0"/>
              </a:spcAft>
              <a:defRPr kern="1200">
                <a:solidFill>
                  <a:schemeClr val="tx1"/>
                </a:solidFill>
                <a:latin typeface="Arial" charset="0"/>
                <a:ea typeface="+mn-ea"/>
                <a:cs typeface="Arial" charset="0"/>
              </a:defRPr>
            </a:lvl3pPr>
            <a:lvl4pPr marL="1369280" algn="l" rtl="0" fontAlgn="base">
              <a:spcBef>
                <a:spcPct val="0"/>
              </a:spcBef>
              <a:spcAft>
                <a:spcPct val="0"/>
              </a:spcAft>
              <a:defRPr kern="1200">
                <a:solidFill>
                  <a:schemeClr val="tx1"/>
                </a:solidFill>
                <a:latin typeface="Arial" charset="0"/>
                <a:ea typeface="+mn-ea"/>
                <a:cs typeface="Arial" charset="0"/>
              </a:defRPr>
            </a:lvl4pPr>
            <a:lvl5pPr marL="1825709" algn="l" rtl="0" fontAlgn="base">
              <a:spcBef>
                <a:spcPct val="0"/>
              </a:spcBef>
              <a:spcAft>
                <a:spcPct val="0"/>
              </a:spcAft>
              <a:defRPr kern="1200">
                <a:solidFill>
                  <a:schemeClr val="tx1"/>
                </a:solidFill>
                <a:latin typeface="Arial" charset="0"/>
                <a:ea typeface="+mn-ea"/>
                <a:cs typeface="Arial" charset="0"/>
              </a:defRPr>
            </a:lvl5pPr>
            <a:lvl6pPr marL="2282134" algn="l" defTabSz="912855" rtl="0" eaLnBrk="1" latinLnBrk="0" hangingPunct="1">
              <a:defRPr kern="1200">
                <a:solidFill>
                  <a:schemeClr val="tx1"/>
                </a:solidFill>
                <a:latin typeface="Arial" charset="0"/>
                <a:ea typeface="+mn-ea"/>
                <a:cs typeface="Arial" charset="0"/>
              </a:defRPr>
            </a:lvl6pPr>
            <a:lvl7pPr marL="2738562" algn="l" defTabSz="912855" rtl="0" eaLnBrk="1" latinLnBrk="0" hangingPunct="1">
              <a:defRPr kern="1200">
                <a:solidFill>
                  <a:schemeClr val="tx1"/>
                </a:solidFill>
                <a:latin typeface="Arial" charset="0"/>
                <a:ea typeface="+mn-ea"/>
                <a:cs typeface="Arial" charset="0"/>
              </a:defRPr>
            </a:lvl7pPr>
            <a:lvl8pPr marL="3194990" algn="l" defTabSz="912855" rtl="0" eaLnBrk="1" latinLnBrk="0" hangingPunct="1">
              <a:defRPr kern="1200">
                <a:solidFill>
                  <a:schemeClr val="tx1"/>
                </a:solidFill>
                <a:latin typeface="Arial" charset="0"/>
                <a:ea typeface="+mn-ea"/>
                <a:cs typeface="Arial" charset="0"/>
              </a:defRPr>
            </a:lvl8pPr>
            <a:lvl9pPr marL="3651414" algn="l" defTabSz="912855" rtl="0" eaLnBrk="1" latinLnBrk="0" hangingPunct="1">
              <a:defRPr kern="1200">
                <a:solidFill>
                  <a:schemeClr val="tx1"/>
                </a:solidFill>
                <a:latin typeface="Arial" charset="0"/>
                <a:ea typeface="+mn-ea"/>
                <a:cs typeface="Arial" charset="0"/>
              </a:defRPr>
            </a:lvl9pPr>
          </a:lstStyle>
          <a:p>
            <a:pPr algn="l"/>
            <a:fld id="{E217B123-EABC-4199-AC71-D6C00DE503E1}" type="slidenum">
              <a:rPr lang="en-GB" sz="1100" smtClean="0">
                <a:solidFill>
                  <a:schemeClr val="accent4"/>
                </a:solidFill>
              </a:rPr>
              <a:pPr algn="l"/>
              <a:t>15</a:t>
            </a:fld>
            <a:endParaRPr lang="en-GB" sz="1100" dirty="0">
              <a:solidFill>
                <a:schemeClr val="accent4"/>
              </a:solidFill>
            </a:endParaRPr>
          </a:p>
        </p:txBody>
      </p:sp>
      <p:pic>
        <p:nvPicPr>
          <p:cNvPr id="43" name="Picture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996208" y="2215494"/>
            <a:ext cx="891969" cy="631395"/>
          </a:xfrm>
          <a:prstGeom prst="ellipse">
            <a:avLst/>
          </a:prstGeom>
        </p:spPr>
      </p:pic>
      <p:sp>
        <p:nvSpPr>
          <p:cNvPr id="41" name="Rectangle 40"/>
          <p:cNvSpPr/>
          <p:nvPr/>
        </p:nvSpPr>
        <p:spPr>
          <a:xfrm>
            <a:off x="9778041" y="177346"/>
            <a:ext cx="1800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grpSp>
        <p:nvGrpSpPr>
          <p:cNvPr id="2" name="Group 1"/>
          <p:cNvGrpSpPr/>
          <p:nvPr/>
        </p:nvGrpSpPr>
        <p:grpSpPr>
          <a:xfrm>
            <a:off x="9867256" y="201056"/>
            <a:ext cx="1769418" cy="696183"/>
            <a:chOff x="9867256" y="201056"/>
            <a:chExt cx="1769418" cy="696183"/>
          </a:xfrm>
        </p:grpSpPr>
        <p:sp>
          <p:nvSpPr>
            <p:cNvPr id="45" name="TextBox 44"/>
            <p:cNvSpPr txBox="1"/>
            <p:nvPr/>
          </p:nvSpPr>
          <p:spPr>
            <a:xfrm>
              <a:off x="10194640" y="439929"/>
              <a:ext cx="1440000" cy="230786"/>
            </a:xfrm>
            <a:prstGeom prst="rect">
              <a:avLst/>
            </a:prstGeom>
            <a:noFill/>
          </p:spPr>
          <p:txBody>
            <a:bodyPr wrap="square" lIns="91393" tIns="45697" rIns="91393" bIns="45697" rtlCol="0">
              <a:spAutoFit/>
            </a:bodyPr>
            <a:lstStyle/>
            <a:p>
              <a:pPr defTabSz="1088224"/>
              <a:r>
                <a:rPr lang="en-GB" sz="900" dirty="0"/>
                <a:t>Efficient and Scalable</a:t>
              </a:r>
            </a:p>
          </p:txBody>
        </p:sp>
        <p:sp>
          <p:nvSpPr>
            <p:cNvPr id="46" name="xxIcon"/>
            <p:cNvSpPr>
              <a:spLocks noChangeAspect="1" noEditPoints="1"/>
            </p:cNvSpPr>
            <p:nvPr/>
          </p:nvSpPr>
          <p:spPr bwMode="auto">
            <a:xfrm>
              <a:off x="9928277" y="445038"/>
              <a:ext cx="246857" cy="216000"/>
            </a:xfrm>
            <a:custGeom>
              <a:avLst/>
              <a:gdLst>
                <a:gd name="T0" fmla="*/ 186 w 192"/>
                <a:gd name="T1" fmla="*/ 62 h 168"/>
                <a:gd name="T2" fmla="*/ 184 w 192"/>
                <a:gd name="T3" fmla="*/ 68 h 168"/>
                <a:gd name="T4" fmla="*/ 176 w 192"/>
                <a:gd name="T5" fmla="*/ 76 h 168"/>
                <a:gd name="T6" fmla="*/ 156 w 192"/>
                <a:gd name="T7" fmla="*/ 36 h 168"/>
                <a:gd name="T8" fmla="*/ 114 w 192"/>
                <a:gd name="T9" fmla="*/ 14 h 168"/>
                <a:gd name="T10" fmla="*/ 78 w 192"/>
                <a:gd name="T11" fmla="*/ 14 h 168"/>
                <a:gd name="T12" fmla="*/ 48 w 192"/>
                <a:gd name="T13" fmla="*/ 0 h 168"/>
                <a:gd name="T14" fmla="*/ 34 w 192"/>
                <a:gd name="T15" fmla="*/ 8 h 168"/>
                <a:gd name="T16" fmla="*/ 44 w 192"/>
                <a:gd name="T17" fmla="*/ 18 h 168"/>
                <a:gd name="T18" fmla="*/ 36 w 192"/>
                <a:gd name="T19" fmla="*/ 34 h 168"/>
                <a:gd name="T20" fmla="*/ 18 w 192"/>
                <a:gd name="T21" fmla="*/ 68 h 168"/>
                <a:gd name="T22" fmla="*/ 2 w 192"/>
                <a:gd name="T23" fmla="*/ 70 h 168"/>
                <a:gd name="T24" fmla="*/ 0 w 192"/>
                <a:gd name="T25" fmla="*/ 104 h 168"/>
                <a:gd name="T26" fmla="*/ 24 w 192"/>
                <a:gd name="T27" fmla="*/ 108 h 168"/>
                <a:gd name="T28" fmla="*/ 36 w 192"/>
                <a:gd name="T29" fmla="*/ 126 h 168"/>
                <a:gd name="T30" fmla="*/ 56 w 192"/>
                <a:gd name="T31" fmla="*/ 164 h 168"/>
                <a:gd name="T32" fmla="*/ 60 w 192"/>
                <a:gd name="T33" fmla="*/ 168 h 168"/>
                <a:gd name="T34" fmla="*/ 64 w 192"/>
                <a:gd name="T35" fmla="*/ 164 h 168"/>
                <a:gd name="T36" fmla="*/ 80 w 192"/>
                <a:gd name="T37" fmla="*/ 146 h 168"/>
                <a:gd name="T38" fmla="*/ 128 w 192"/>
                <a:gd name="T39" fmla="*/ 142 h 168"/>
                <a:gd name="T40" fmla="*/ 130 w 192"/>
                <a:gd name="T41" fmla="*/ 166 h 168"/>
                <a:gd name="T42" fmla="*/ 134 w 192"/>
                <a:gd name="T43" fmla="*/ 166 h 168"/>
                <a:gd name="T44" fmla="*/ 136 w 192"/>
                <a:gd name="T45" fmla="*/ 138 h 168"/>
                <a:gd name="T46" fmla="*/ 168 w 192"/>
                <a:gd name="T47" fmla="*/ 108 h 168"/>
                <a:gd name="T48" fmla="*/ 176 w 192"/>
                <a:gd name="T49" fmla="*/ 84 h 168"/>
                <a:gd name="T50" fmla="*/ 188 w 192"/>
                <a:gd name="T51" fmla="*/ 76 h 168"/>
                <a:gd name="T52" fmla="*/ 192 w 192"/>
                <a:gd name="T53" fmla="*/ 64 h 168"/>
                <a:gd name="T54" fmla="*/ 188 w 192"/>
                <a:gd name="T55" fmla="*/ 60 h 168"/>
                <a:gd name="T56" fmla="*/ 44 w 192"/>
                <a:gd name="T57" fmla="*/ 76 h 168"/>
                <a:gd name="T58" fmla="*/ 40 w 192"/>
                <a:gd name="T59" fmla="*/ 68 h 168"/>
                <a:gd name="T60" fmla="*/ 42 w 192"/>
                <a:gd name="T61" fmla="*/ 62 h 168"/>
                <a:gd name="T62" fmla="*/ 48 w 192"/>
                <a:gd name="T63" fmla="*/ 60 h 168"/>
                <a:gd name="T64" fmla="*/ 56 w 192"/>
                <a:gd name="T65" fmla="*/ 64 h 168"/>
                <a:gd name="T66" fmla="*/ 56 w 192"/>
                <a:gd name="T67" fmla="*/ 72 h 168"/>
                <a:gd name="T68" fmla="*/ 48 w 192"/>
                <a:gd name="T69" fmla="*/ 76 h 168"/>
                <a:gd name="T70" fmla="*/ 136 w 192"/>
                <a:gd name="T71" fmla="*/ 50 h 168"/>
                <a:gd name="T72" fmla="*/ 130 w 192"/>
                <a:gd name="T73" fmla="*/ 52 h 168"/>
                <a:gd name="T74" fmla="*/ 102 w 192"/>
                <a:gd name="T75" fmla="*/ 40 h 168"/>
                <a:gd name="T76" fmla="*/ 90 w 192"/>
                <a:gd name="T77" fmla="*/ 40 h 168"/>
                <a:gd name="T78" fmla="*/ 88 w 192"/>
                <a:gd name="T79" fmla="*/ 34 h 168"/>
                <a:gd name="T80" fmla="*/ 104 w 192"/>
                <a:gd name="T81" fmla="*/ 32 h 168"/>
                <a:gd name="T82" fmla="*/ 134 w 192"/>
                <a:gd name="T83" fmla="*/ 44 h 168"/>
                <a:gd name="T84" fmla="*/ 136 w 192"/>
                <a:gd name="T85" fmla="*/ 5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68">
                  <a:moveTo>
                    <a:pt x="188" y="60"/>
                  </a:moveTo>
                  <a:lnTo>
                    <a:pt x="188" y="60"/>
                  </a:lnTo>
                  <a:lnTo>
                    <a:pt x="186" y="62"/>
                  </a:lnTo>
                  <a:lnTo>
                    <a:pt x="184" y="64"/>
                  </a:lnTo>
                  <a:lnTo>
                    <a:pt x="184" y="64"/>
                  </a:lnTo>
                  <a:lnTo>
                    <a:pt x="184" y="68"/>
                  </a:lnTo>
                  <a:lnTo>
                    <a:pt x="182" y="72"/>
                  </a:lnTo>
                  <a:lnTo>
                    <a:pt x="176" y="76"/>
                  </a:lnTo>
                  <a:lnTo>
                    <a:pt x="176" y="76"/>
                  </a:lnTo>
                  <a:lnTo>
                    <a:pt x="172" y="60"/>
                  </a:lnTo>
                  <a:lnTo>
                    <a:pt x="166" y="48"/>
                  </a:lnTo>
                  <a:lnTo>
                    <a:pt x="156" y="36"/>
                  </a:lnTo>
                  <a:lnTo>
                    <a:pt x="144" y="26"/>
                  </a:lnTo>
                  <a:lnTo>
                    <a:pt x="130" y="18"/>
                  </a:lnTo>
                  <a:lnTo>
                    <a:pt x="114" y="14"/>
                  </a:lnTo>
                  <a:lnTo>
                    <a:pt x="96" y="12"/>
                  </a:lnTo>
                  <a:lnTo>
                    <a:pt x="78" y="14"/>
                  </a:lnTo>
                  <a:lnTo>
                    <a:pt x="78" y="14"/>
                  </a:lnTo>
                  <a:lnTo>
                    <a:pt x="70" y="6"/>
                  </a:lnTo>
                  <a:lnTo>
                    <a:pt x="60" y="0"/>
                  </a:lnTo>
                  <a:lnTo>
                    <a:pt x="48" y="0"/>
                  </a:lnTo>
                  <a:lnTo>
                    <a:pt x="36" y="4"/>
                  </a:lnTo>
                  <a:lnTo>
                    <a:pt x="36" y="4"/>
                  </a:lnTo>
                  <a:lnTo>
                    <a:pt x="34" y="8"/>
                  </a:lnTo>
                  <a:lnTo>
                    <a:pt x="36" y="12"/>
                  </a:lnTo>
                  <a:lnTo>
                    <a:pt x="36" y="12"/>
                  </a:lnTo>
                  <a:lnTo>
                    <a:pt x="44" y="18"/>
                  </a:lnTo>
                  <a:lnTo>
                    <a:pt x="48" y="26"/>
                  </a:lnTo>
                  <a:lnTo>
                    <a:pt x="48" y="26"/>
                  </a:lnTo>
                  <a:lnTo>
                    <a:pt x="36" y="34"/>
                  </a:lnTo>
                  <a:lnTo>
                    <a:pt x="28" y="44"/>
                  </a:lnTo>
                  <a:lnTo>
                    <a:pt x="22" y="56"/>
                  </a:lnTo>
                  <a:lnTo>
                    <a:pt x="18" y="68"/>
                  </a:lnTo>
                  <a:lnTo>
                    <a:pt x="4" y="68"/>
                  </a:lnTo>
                  <a:lnTo>
                    <a:pt x="4" y="68"/>
                  </a:lnTo>
                  <a:lnTo>
                    <a:pt x="2" y="70"/>
                  </a:lnTo>
                  <a:lnTo>
                    <a:pt x="0" y="72"/>
                  </a:lnTo>
                  <a:lnTo>
                    <a:pt x="0" y="104"/>
                  </a:lnTo>
                  <a:lnTo>
                    <a:pt x="0" y="104"/>
                  </a:lnTo>
                  <a:lnTo>
                    <a:pt x="2" y="106"/>
                  </a:lnTo>
                  <a:lnTo>
                    <a:pt x="4" y="108"/>
                  </a:lnTo>
                  <a:lnTo>
                    <a:pt x="24" y="108"/>
                  </a:lnTo>
                  <a:lnTo>
                    <a:pt x="24" y="108"/>
                  </a:lnTo>
                  <a:lnTo>
                    <a:pt x="30" y="118"/>
                  </a:lnTo>
                  <a:lnTo>
                    <a:pt x="36" y="126"/>
                  </a:lnTo>
                  <a:lnTo>
                    <a:pt x="46" y="132"/>
                  </a:lnTo>
                  <a:lnTo>
                    <a:pt x="56" y="138"/>
                  </a:lnTo>
                  <a:lnTo>
                    <a:pt x="56" y="164"/>
                  </a:lnTo>
                  <a:lnTo>
                    <a:pt x="56" y="164"/>
                  </a:lnTo>
                  <a:lnTo>
                    <a:pt x="58" y="166"/>
                  </a:lnTo>
                  <a:lnTo>
                    <a:pt x="60" y="168"/>
                  </a:lnTo>
                  <a:lnTo>
                    <a:pt x="60" y="168"/>
                  </a:lnTo>
                  <a:lnTo>
                    <a:pt x="62" y="166"/>
                  </a:lnTo>
                  <a:lnTo>
                    <a:pt x="64" y="164"/>
                  </a:lnTo>
                  <a:lnTo>
                    <a:pt x="64" y="142"/>
                  </a:lnTo>
                  <a:lnTo>
                    <a:pt x="64" y="142"/>
                  </a:lnTo>
                  <a:lnTo>
                    <a:pt x="80" y="146"/>
                  </a:lnTo>
                  <a:lnTo>
                    <a:pt x="96" y="148"/>
                  </a:lnTo>
                  <a:lnTo>
                    <a:pt x="112" y="146"/>
                  </a:lnTo>
                  <a:lnTo>
                    <a:pt x="128" y="142"/>
                  </a:lnTo>
                  <a:lnTo>
                    <a:pt x="128" y="164"/>
                  </a:lnTo>
                  <a:lnTo>
                    <a:pt x="128" y="164"/>
                  </a:lnTo>
                  <a:lnTo>
                    <a:pt x="130" y="166"/>
                  </a:lnTo>
                  <a:lnTo>
                    <a:pt x="132" y="168"/>
                  </a:lnTo>
                  <a:lnTo>
                    <a:pt x="132" y="168"/>
                  </a:lnTo>
                  <a:lnTo>
                    <a:pt x="134" y="166"/>
                  </a:lnTo>
                  <a:lnTo>
                    <a:pt x="136" y="164"/>
                  </a:lnTo>
                  <a:lnTo>
                    <a:pt x="136" y="138"/>
                  </a:lnTo>
                  <a:lnTo>
                    <a:pt x="136" y="138"/>
                  </a:lnTo>
                  <a:lnTo>
                    <a:pt x="152" y="128"/>
                  </a:lnTo>
                  <a:lnTo>
                    <a:pt x="164" y="116"/>
                  </a:lnTo>
                  <a:lnTo>
                    <a:pt x="168" y="108"/>
                  </a:lnTo>
                  <a:lnTo>
                    <a:pt x="172" y="100"/>
                  </a:lnTo>
                  <a:lnTo>
                    <a:pt x="174" y="92"/>
                  </a:lnTo>
                  <a:lnTo>
                    <a:pt x="176" y="84"/>
                  </a:lnTo>
                  <a:lnTo>
                    <a:pt x="176" y="84"/>
                  </a:lnTo>
                  <a:lnTo>
                    <a:pt x="182" y="82"/>
                  </a:lnTo>
                  <a:lnTo>
                    <a:pt x="188" y="76"/>
                  </a:lnTo>
                  <a:lnTo>
                    <a:pt x="190" y="70"/>
                  </a:lnTo>
                  <a:lnTo>
                    <a:pt x="192" y="64"/>
                  </a:lnTo>
                  <a:lnTo>
                    <a:pt x="192" y="64"/>
                  </a:lnTo>
                  <a:lnTo>
                    <a:pt x="190" y="62"/>
                  </a:lnTo>
                  <a:lnTo>
                    <a:pt x="188" y="60"/>
                  </a:lnTo>
                  <a:lnTo>
                    <a:pt x="188" y="60"/>
                  </a:lnTo>
                  <a:close/>
                  <a:moveTo>
                    <a:pt x="48" y="76"/>
                  </a:moveTo>
                  <a:lnTo>
                    <a:pt x="48" y="76"/>
                  </a:lnTo>
                  <a:lnTo>
                    <a:pt x="44" y="76"/>
                  </a:lnTo>
                  <a:lnTo>
                    <a:pt x="42" y="74"/>
                  </a:lnTo>
                  <a:lnTo>
                    <a:pt x="40" y="72"/>
                  </a:lnTo>
                  <a:lnTo>
                    <a:pt x="40" y="68"/>
                  </a:lnTo>
                  <a:lnTo>
                    <a:pt x="40" y="68"/>
                  </a:lnTo>
                  <a:lnTo>
                    <a:pt x="40" y="64"/>
                  </a:lnTo>
                  <a:lnTo>
                    <a:pt x="42" y="62"/>
                  </a:lnTo>
                  <a:lnTo>
                    <a:pt x="44" y="60"/>
                  </a:lnTo>
                  <a:lnTo>
                    <a:pt x="48" y="60"/>
                  </a:lnTo>
                  <a:lnTo>
                    <a:pt x="48" y="60"/>
                  </a:lnTo>
                  <a:lnTo>
                    <a:pt x="52" y="60"/>
                  </a:lnTo>
                  <a:lnTo>
                    <a:pt x="54" y="62"/>
                  </a:lnTo>
                  <a:lnTo>
                    <a:pt x="56" y="64"/>
                  </a:lnTo>
                  <a:lnTo>
                    <a:pt x="56" y="68"/>
                  </a:lnTo>
                  <a:lnTo>
                    <a:pt x="56" y="68"/>
                  </a:lnTo>
                  <a:lnTo>
                    <a:pt x="56" y="72"/>
                  </a:lnTo>
                  <a:lnTo>
                    <a:pt x="54" y="74"/>
                  </a:lnTo>
                  <a:lnTo>
                    <a:pt x="52" y="76"/>
                  </a:lnTo>
                  <a:lnTo>
                    <a:pt x="48" y="76"/>
                  </a:lnTo>
                  <a:lnTo>
                    <a:pt x="48" y="76"/>
                  </a:lnTo>
                  <a:close/>
                  <a:moveTo>
                    <a:pt x="136" y="50"/>
                  </a:moveTo>
                  <a:lnTo>
                    <a:pt x="136" y="50"/>
                  </a:lnTo>
                  <a:lnTo>
                    <a:pt x="132" y="52"/>
                  </a:lnTo>
                  <a:lnTo>
                    <a:pt x="130" y="52"/>
                  </a:lnTo>
                  <a:lnTo>
                    <a:pt x="130" y="52"/>
                  </a:lnTo>
                  <a:lnTo>
                    <a:pt x="122" y="46"/>
                  </a:lnTo>
                  <a:lnTo>
                    <a:pt x="112" y="42"/>
                  </a:lnTo>
                  <a:lnTo>
                    <a:pt x="102" y="40"/>
                  </a:lnTo>
                  <a:lnTo>
                    <a:pt x="92" y="40"/>
                  </a:lnTo>
                  <a:lnTo>
                    <a:pt x="92" y="40"/>
                  </a:lnTo>
                  <a:lnTo>
                    <a:pt x="90" y="40"/>
                  </a:lnTo>
                  <a:lnTo>
                    <a:pt x="88" y="36"/>
                  </a:lnTo>
                  <a:lnTo>
                    <a:pt x="88" y="36"/>
                  </a:lnTo>
                  <a:lnTo>
                    <a:pt x="88" y="34"/>
                  </a:lnTo>
                  <a:lnTo>
                    <a:pt x="92" y="32"/>
                  </a:lnTo>
                  <a:lnTo>
                    <a:pt x="92" y="32"/>
                  </a:lnTo>
                  <a:lnTo>
                    <a:pt x="104" y="32"/>
                  </a:lnTo>
                  <a:lnTo>
                    <a:pt x="114" y="34"/>
                  </a:lnTo>
                  <a:lnTo>
                    <a:pt x="124" y="38"/>
                  </a:lnTo>
                  <a:lnTo>
                    <a:pt x="134" y="44"/>
                  </a:lnTo>
                  <a:lnTo>
                    <a:pt x="134" y="44"/>
                  </a:lnTo>
                  <a:lnTo>
                    <a:pt x="136" y="48"/>
                  </a:lnTo>
                  <a:lnTo>
                    <a:pt x="136" y="50"/>
                  </a:lnTo>
                  <a:lnTo>
                    <a:pt x="136" y="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p>
          </p:txBody>
        </p:sp>
        <p:sp>
          <p:nvSpPr>
            <p:cNvPr id="59" name="TextBox 58"/>
            <p:cNvSpPr txBox="1"/>
            <p:nvPr/>
          </p:nvSpPr>
          <p:spPr>
            <a:xfrm>
              <a:off x="10191820" y="201056"/>
              <a:ext cx="1440000" cy="230786"/>
            </a:xfrm>
            <a:prstGeom prst="rect">
              <a:avLst/>
            </a:prstGeom>
            <a:noFill/>
          </p:spPr>
          <p:txBody>
            <a:bodyPr wrap="square" lIns="91393" tIns="45697" rIns="91393" bIns="45697" rtlCol="0">
              <a:spAutoFit/>
            </a:bodyPr>
            <a:lstStyle>
              <a:defPPr>
                <a:defRPr lang="en-US"/>
              </a:defPPr>
              <a:lvl1pPr defTabSz="1088224">
                <a:defRPr sz="1200"/>
              </a:lvl1pPr>
            </a:lstStyle>
            <a:p>
              <a:r>
                <a:rPr lang="en-GB" sz="900" dirty="0"/>
                <a:t>Fast and Agile</a:t>
              </a:r>
            </a:p>
          </p:txBody>
        </p:sp>
        <p:grpSp>
          <p:nvGrpSpPr>
            <p:cNvPr id="60" name="xxIcon"/>
            <p:cNvGrpSpPr>
              <a:grpSpLocks noChangeAspect="1"/>
            </p:cNvGrpSpPr>
            <p:nvPr/>
          </p:nvGrpSpPr>
          <p:grpSpPr>
            <a:xfrm>
              <a:off x="9867256" y="237586"/>
              <a:ext cx="329142" cy="144000"/>
              <a:chOff x="4129088" y="4906963"/>
              <a:chExt cx="304800" cy="133350"/>
            </a:xfrm>
            <a:solidFill>
              <a:schemeClr val="accent1"/>
            </a:solidFill>
          </p:grpSpPr>
          <p:sp>
            <p:nvSpPr>
              <p:cNvPr id="76" name="Freeform 176"/>
              <p:cNvSpPr>
                <a:spLocks/>
              </p:cNvSpPr>
              <p:nvPr/>
            </p:nvSpPr>
            <p:spPr bwMode="auto">
              <a:xfrm>
                <a:off x="4129088" y="4906963"/>
                <a:ext cx="304800" cy="127000"/>
              </a:xfrm>
              <a:custGeom>
                <a:avLst/>
                <a:gdLst>
                  <a:gd name="T0" fmla="*/ 156 w 192"/>
                  <a:gd name="T1" fmla="*/ 24 h 80"/>
                  <a:gd name="T2" fmla="*/ 144 w 192"/>
                  <a:gd name="T3" fmla="*/ 24 h 80"/>
                  <a:gd name="T4" fmla="*/ 134 w 192"/>
                  <a:gd name="T5" fmla="*/ 24 h 80"/>
                  <a:gd name="T6" fmla="*/ 128 w 192"/>
                  <a:gd name="T7" fmla="*/ 28 h 80"/>
                  <a:gd name="T8" fmla="*/ 120 w 192"/>
                  <a:gd name="T9" fmla="*/ 32 h 80"/>
                  <a:gd name="T10" fmla="*/ 130 w 192"/>
                  <a:gd name="T11" fmla="*/ 14 h 80"/>
                  <a:gd name="T12" fmla="*/ 128 w 192"/>
                  <a:gd name="T13" fmla="*/ 8 h 80"/>
                  <a:gd name="T14" fmla="*/ 124 w 192"/>
                  <a:gd name="T15" fmla="*/ 8 h 80"/>
                  <a:gd name="T16" fmla="*/ 112 w 192"/>
                  <a:gd name="T17" fmla="*/ 32 h 80"/>
                  <a:gd name="T18" fmla="*/ 84 w 192"/>
                  <a:gd name="T19" fmla="*/ 32 h 80"/>
                  <a:gd name="T20" fmla="*/ 98 w 192"/>
                  <a:gd name="T21" fmla="*/ 6 h 80"/>
                  <a:gd name="T22" fmla="*/ 100 w 192"/>
                  <a:gd name="T23" fmla="*/ 4 h 80"/>
                  <a:gd name="T24" fmla="*/ 98 w 192"/>
                  <a:gd name="T25" fmla="*/ 2 h 80"/>
                  <a:gd name="T26" fmla="*/ 94 w 192"/>
                  <a:gd name="T27" fmla="*/ 2 h 80"/>
                  <a:gd name="T28" fmla="*/ 36 w 192"/>
                  <a:gd name="T29" fmla="*/ 24 h 80"/>
                  <a:gd name="T30" fmla="*/ 28 w 192"/>
                  <a:gd name="T31" fmla="*/ 24 h 80"/>
                  <a:gd name="T32" fmla="*/ 16 w 192"/>
                  <a:gd name="T33" fmla="*/ 30 h 80"/>
                  <a:gd name="T34" fmla="*/ 6 w 192"/>
                  <a:gd name="T35" fmla="*/ 40 h 80"/>
                  <a:gd name="T36" fmla="*/ 0 w 192"/>
                  <a:gd name="T37" fmla="*/ 52 h 80"/>
                  <a:gd name="T38" fmla="*/ 0 w 192"/>
                  <a:gd name="T39" fmla="*/ 76 h 80"/>
                  <a:gd name="T40" fmla="*/ 2 w 192"/>
                  <a:gd name="T41" fmla="*/ 78 h 80"/>
                  <a:gd name="T42" fmla="*/ 28 w 192"/>
                  <a:gd name="T43" fmla="*/ 80 h 80"/>
                  <a:gd name="T44" fmla="*/ 24 w 192"/>
                  <a:gd name="T45" fmla="*/ 74 h 80"/>
                  <a:gd name="T46" fmla="*/ 24 w 192"/>
                  <a:gd name="T47" fmla="*/ 68 h 80"/>
                  <a:gd name="T48" fmla="*/ 32 w 192"/>
                  <a:gd name="T49" fmla="*/ 52 h 80"/>
                  <a:gd name="T50" fmla="*/ 48 w 192"/>
                  <a:gd name="T51" fmla="*/ 44 h 80"/>
                  <a:gd name="T52" fmla="*/ 58 w 192"/>
                  <a:gd name="T53" fmla="*/ 46 h 80"/>
                  <a:gd name="T54" fmla="*/ 70 w 192"/>
                  <a:gd name="T55" fmla="*/ 58 h 80"/>
                  <a:gd name="T56" fmla="*/ 72 w 192"/>
                  <a:gd name="T57" fmla="*/ 68 h 80"/>
                  <a:gd name="T58" fmla="*/ 68 w 192"/>
                  <a:gd name="T59" fmla="*/ 80 h 80"/>
                  <a:gd name="T60" fmla="*/ 128 w 192"/>
                  <a:gd name="T61" fmla="*/ 80 h 80"/>
                  <a:gd name="T62" fmla="*/ 124 w 192"/>
                  <a:gd name="T63" fmla="*/ 68 h 80"/>
                  <a:gd name="T64" fmla="*/ 126 w 192"/>
                  <a:gd name="T65" fmla="*/ 58 h 80"/>
                  <a:gd name="T66" fmla="*/ 138 w 192"/>
                  <a:gd name="T67" fmla="*/ 46 h 80"/>
                  <a:gd name="T68" fmla="*/ 148 w 192"/>
                  <a:gd name="T69" fmla="*/ 44 h 80"/>
                  <a:gd name="T70" fmla="*/ 164 w 192"/>
                  <a:gd name="T71" fmla="*/ 52 h 80"/>
                  <a:gd name="T72" fmla="*/ 172 w 192"/>
                  <a:gd name="T73" fmla="*/ 68 h 80"/>
                  <a:gd name="T74" fmla="*/ 172 w 192"/>
                  <a:gd name="T75" fmla="*/ 74 h 80"/>
                  <a:gd name="T76" fmla="*/ 188 w 192"/>
                  <a:gd name="T77" fmla="*/ 80 h 80"/>
                  <a:gd name="T78" fmla="*/ 190 w 192"/>
                  <a:gd name="T79" fmla="*/ 78 h 80"/>
                  <a:gd name="T80" fmla="*/ 192 w 192"/>
                  <a:gd name="T81" fmla="*/ 60 h 80"/>
                  <a:gd name="T82" fmla="*/ 192 w 192"/>
                  <a:gd name="T83" fmla="*/ 50 h 80"/>
                  <a:gd name="T84" fmla="*/ 186 w 192"/>
                  <a:gd name="T85" fmla="*/ 36 h 80"/>
                  <a:gd name="T86" fmla="*/ 176 w 192"/>
                  <a:gd name="T87" fmla="*/ 28 h 80"/>
                  <a:gd name="T88" fmla="*/ 160 w 192"/>
                  <a:gd name="T8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80">
                    <a:moveTo>
                      <a:pt x="160" y="24"/>
                    </a:moveTo>
                    <a:lnTo>
                      <a:pt x="156" y="24"/>
                    </a:lnTo>
                    <a:lnTo>
                      <a:pt x="156" y="24"/>
                    </a:lnTo>
                    <a:lnTo>
                      <a:pt x="144" y="24"/>
                    </a:lnTo>
                    <a:lnTo>
                      <a:pt x="144" y="24"/>
                    </a:lnTo>
                    <a:lnTo>
                      <a:pt x="134" y="24"/>
                    </a:lnTo>
                    <a:lnTo>
                      <a:pt x="128" y="28"/>
                    </a:lnTo>
                    <a:lnTo>
                      <a:pt x="128" y="28"/>
                    </a:lnTo>
                    <a:lnTo>
                      <a:pt x="124" y="32"/>
                    </a:lnTo>
                    <a:lnTo>
                      <a:pt x="120" y="32"/>
                    </a:lnTo>
                    <a:lnTo>
                      <a:pt x="130" y="14"/>
                    </a:lnTo>
                    <a:lnTo>
                      <a:pt x="130" y="14"/>
                    </a:lnTo>
                    <a:lnTo>
                      <a:pt x="130" y="10"/>
                    </a:lnTo>
                    <a:lnTo>
                      <a:pt x="128" y="8"/>
                    </a:lnTo>
                    <a:lnTo>
                      <a:pt x="128" y="8"/>
                    </a:lnTo>
                    <a:lnTo>
                      <a:pt x="124" y="8"/>
                    </a:lnTo>
                    <a:lnTo>
                      <a:pt x="122" y="10"/>
                    </a:lnTo>
                    <a:lnTo>
                      <a:pt x="112" y="32"/>
                    </a:lnTo>
                    <a:lnTo>
                      <a:pt x="84" y="32"/>
                    </a:lnTo>
                    <a:lnTo>
                      <a:pt x="84" y="32"/>
                    </a:lnTo>
                    <a:lnTo>
                      <a:pt x="80" y="26"/>
                    </a:lnTo>
                    <a:lnTo>
                      <a:pt x="98" y="6"/>
                    </a:lnTo>
                    <a:lnTo>
                      <a:pt x="98" y="6"/>
                    </a:lnTo>
                    <a:lnTo>
                      <a:pt x="100" y="4"/>
                    </a:lnTo>
                    <a:lnTo>
                      <a:pt x="98" y="2"/>
                    </a:lnTo>
                    <a:lnTo>
                      <a:pt x="98" y="2"/>
                    </a:lnTo>
                    <a:lnTo>
                      <a:pt x="96" y="0"/>
                    </a:lnTo>
                    <a:lnTo>
                      <a:pt x="94" y="2"/>
                    </a:lnTo>
                    <a:lnTo>
                      <a:pt x="70" y="24"/>
                    </a:lnTo>
                    <a:lnTo>
                      <a:pt x="36" y="24"/>
                    </a:lnTo>
                    <a:lnTo>
                      <a:pt x="36" y="24"/>
                    </a:lnTo>
                    <a:lnTo>
                      <a:pt x="28" y="24"/>
                    </a:lnTo>
                    <a:lnTo>
                      <a:pt x="22" y="26"/>
                    </a:lnTo>
                    <a:lnTo>
                      <a:pt x="16" y="30"/>
                    </a:lnTo>
                    <a:lnTo>
                      <a:pt x="10" y="34"/>
                    </a:lnTo>
                    <a:lnTo>
                      <a:pt x="6" y="40"/>
                    </a:lnTo>
                    <a:lnTo>
                      <a:pt x="2" y="46"/>
                    </a:lnTo>
                    <a:lnTo>
                      <a:pt x="0" y="52"/>
                    </a:lnTo>
                    <a:lnTo>
                      <a:pt x="0" y="60"/>
                    </a:lnTo>
                    <a:lnTo>
                      <a:pt x="0" y="76"/>
                    </a:lnTo>
                    <a:lnTo>
                      <a:pt x="0" y="76"/>
                    </a:lnTo>
                    <a:lnTo>
                      <a:pt x="2" y="78"/>
                    </a:lnTo>
                    <a:lnTo>
                      <a:pt x="4" y="80"/>
                    </a:lnTo>
                    <a:lnTo>
                      <a:pt x="28" y="80"/>
                    </a:lnTo>
                    <a:lnTo>
                      <a:pt x="28" y="80"/>
                    </a:lnTo>
                    <a:lnTo>
                      <a:pt x="24" y="74"/>
                    </a:lnTo>
                    <a:lnTo>
                      <a:pt x="24" y="68"/>
                    </a:lnTo>
                    <a:lnTo>
                      <a:pt x="24" y="68"/>
                    </a:lnTo>
                    <a:lnTo>
                      <a:pt x="26" y="58"/>
                    </a:lnTo>
                    <a:lnTo>
                      <a:pt x="32" y="52"/>
                    </a:lnTo>
                    <a:lnTo>
                      <a:pt x="38" y="46"/>
                    </a:lnTo>
                    <a:lnTo>
                      <a:pt x="48" y="44"/>
                    </a:lnTo>
                    <a:lnTo>
                      <a:pt x="48" y="44"/>
                    </a:lnTo>
                    <a:lnTo>
                      <a:pt x="58" y="46"/>
                    </a:lnTo>
                    <a:lnTo>
                      <a:pt x="64" y="52"/>
                    </a:lnTo>
                    <a:lnTo>
                      <a:pt x="70" y="58"/>
                    </a:lnTo>
                    <a:lnTo>
                      <a:pt x="72" y="68"/>
                    </a:lnTo>
                    <a:lnTo>
                      <a:pt x="72" y="68"/>
                    </a:lnTo>
                    <a:lnTo>
                      <a:pt x="72" y="74"/>
                    </a:lnTo>
                    <a:lnTo>
                      <a:pt x="68" y="80"/>
                    </a:lnTo>
                    <a:lnTo>
                      <a:pt x="128" y="80"/>
                    </a:lnTo>
                    <a:lnTo>
                      <a:pt x="128" y="80"/>
                    </a:lnTo>
                    <a:lnTo>
                      <a:pt x="124" y="74"/>
                    </a:lnTo>
                    <a:lnTo>
                      <a:pt x="124" y="68"/>
                    </a:lnTo>
                    <a:lnTo>
                      <a:pt x="124" y="68"/>
                    </a:lnTo>
                    <a:lnTo>
                      <a:pt x="126" y="58"/>
                    </a:lnTo>
                    <a:lnTo>
                      <a:pt x="132" y="52"/>
                    </a:lnTo>
                    <a:lnTo>
                      <a:pt x="138" y="46"/>
                    </a:lnTo>
                    <a:lnTo>
                      <a:pt x="148" y="44"/>
                    </a:lnTo>
                    <a:lnTo>
                      <a:pt x="148" y="44"/>
                    </a:lnTo>
                    <a:lnTo>
                      <a:pt x="158" y="46"/>
                    </a:lnTo>
                    <a:lnTo>
                      <a:pt x="164" y="52"/>
                    </a:lnTo>
                    <a:lnTo>
                      <a:pt x="170" y="58"/>
                    </a:lnTo>
                    <a:lnTo>
                      <a:pt x="172" y="68"/>
                    </a:lnTo>
                    <a:lnTo>
                      <a:pt x="172" y="68"/>
                    </a:lnTo>
                    <a:lnTo>
                      <a:pt x="172" y="74"/>
                    </a:lnTo>
                    <a:lnTo>
                      <a:pt x="168" y="80"/>
                    </a:lnTo>
                    <a:lnTo>
                      <a:pt x="188" y="80"/>
                    </a:lnTo>
                    <a:lnTo>
                      <a:pt x="188" y="80"/>
                    </a:lnTo>
                    <a:lnTo>
                      <a:pt x="190" y="78"/>
                    </a:lnTo>
                    <a:lnTo>
                      <a:pt x="192" y="76"/>
                    </a:lnTo>
                    <a:lnTo>
                      <a:pt x="192" y="60"/>
                    </a:lnTo>
                    <a:lnTo>
                      <a:pt x="192" y="60"/>
                    </a:lnTo>
                    <a:lnTo>
                      <a:pt x="192" y="50"/>
                    </a:lnTo>
                    <a:lnTo>
                      <a:pt x="190" y="42"/>
                    </a:lnTo>
                    <a:lnTo>
                      <a:pt x="186" y="36"/>
                    </a:lnTo>
                    <a:lnTo>
                      <a:pt x="182" y="30"/>
                    </a:lnTo>
                    <a:lnTo>
                      <a:pt x="176" y="28"/>
                    </a:lnTo>
                    <a:lnTo>
                      <a:pt x="172" y="26"/>
                    </a:lnTo>
                    <a:lnTo>
                      <a:pt x="160" y="24"/>
                    </a:lnTo>
                    <a:lnTo>
                      <a:pt x="16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7" name="Freeform 177"/>
              <p:cNvSpPr>
                <a:spLocks/>
              </p:cNvSpPr>
              <p:nvPr/>
            </p:nvSpPr>
            <p:spPr bwMode="auto">
              <a:xfrm>
                <a:off x="4179888" y="4989513"/>
                <a:ext cx="50800" cy="50800"/>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8 h 32"/>
                  <a:gd name="T18" fmla="*/ 10 w 32"/>
                  <a:gd name="T19" fmla="*/ 30 h 32"/>
                  <a:gd name="T20" fmla="*/ 16 w 32"/>
                  <a:gd name="T21" fmla="*/ 32 h 32"/>
                  <a:gd name="T22" fmla="*/ 16 w 32"/>
                  <a:gd name="T23" fmla="*/ 32 h 32"/>
                  <a:gd name="T24" fmla="*/ 22 w 32"/>
                  <a:gd name="T25" fmla="*/ 30 h 32"/>
                  <a:gd name="T26" fmla="*/ 28 w 32"/>
                  <a:gd name="T27" fmla="*/ 28 h 32"/>
                  <a:gd name="T28" fmla="*/ 30 w 32"/>
                  <a:gd name="T29" fmla="*/ 22 h 32"/>
                  <a:gd name="T30" fmla="*/ 32 w 32"/>
                  <a:gd name="T31" fmla="*/ 16 h 32"/>
                  <a:gd name="T32" fmla="*/ 32 w 32"/>
                  <a:gd name="T33" fmla="*/ 16 h 32"/>
                  <a:gd name="T34" fmla="*/ 30 w 32"/>
                  <a:gd name="T35" fmla="*/ 10 h 32"/>
                  <a:gd name="T36" fmla="*/ 28 w 32"/>
                  <a:gd name="T37" fmla="*/ 4 h 32"/>
                  <a:gd name="T38" fmla="*/ 22 w 32"/>
                  <a:gd name="T39" fmla="*/ 2 h 32"/>
                  <a:gd name="T40" fmla="*/ 16 w 32"/>
                  <a:gd name="T41" fmla="*/ 0 h 32"/>
                  <a:gd name="T42" fmla="*/ 16 w 3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8" name="Freeform 178"/>
              <p:cNvSpPr>
                <a:spLocks/>
              </p:cNvSpPr>
              <p:nvPr/>
            </p:nvSpPr>
            <p:spPr bwMode="auto">
              <a:xfrm>
                <a:off x="4338638" y="4989513"/>
                <a:ext cx="50800" cy="50800"/>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8 h 32"/>
                  <a:gd name="T18" fmla="*/ 10 w 32"/>
                  <a:gd name="T19" fmla="*/ 30 h 32"/>
                  <a:gd name="T20" fmla="*/ 16 w 32"/>
                  <a:gd name="T21" fmla="*/ 32 h 32"/>
                  <a:gd name="T22" fmla="*/ 16 w 32"/>
                  <a:gd name="T23" fmla="*/ 32 h 32"/>
                  <a:gd name="T24" fmla="*/ 22 w 32"/>
                  <a:gd name="T25" fmla="*/ 30 h 32"/>
                  <a:gd name="T26" fmla="*/ 28 w 32"/>
                  <a:gd name="T27" fmla="*/ 28 h 32"/>
                  <a:gd name="T28" fmla="*/ 30 w 32"/>
                  <a:gd name="T29" fmla="*/ 22 h 32"/>
                  <a:gd name="T30" fmla="*/ 32 w 32"/>
                  <a:gd name="T31" fmla="*/ 16 h 32"/>
                  <a:gd name="T32" fmla="*/ 32 w 32"/>
                  <a:gd name="T33" fmla="*/ 16 h 32"/>
                  <a:gd name="T34" fmla="*/ 30 w 32"/>
                  <a:gd name="T35" fmla="*/ 10 h 32"/>
                  <a:gd name="T36" fmla="*/ 28 w 32"/>
                  <a:gd name="T37" fmla="*/ 4 h 32"/>
                  <a:gd name="T38" fmla="*/ 22 w 32"/>
                  <a:gd name="T39" fmla="*/ 2 h 32"/>
                  <a:gd name="T40" fmla="*/ 16 w 32"/>
                  <a:gd name="T41" fmla="*/ 0 h 32"/>
                  <a:gd name="T42" fmla="*/ 16 w 3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61" name="TextBox 60"/>
            <p:cNvSpPr txBox="1"/>
            <p:nvPr/>
          </p:nvSpPr>
          <p:spPr>
            <a:xfrm>
              <a:off x="10196674" y="666453"/>
              <a:ext cx="1440000" cy="230786"/>
            </a:xfrm>
            <a:prstGeom prst="rect">
              <a:avLst/>
            </a:prstGeom>
            <a:noFill/>
          </p:spPr>
          <p:txBody>
            <a:bodyPr wrap="square" lIns="91393" tIns="45697" rIns="91393" bIns="45697" rtlCol="0">
              <a:spAutoFit/>
            </a:bodyPr>
            <a:lstStyle>
              <a:defPPr>
                <a:defRPr lang="en-US"/>
              </a:defPPr>
              <a:lvl1pPr defTabSz="1088224">
                <a:defRPr sz="1200"/>
              </a:lvl1pPr>
            </a:lstStyle>
            <a:p>
              <a:r>
                <a:rPr lang="en-GB" sz="900" dirty="0"/>
                <a:t>Resilient and compliant</a:t>
              </a:r>
            </a:p>
          </p:txBody>
        </p:sp>
        <p:grpSp>
          <p:nvGrpSpPr>
            <p:cNvPr id="66" name="xxIcon"/>
            <p:cNvGrpSpPr>
              <a:grpSpLocks noChangeAspect="1"/>
            </p:cNvGrpSpPr>
            <p:nvPr/>
          </p:nvGrpSpPr>
          <p:grpSpPr>
            <a:xfrm>
              <a:off x="9965521" y="677086"/>
              <a:ext cx="181896" cy="180000"/>
              <a:chOff x="2909888" y="2954338"/>
              <a:chExt cx="304800" cy="301625"/>
            </a:xfrm>
            <a:solidFill>
              <a:schemeClr val="accent1"/>
            </a:solidFill>
          </p:grpSpPr>
          <p:sp>
            <p:nvSpPr>
              <p:cNvPr id="67" name="Freeform 78"/>
              <p:cNvSpPr>
                <a:spLocks/>
              </p:cNvSpPr>
              <p:nvPr/>
            </p:nvSpPr>
            <p:spPr bwMode="auto">
              <a:xfrm>
                <a:off x="2909888" y="3179763"/>
                <a:ext cx="101600" cy="76200"/>
              </a:xfrm>
              <a:custGeom>
                <a:avLst/>
                <a:gdLst>
                  <a:gd name="T0" fmla="*/ 60 w 64"/>
                  <a:gd name="T1" fmla="*/ 0 h 48"/>
                  <a:gd name="T2" fmla="*/ 4 w 64"/>
                  <a:gd name="T3" fmla="*/ 0 h 48"/>
                  <a:gd name="T4" fmla="*/ 4 w 64"/>
                  <a:gd name="T5" fmla="*/ 0 h 48"/>
                  <a:gd name="T6" fmla="*/ 2 w 64"/>
                  <a:gd name="T7" fmla="*/ 2 h 48"/>
                  <a:gd name="T8" fmla="*/ 0 w 64"/>
                  <a:gd name="T9" fmla="*/ 4 h 48"/>
                  <a:gd name="T10" fmla="*/ 0 w 64"/>
                  <a:gd name="T11" fmla="*/ 44 h 48"/>
                  <a:gd name="T12" fmla="*/ 0 w 64"/>
                  <a:gd name="T13" fmla="*/ 44 h 48"/>
                  <a:gd name="T14" fmla="*/ 2 w 64"/>
                  <a:gd name="T15" fmla="*/ 46 h 48"/>
                  <a:gd name="T16" fmla="*/ 4 w 64"/>
                  <a:gd name="T17" fmla="*/ 48 h 48"/>
                  <a:gd name="T18" fmla="*/ 60 w 64"/>
                  <a:gd name="T19" fmla="*/ 48 h 48"/>
                  <a:gd name="T20" fmla="*/ 60 w 64"/>
                  <a:gd name="T21" fmla="*/ 48 h 48"/>
                  <a:gd name="T22" fmla="*/ 62 w 64"/>
                  <a:gd name="T23" fmla="*/ 46 h 48"/>
                  <a:gd name="T24" fmla="*/ 64 w 64"/>
                  <a:gd name="T25" fmla="*/ 44 h 48"/>
                  <a:gd name="T26" fmla="*/ 64 w 64"/>
                  <a:gd name="T27" fmla="*/ 4 h 48"/>
                  <a:gd name="T28" fmla="*/ 64 w 64"/>
                  <a:gd name="T29" fmla="*/ 4 h 48"/>
                  <a:gd name="T30" fmla="*/ 62 w 64"/>
                  <a:gd name="T31" fmla="*/ 2 h 48"/>
                  <a:gd name="T32" fmla="*/ 60 w 64"/>
                  <a:gd name="T33" fmla="*/ 0 h 48"/>
                  <a:gd name="T34" fmla="*/ 60 w 6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48">
                    <a:moveTo>
                      <a:pt x="60" y="0"/>
                    </a:moveTo>
                    <a:lnTo>
                      <a:pt x="4" y="0"/>
                    </a:lnTo>
                    <a:lnTo>
                      <a:pt x="4" y="0"/>
                    </a:lnTo>
                    <a:lnTo>
                      <a:pt x="2" y="2"/>
                    </a:lnTo>
                    <a:lnTo>
                      <a:pt x="0" y="4"/>
                    </a:lnTo>
                    <a:lnTo>
                      <a:pt x="0" y="44"/>
                    </a:lnTo>
                    <a:lnTo>
                      <a:pt x="0" y="44"/>
                    </a:lnTo>
                    <a:lnTo>
                      <a:pt x="2" y="46"/>
                    </a:lnTo>
                    <a:lnTo>
                      <a:pt x="4" y="48"/>
                    </a:lnTo>
                    <a:lnTo>
                      <a:pt x="60" y="48"/>
                    </a:lnTo>
                    <a:lnTo>
                      <a:pt x="60" y="48"/>
                    </a:lnTo>
                    <a:lnTo>
                      <a:pt x="62" y="46"/>
                    </a:lnTo>
                    <a:lnTo>
                      <a:pt x="64" y="44"/>
                    </a:lnTo>
                    <a:lnTo>
                      <a:pt x="64" y="4"/>
                    </a:lnTo>
                    <a:lnTo>
                      <a:pt x="64" y="4"/>
                    </a:lnTo>
                    <a:lnTo>
                      <a:pt x="62" y="2"/>
                    </a:lnTo>
                    <a:lnTo>
                      <a:pt x="60" y="0"/>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8" name="Freeform 79"/>
              <p:cNvSpPr>
                <a:spLocks/>
              </p:cNvSpPr>
              <p:nvPr/>
            </p:nvSpPr>
            <p:spPr bwMode="auto">
              <a:xfrm>
                <a:off x="3138488" y="3179763"/>
                <a:ext cx="76200" cy="76200"/>
              </a:xfrm>
              <a:custGeom>
                <a:avLst/>
                <a:gdLst>
                  <a:gd name="T0" fmla="*/ 44 w 48"/>
                  <a:gd name="T1" fmla="*/ 0 h 48"/>
                  <a:gd name="T2" fmla="*/ 4 w 48"/>
                  <a:gd name="T3" fmla="*/ 0 h 48"/>
                  <a:gd name="T4" fmla="*/ 4 w 48"/>
                  <a:gd name="T5" fmla="*/ 0 h 48"/>
                  <a:gd name="T6" fmla="*/ 2 w 48"/>
                  <a:gd name="T7" fmla="*/ 2 h 48"/>
                  <a:gd name="T8" fmla="*/ 0 w 48"/>
                  <a:gd name="T9" fmla="*/ 4 h 48"/>
                  <a:gd name="T10" fmla="*/ 0 w 48"/>
                  <a:gd name="T11" fmla="*/ 44 h 48"/>
                  <a:gd name="T12" fmla="*/ 0 w 48"/>
                  <a:gd name="T13" fmla="*/ 44 h 48"/>
                  <a:gd name="T14" fmla="*/ 2 w 48"/>
                  <a:gd name="T15" fmla="*/ 46 h 48"/>
                  <a:gd name="T16" fmla="*/ 4 w 48"/>
                  <a:gd name="T17" fmla="*/ 48 h 48"/>
                  <a:gd name="T18" fmla="*/ 44 w 48"/>
                  <a:gd name="T19" fmla="*/ 48 h 48"/>
                  <a:gd name="T20" fmla="*/ 44 w 48"/>
                  <a:gd name="T21" fmla="*/ 48 h 48"/>
                  <a:gd name="T22" fmla="*/ 46 w 48"/>
                  <a:gd name="T23" fmla="*/ 46 h 48"/>
                  <a:gd name="T24" fmla="*/ 48 w 48"/>
                  <a:gd name="T25" fmla="*/ 44 h 48"/>
                  <a:gd name="T26" fmla="*/ 48 w 48"/>
                  <a:gd name="T27" fmla="*/ 4 h 48"/>
                  <a:gd name="T28" fmla="*/ 48 w 48"/>
                  <a:gd name="T29" fmla="*/ 4 h 48"/>
                  <a:gd name="T30" fmla="*/ 46 w 48"/>
                  <a:gd name="T31" fmla="*/ 2 h 48"/>
                  <a:gd name="T32" fmla="*/ 44 w 48"/>
                  <a:gd name="T33" fmla="*/ 0 h 48"/>
                  <a:gd name="T34" fmla="*/ 44 w 48"/>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8">
                    <a:moveTo>
                      <a:pt x="44" y="0"/>
                    </a:moveTo>
                    <a:lnTo>
                      <a:pt x="4" y="0"/>
                    </a:lnTo>
                    <a:lnTo>
                      <a:pt x="4" y="0"/>
                    </a:lnTo>
                    <a:lnTo>
                      <a:pt x="2" y="2"/>
                    </a:lnTo>
                    <a:lnTo>
                      <a:pt x="0" y="4"/>
                    </a:lnTo>
                    <a:lnTo>
                      <a:pt x="0" y="44"/>
                    </a:lnTo>
                    <a:lnTo>
                      <a:pt x="0" y="44"/>
                    </a:lnTo>
                    <a:lnTo>
                      <a:pt x="2" y="46"/>
                    </a:lnTo>
                    <a:lnTo>
                      <a:pt x="4" y="48"/>
                    </a:lnTo>
                    <a:lnTo>
                      <a:pt x="44" y="48"/>
                    </a:lnTo>
                    <a:lnTo>
                      <a:pt x="44" y="48"/>
                    </a:lnTo>
                    <a:lnTo>
                      <a:pt x="46" y="46"/>
                    </a:lnTo>
                    <a:lnTo>
                      <a:pt x="48" y="44"/>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9" name="Freeform 80"/>
              <p:cNvSpPr>
                <a:spLocks/>
              </p:cNvSpPr>
              <p:nvPr/>
            </p:nvSpPr>
            <p:spPr bwMode="auto">
              <a:xfrm>
                <a:off x="2909888" y="3090863"/>
                <a:ext cx="63500" cy="76200"/>
              </a:xfrm>
              <a:custGeom>
                <a:avLst/>
                <a:gdLst>
                  <a:gd name="T0" fmla="*/ 4 w 40"/>
                  <a:gd name="T1" fmla="*/ 48 h 48"/>
                  <a:gd name="T2" fmla="*/ 36 w 40"/>
                  <a:gd name="T3" fmla="*/ 48 h 48"/>
                  <a:gd name="T4" fmla="*/ 36 w 40"/>
                  <a:gd name="T5" fmla="*/ 48 h 48"/>
                  <a:gd name="T6" fmla="*/ 38 w 40"/>
                  <a:gd name="T7" fmla="*/ 46 h 48"/>
                  <a:gd name="T8" fmla="*/ 40 w 40"/>
                  <a:gd name="T9" fmla="*/ 44 h 48"/>
                  <a:gd name="T10" fmla="*/ 40 w 40"/>
                  <a:gd name="T11" fmla="*/ 4 h 48"/>
                  <a:gd name="T12" fmla="*/ 40 w 40"/>
                  <a:gd name="T13" fmla="*/ 4 h 48"/>
                  <a:gd name="T14" fmla="*/ 38 w 40"/>
                  <a:gd name="T15" fmla="*/ 2 h 48"/>
                  <a:gd name="T16" fmla="*/ 36 w 40"/>
                  <a:gd name="T17" fmla="*/ 0 h 48"/>
                  <a:gd name="T18" fmla="*/ 4 w 40"/>
                  <a:gd name="T19" fmla="*/ 0 h 48"/>
                  <a:gd name="T20" fmla="*/ 4 w 40"/>
                  <a:gd name="T21" fmla="*/ 0 h 48"/>
                  <a:gd name="T22" fmla="*/ 2 w 40"/>
                  <a:gd name="T23" fmla="*/ 2 h 48"/>
                  <a:gd name="T24" fmla="*/ 0 w 40"/>
                  <a:gd name="T25" fmla="*/ 4 h 48"/>
                  <a:gd name="T26" fmla="*/ 0 w 40"/>
                  <a:gd name="T27" fmla="*/ 44 h 48"/>
                  <a:gd name="T28" fmla="*/ 0 w 40"/>
                  <a:gd name="T29" fmla="*/ 44 h 48"/>
                  <a:gd name="T30" fmla="*/ 2 w 40"/>
                  <a:gd name="T31" fmla="*/ 46 h 48"/>
                  <a:gd name="T32" fmla="*/ 4 w 40"/>
                  <a:gd name="T33" fmla="*/ 48 h 48"/>
                  <a:gd name="T34" fmla="*/ 4 w 40"/>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8">
                    <a:moveTo>
                      <a:pt x="4" y="48"/>
                    </a:moveTo>
                    <a:lnTo>
                      <a:pt x="36" y="48"/>
                    </a:lnTo>
                    <a:lnTo>
                      <a:pt x="36" y="48"/>
                    </a:lnTo>
                    <a:lnTo>
                      <a:pt x="38" y="46"/>
                    </a:lnTo>
                    <a:lnTo>
                      <a:pt x="40" y="44"/>
                    </a:lnTo>
                    <a:lnTo>
                      <a:pt x="40" y="4"/>
                    </a:lnTo>
                    <a:lnTo>
                      <a:pt x="40" y="4"/>
                    </a:lnTo>
                    <a:lnTo>
                      <a:pt x="38" y="2"/>
                    </a:lnTo>
                    <a:lnTo>
                      <a:pt x="36"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0" name="Freeform 81"/>
              <p:cNvSpPr>
                <a:spLocks/>
              </p:cNvSpPr>
              <p:nvPr/>
            </p:nvSpPr>
            <p:spPr bwMode="auto">
              <a:xfrm>
                <a:off x="2909888" y="3001963"/>
                <a:ext cx="101600" cy="76200"/>
              </a:xfrm>
              <a:custGeom>
                <a:avLst/>
                <a:gdLst>
                  <a:gd name="T0" fmla="*/ 4 w 64"/>
                  <a:gd name="T1" fmla="*/ 48 h 48"/>
                  <a:gd name="T2" fmla="*/ 60 w 64"/>
                  <a:gd name="T3" fmla="*/ 48 h 48"/>
                  <a:gd name="T4" fmla="*/ 60 w 64"/>
                  <a:gd name="T5" fmla="*/ 48 h 48"/>
                  <a:gd name="T6" fmla="*/ 62 w 64"/>
                  <a:gd name="T7" fmla="*/ 46 h 48"/>
                  <a:gd name="T8" fmla="*/ 64 w 64"/>
                  <a:gd name="T9" fmla="*/ 44 h 48"/>
                  <a:gd name="T10" fmla="*/ 64 w 64"/>
                  <a:gd name="T11" fmla="*/ 4 h 48"/>
                  <a:gd name="T12" fmla="*/ 64 w 64"/>
                  <a:gd name="T13" fmla="*/ 4 h 48"/>
                  <a:gd name="T14" fmla="*/ 62 w 64"/>
                  <a:gd name="T15" fmla="*/ 2 h 48"/>
                  <a:gd name="T16" fmla="*/ 60 w 64"/>
                  <a:gd name="T17" fmla="*/ 0 h 48"/>
                  <a:gd name="T18" fmla="*/ 4 w 64"/>
                  <a:gd name="T19" fmla="*/ 0 h 48"/>
                  <a:gd name="T20" fmla="*/ 4 w 64"/>
                  <a:gd name="T21" fmla="*/ 0 h 48"/>
                  <a:gd name="T22" fmla="*/ 2 w 64"/>
                  <a:gd name="T23" fmla="*/ 2 h 48"/>
                  <a:gd name="T24" fmla="*/ 0 w 64"/>
                  <a:gd name="T25" fmla="*/ 4 h 48"/>
                  <a:gd name="T26" fmla="*/ 0 w 64"/>
                  <a:gd name="T27" fmla="*/ 44 h 48"/>
                  <a:gd name="T28" fmla="*/ 0 w 64"/>
                  <a:gd name="T29" fmla="*/ 44 h 48"/>
                  <a:gd name="T30" fmla="*/ 2 w 64"/>
                  <a:gd name="T31" fmla="*/ 46 h 48"/>
                  <a:gd name="T32" fmla="*/ 4 w 64"/>
                  <a:gd name="T33" fmla="*/ 48 h 48"/>
                  <a:gd name="T34" fmla="*/ 4 w 64"/>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48">
                    <a:moveTo>
                      <a:pt x="4" y="48"/>
                    </a:moveTo>
                    <a:lnTo>
                      <a:pt x="60" y="48"/>
                    </a:lnTo>
                    <a:lnTo>
                      <a:pt x="60" y="48"/>
                    </a:lnTo>
                    <a:lnTo>
                      <a:pt x="62" y="46"/>
                    </a:lnTo>
                    <a:lnTo>
                      <a:pt x="64" y="44"/>
                    </a:lnTo>
                    <a:lnTo>
                      <a:pt x="64" y="4"/>
                    </a:lnTo>
                    <a:lnTo>
                      <a:pt x="64" y="4"/>
                    </a:lnTo>
                    <a:lnTo>
                      <a:pt x="62" y="2"/>
                    </a:lnTo>
                    <a:lnTo>
                      <a:pt x="60"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1" name="Freeform 82"/>
              <p:cNvSpPr>
                <a:spLocks/>
              </p:cNvSpPr>
              <p:nvPr/>
            </p:nvSpPr>
            <p:spPr bwMode="auto">
              <a:xfrm>
                <a:off x="3024188" y="3186113"/>
                <a:ext cx="101600" cy="69850"/>
              </a:xfrm>
              <a:custGeom>
                <a:avLst/>
                <a:gdLst>
                  <a:gd name="T0" fmla="*/ 16 w 64"/>
                  <a:gd name="T1" fmla="*/ 18 h 44"/>
                  <a:gd name="T2" fmla="*/ 16 w 64"/>
                  <a:gd name="T3" fmla="*/ 18 h 44"/>
                  <a:gd name="T4" fmla="*/ 10 w 64"/>
                  <a:gd name="T5" fmla="*/ 18 h 44"/>
                  <a:gd name="T6" fmla="*/ 4 w 64"/>
                  <a:gd name="T7" fmla="*/ 16 h 44"/>
                  <a:gd name="T8" fmla="*/ 4 w 64"/>
                  <a:gd name="T9" fmla="*/ 16 h 44"/>
                  <a:gd name="T10" fmla="*/ 2 w 64"/>
                  <a:gd name="T11" fmla="*/ 12 h 44"/>
                  <a:gd name="T12" fmla="*/ 0 w 64"/>
                  <a:gd name="T13" fmla="*/ 8 h 44"/>
                  <a:gd name="T14" fmla="*/ 0 w 64"/>
                  <a:gd name="T15" fmla="*/ 8 h 44"/>
                  <a:gd name="T16" fmla="*/ 0 w 64"/>
                  <a:gd name="T17" fmla="*/ 8 h 44"/>
                  <a:gd name="T18" fmla="*/ 0 w 64"/>
                  <a:gd name="T19" fmla="*/ 40 h 44"/>
                  <a:gd name="T20" fmla="*/ 0 w 64"/>
                  <a:gd name="T21" fmla="*/ 40 h 44"/>
                  <a:gd name="T22" fmla="*/ 2 w 64"/>
                  <a:gd name="T23" fmla="*/ 42 h 44"/>
                  <a:gd name="T24" fmla="*/ 4 w 64"/>
                  <a:gd name="T25" fmla="*/ 44 h 44"/>
                  <a:gd name="T26" fmla="*/ 60 w 64"/>
                  <a:gd name="T27" fmla="*/ 44 h 44"/>
                  <a:gd name="T28" fmla="*/ 60 w 64"/>
                  <a:gd name="T29" fmla="*/ 44 h 44"/>
                  <a:gd name="T30" fmla="*/ 62 w 64"/>
                  <a:gd name="T31" fmla="*/ 42 h 44"/>
                  <a:gd name="T32" fmla="*/ 64 w 64"/>
                  <a:gd name="T33" fmla="*/ 40 h 44"/>
                  <a:gd name="T34" fmla="*/ 64 w 64"/>
                  <a:gd name="T35" fmla="*/ 0 h 44"/>
                  <a:gd name="T36" fmla="*/ 64 w 64"/>
                  <a:gd name="T37" fmla="*/ 0 h 44"/>
                  <a:gd name="T38" fmla="*/ 64 w 64"/>
                  <a:gd name="T39" fmla="*/ 0 h 44"/>
                  <a:gd name="T40" fmla="*/ 16 w 6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4">
                    <a:moveTo>
                      <a:pt x="16" y="18"/>
                    </a:moveTo>
                    <a:lnTo>
                      <a:pt x="16" y="18"/>
                    </a:lnTo>
                    <a:lnTo>
                      <a:pt x="10" y="18"/>
                    </a:lnTo>
                    <a:lnTo>
                      <a:pt x="4" y="16"/>
                    </a:lnTo>
                    <a:lnTo>
                      <a:pt x="4" y="16"/>
                    </a:lnTo>
                    <a:lnTo>
                      <a:pt x="2" y="12"/>
                    </a:lnTo>
                    <a:lnTo>
                      <a:pt x="0" y="8"/>
                    </a:lnTo>
                    <a:lnTo>
                      <a:pt x="0" y="8"/>
                    </a:lnTo>
                    <a:lnTo>
                      <a:pt x="0" y="8"/>
                    </a:lnTo>
                    <a:lnTo>
                      <a:pt x="0" y="40"/>
                    </a:lnTo>
                    <a:lnTo>
                      <a:pt x="0" y="40"/>
                    </a:lnTo>
                    <a:lnTo>
                      <a:pt x="2" y="42"/>
                    </a:lnTo>
                    <a:lnTo>
                      <a:pt x="4" y="44"/>
                    </a:lnTo>
                    <a:lnTo>
                      <a:pt x="60" y="44"/>
                    </a:lnTo>
                    <a:lnTo>
                      <a:pt x="60" y="44"/>
                    </a:lnTo>
                    <a:lnTo>
                      <a:pt x="62" y="42"/>
                    </a:lnTo>
                    <a:lnTo>
                      <a:pt x="64" y="40"/>
                    </a:lnTo>
                    <a:lnTo>
                      <a:pt x="64" y="0"/>
                    </a:lnTo>
                    <a:lnTo>
                      <a:pt x="64" y="0"/>
                    </a:lnTo>
                    <a:lnTo>
                      <a:pt x="64" y="0"/>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2" name="Freeform 83"/>
              <p:cNvSpPr>
                <a:spLocks/>
              </p:cNvSpPr>
              <p:nvPr/>
            </p:nvSpPr>
            <p:spPr bwMode="auto">
              <a:xfrm>
                <a:off x="2986088" y="3090863"/>
                <a:ext cx="79375" cy="76200"/>
              </a:xfrm>
              <a:custGeom>
                <a:avLst/>
                <a:gdLst>
                  <a:gd name="T0" fmla="*/ 4 w 50"/>
                  <a:gd name="T1" fmla="*/ 0 h 48"/>
                  <a:gd name="T2" fmla="*/ 4 w 50"/>
                  <a:gd name="T3" fmla="*/ 0 h 48"/>
                  <a:gd name="T4" fmla="*/ 2 w 50"/>
                  <a:gd name="T5" fmla="*/ 2 h 48"/>
                  <a:gd name="T6" fmla="*/ 0 w 50"/>
                  <a:gd name="T7" fmla="*/ 4 h 48"/>
                  <a:gd name="T8" fmla="*/ 0 w 50"/>
                  <a:gd name="T9" fmla="*/ 44 h 48"/>
                  <a:gd name="T10" fmla="*/ 0 w 50"/>
                  <a:gd name="T11" fmla="*/ 44 h 48"/>
                  <a:gd name="T12" fmla="*/ 2 w 50"/>
                  <a:gd name="T13" fmla="*/ 46 h 48"/>
                  <a:gd name="T14" fmla="*/ 4 w 50"/>
                  <a:gd name="T15" fmla="*/ 48 h 48"/>
                  <a:gd name="T16" fmla="*/ 30 w 50"/>
                  <a:gd name="T17" fmla="*/ 48 h 48"/>
                  <a:gd name="T18" fmla="*/ 50 w 50"/>
                  <a:gd name="T19" fmla="*/ 0 h 48"/>
                  <a:gd name="T20" fmla="*/ 4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4" y="0"/>
                    </a:moveTo>
                    <a:lnTo>
                      <a:pt x="4" y="0"/>
                    </a:lnTo>
                    <a:lnTo>
                      <a:pt x="2" y="2"/>
                    </a:lnTo>
                    <a:lnTo>
                      <a:pt x="0" y="4"/>
                    </a:lnTo>
                    <a:lnTo>
                      <a:pt x="0" y="44"/>
                    </a:lnTo>
                    <a:lnTo>
                      <a:pt x="0" y="44"/>
                    </a:lnTo>
                    <a:lnTo>
                      <a:pt x="2" y="46"/>
                    </a:lnTo>
                    <a:lnTo>
                      <a:pt x="4" y="48"/>
                    </a:lnTo>
                    <a:lnTo>
                      <a:pt x="30" y="48"/>
                    </a:lnTo>
                    <a:lnTo>
                      <a:pt x="5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3" name="Freeform 84"/>
              <p:cNvSpPr>
                <a:spLocks/>
              </p:cNvSpPr>
              <p:nvPr/>
            </p:nvSpPr>
            <p:spPr bwMode="auto">
              <a:xfrm>
                <a:off x="3024188" y="3001963"/>
                <a:ext cx="92075" cy="76200"/>
              </a:xfrm>
              <a:custGeom>
                <a:avLst/>
                <a:gdLst>
                  <a:gd name="T0" fmla="*/ 4 w 58"/>
                  <a:gd name="T1" fmla="*/ 48 h 48"/>
                  <a:gd name="T2" fmla="*/ 28 w 58"/>
                  <a:gd name="T3" fmla="*/ 48 h 48"/>
                  <a:gd name="T4" fmla="*/ 28 w 58"/>
                  <a:gd name="T5" fmla="*/ 48 h 48"/>
                  <a:gd name="T6" fmla="*/ 28 w 58"/>
                  <a:gd name="T7" fmla="*/ 48 h 48"/>
                  <a:gd name="T8" fmla="*/ 32 w 58"/>
                  <a:gd name="T9" fmla="*/ 40 h 48"/>
                  <a:gd name="T10" fmla="*/ 40 w 58"/>
                  <a:gd name="T11" fmla="*/ 34 h 48"/>
                  <a:gd name="T12" fmla="*/ 48 w 58"/>
                  <a:gd name="T13" fmla="*/ 32 h 48"/>
                  <a:gd name="T14" fmla="*/ 58 w 58"/>
                  <a:gd name="T15" fmla="*/ 32 h 48"/>
                  <a:gd name="T16" fmla="*/ 56 w 58"/>
                  <a:gd name="T17" fmla="*/ 30 h 48"/>
                  <a:gd name="T18" fmla="*/ 56 w 58"/>
                  <a:gd name="T19" fmla="*/ 30 h 48"/>
                  <a:gd name="T20" fmla="*/ 56 w 58"/>
                  <a:gd name="T21" fmla="*/ 30 h 48"/>
                  <a:gd name="T22" fmla="*/ 56 w 58"/>
                  <a:gd name="T23" fmla="*/ 30 h 48"/>
                  <a:gd name="T24" fmla="*/ 50 w 58"/>
                  <a:gd name="T25" fmla="*/ 22 h 48"/>
                  <a:gd name="T26" fmla="*/ 50 w 58"/>
                  <a:gd name="T27" fmla="*/ 16 h 48"/>
                  <a:gd name="T28" fmla="*/ 50 w 58"/>
                  <a:gd name="T29" fmla="*/ 8 h 48"/>
                  <a:gd name="T30" fmla="*/ 54 w 58"/>
                  <a:gd name="T31" fmla="*/ 0 h 48"/>
                  <a:gd name="T32" fmla="*/ 4 w 58"/>
                  <a:gd name="T33" fmla="*/ 0 h 48"/>
                  <a:gd name="T34" fmla="*/ 4 w 58"/>
                  <a:gd name="T35" fmla="*/ 0 h 48"/>
                  <a:gd name="T36" fmla="*/ 2 w 58"/>
                  <a:gd name="T37" fmla="*/ 2 h 48"/>
                  <a:gd name="T38" fmla="*/ 0 w 58"/>
                  <a:gd name="T39" fmla="*/ 4 h 48"/>
                  <a:gd name="T40" fmla="*/ 0 w 58"/>
                  <a:gd name="T41" fmla="*/ 44 h 48"/>
                  <a:gd name="T42" fmla="*/ 0 w 58"/>
                  <a:gd name="T43" fmla="*/ 44 h 48"/>
                  <a:gd name="T44" fmla="*/ 2 w 58"/>
                  <a:gd name="T45" fmla="*/ 46 h 48"/>
                  <a:gd name="T46" fmla="*/ 4 w 58"/>
                  <a:gd name="T47" fmla="*/ 48 h 48"/>
                  <a:gd name="T48" fmla="*/ 4 w 58"/>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48">
                    <a:moveTo>
                      <a:pt x="4" y="48"/>
                    </a:moveTo>
                    <a:lnTo>
                      <a:pt x="28" y="48"/>
                    </a:lnTo>
                    <a:lnTo>
                      <a:pt x="28" y="48"/>
                    </a:lnTo>
                    <a:lnTo>
                      <a:pt x="28" y="48"/>
                    </a:lnTo>
                    <a:lnTo>
                      <a:pt x="32" y="40"/>
                    </a:lnTo>
                    <a:lnTo>
                      <a:pt x="40" y="34"/>
                    </a:lnTo>
                    <a:lnTo>
                      <a:pt x="48" y="32"/>
                    </a:lnTo>
                    <a:lnTo>
                      <a:pt x="58" y="32"/>
                    </a:lnTo>
                    <a:lnTo>
                      <a:pt x="56" y="30"/>
                    </a:lnTo>
                    <a:lnTo>
                      <a:pt x="56" y="30"/>
                    </a:lnTo>
                    <a:lnTo>
                      <a:pt x="56" y="30"/>
                    </a:lnTo>
                    <a:lnTo>
                      <a:pt x="56" y="30"/>
                    </a:lnTo>
                    <a:lnTo>
                      <a:pt x="50" y="22"/>
                    </a:lnTo>
                    <a:lnTo>
                      <a:pt x="50" y="16"/>
                    </a:lnTo>
                    <a:lnTo>
                      <a:pt x="50" y="8"/>
                    </a:lnTo>
                    <a:lnTo>
                      <a:pt x="54"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4" name="Freeform 85"/>
              <p:cNvSpPr>
                <a:spLocks/>
              </p:cNvSpPr>
              <p:nvPr/>
            </p:nvSpPr>
            <p:spPr bwMode="auto">
              <a:xfrm>
                <a:off x="3036888" y="3065463"/>
                <a:ext cx="139700" cy="139700"/>
              </a:xfrm>
              <a:custGeom>
                <a:avLst/>
                <a:gdLst>
                  <a:gd name="T0" fmla="*/ 4 w 88"/>
                  <a:gd name="T1" fmla="*/ 88 h 88"/>
                  <a:gd name="T2" fmla="*/ 4 w 88"/>
                  <a:gd name="T3" fmla="*/ 88 h 88"/>
                  <a:gd name="T4" fmla="*/ 78 w 88"/>
                  <a:gd name="T5" fmla="*/ 58 h 88"/>
                  <a:gd name="T6" fmla="*/ 78 w 88"/>
                  <a:gd name="T7" fmla="*/ 58 h 88"/>
                  <a:gd name="T8" fmla="*/ 82 w 88"/>
                  <a:gd name="T9" fmla="*/ 58 h 88"/>
                  <a:gd name="T10" fmla="*/ 84 w 88"/>
                  <a:gd name="T11" fmla="*/ 54 h 88"/>
                  <a:gd name="T12" fmla="*/ 88 w 88"/>
                  <a:gd name="T13" fmla="*/ 48 h 88"/>
                  <a:gd name="T14" fmla="*/ 88 w 88"/>
                  <a:gd name="T15" fmla="*/ 40 h 88"/>
                  <a:gd name="T16" fmla="*/ 84 w 88"/>
                  <a:gd name="T17" fmla="*/ 32 h 88"/>
                  <a:gd name="T18" fmla="*/ 80 w 88"/>
                  <a:gd name="T19" fmla="*/ 28 h 88"/>
                  <a:gd name="T20" fmla="*/ 60 w 88"/>
                  <a:gd name="T21" fmla="*/ 46 h 88"/>
                  <a:gd name="T22" fmla="*/ 60 w 88"/>
                  <a:gd name="T23" fmla="*/ 46 h 88"/>
                  <a:gd name="T24" fmla="*/ 56 w 88"/>
                  <a:gd name="T25" fmla="*/ 48 h 88"/>
                  <a:gd name="T26" fmla="*/ 50 w 88"/>
                  <a:gd name="T27" fmla="*/ 50 h 88"/>
                  <a:gd name="T28" fmla="*/ 46 w 88"/>
                  <a:gd name="T29" fmla="*/ 48 h 88"/>
                  <a:gd name="T30" fmla="*/ 42 w 88"/>
                  <a:gd name="T31" fmla="*/ 46 h 88"/>
                  <a:gd name="T32" fmla="*/ 42 w 88"/>
                  <a:gd name="T33" fmla="*/ 46 h 88"/>
                  <a:gd name="T34" fmla="*/ 40 w 88"/>
                  <a:gd name="T35" fmla="*/ 42 h 88"/>
                  <a:gd name="T36" fmla="*/ 40 w 88"/>
                  <a:gd name="T37" fmla="*/ 36 h 88"/>
                  <a:gd name="T38" fmla="*/ 40 w 88"/>
                  <a:gd name="T39" fmla="*/ 32 h 88"/>
                  <a:gd name="T40" fmla="*/ 44 w 88"/>
                  <a:gd name="T41" fmla="*/ 28 h 88"/>
                  <a:gd name="T42" fmla="*/ 62 w 88"/>
                  <a:gd name="T43" fmla="*/ 12 h 88"/>
                  <a:gd name="T44" fmla="*/ 56 w 88"/>
                  <a:gd name="T45" fmla="*/ 4 h 88"/>
                  <a:gd name="T46" fmla="*/ 56 w 88"/>
                  <a:gd name="T47" fmla="*/ 4 h 88"/>
                  <a:gd name="T48" fmla="*/ 48 w 88"/>
                  <a:gd name="T49" fmla="*/ 0 h 88"/>
                  <a:gd name="T50" fmla="*/ 40 w 88"/>
                  <a:gd name="T51" fmla="*/ 0 h 88"/>
                  <a:gd name="T52" fmla="*/ 32 w 88"/>
                  <a:gd name="T53" fmla="*/ 2 h 88"/>
                  <a:gd name="T54" fmla="*/ 30 w 88"/>
                  <a:gd name="T55" fmla="*/ 6 h 88"/>
                  <a:gd name="T56" fmla="*/ 28 w 88"/>
                  <a:gd name="T57" fmla="*/ 10 h 88"/>
                  <a:gd name="T58" fmla="*/ 0 w 88"/>
                  <a:gd name="T59" fmla="*/ 82 h 88"/>
                  <a:gd name="T60" fmla="*/ 0 w 88"/>
                  <a:gd name="T61" fmla="*/ 82 h 88"/>
                  <a:gd name="T62" fmla="*/ 0 w 88"/>
                  <a:gd name="T63" fmla="*/ 86 h 88"/>
                  <a:gd name="T64" fmla="*/ 4 w 88"/>
                  <a:gd name="T65" fmla="*/ 88 h 88"/>
                  <a:gd name="T66" fmla="*/ 4 w 88"/>
                  <a:gd name="T6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4" y="88"/>
                    </a:moveTo>
                    <a:lnTo>
                      <a:pt x="4" y="88"/>
                    </a:lnTo>
                    <a:lnTo>
                      <a:pt x="78" y="58"/>
                    </a:lnTo>
                    <a:lnTo>
                      <a:pt x="78" y="58"/>
                    </a:lnTo>
                    <a:lnTo>
                      <a:pt x="82" y="58"/>
                    </a:lnTo>
                    <a:lnTo>
                      <a:pt x="84" y="54"/>
                    </a:lnTo>
                    <a:lnTo>
                      <a:pt x="88" y="48"/>
                    </a:lnTo>
                    <a:lnTo>
                      <a:pt x="88" y="40"/>
                    </a:lnTo>
                    <a:lnTo>
                      <a:pt x="84" y="32"/>
                    </a:lnTo>
                    <a:lnTo>
                      <a:pt x="80" y="28"/>
                    </a:lnTo>
                    <a:lnTo>
                      <a:pt x="60" y="46"/>
                    </a:lnTo>
                    <a:lnTo>
                      <a:pt x="60" y="46"/>
                    </a:lnTo>
                    <a:lnTo>
                      <a:pt x="56" y="48"/>
                    </a:lnTo>
                    <a:lnTo>
                      <a:pt x="50" y="50"/>
                    </a:lnTo>
                    <a:lnTo>
                      <a:pt x="46" y="48"/>
                    </a:lnTo>
                    <a:lnTo>
                      <a:pt x="42" y="46"/>
                    </a:lnTo>
                    <a:lnTo>
                      <a:pt x="42" y="46"/>
                    </a:lnTo>
                    <a:lnTo>
                      <a:pt x="40" y="42"/>
                    </a:lnTo>
                    <a:lnTo>
                      <a:pt x="40" y="36"/>
                    </a:lnTo>
                    <a:lnTo>
                      <a:pt x="40" y="32"/>
                    </a:lnTo>
                    <a:lnTo>
                      <a:pt x="44" y="28"/>
                    </a:lnTo>
                    <a:lnTo>
                      <a:pt x="62" y="12"/>
                    </a:lnTo>
                    <a:lnTo>
                      <a:pt x="56" y="4"/>
                    </a:lnTo>
                    <a:lnTo>
                      <a:pt x="56" y="4"/>
                    </a:lnTo>
                    <a:lnTo>
                      <a:pt x="48" y="0"/>
                    </a:lnTo>
                    <a:lnTo>
                      <a:pt x="40" y="0"/>
                    </a:lnTo>
                    <a:lnTo>
                      <a:pt x="32" y="2"/>
                    </a:lnTo>
                    <a:lnTo>
                      <a:pt x="30" y="6"/>
                    </a:lnTo>
                    <a:lnTo>
                      <a:pt x="28" y="10"/>
                    </a:lnTo>
                    <a:lnTo>
                      <a:pt x="0" y="82"/>
                    </a:lnTo>
                    <a:lnTo>
                      <a:pt x="0" y="82"/>
                    </a:lnTo>
                    <a:lnTo>
                      <a:pt x="0" y="86"/>
                    </a:lnTo>
                    <a:lnTo>
                      <a:pt x="4" y="88"/>
                    </a:lnTo>
                    <a:lnTo>
                      <a:pt x="4"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5" name="Freeform 86"/>
              <p:cNvSpPr>
                <a:spLocks/>
              </p:cNvSpPr>
              <p:nvPr/>
            </p:nvSpPr>
            <p:spPr bwMode="auto">
              <a:xfrm>
                <a:off x="3113088" y="2954338"/>
                <a:ext cx="101600" cy="177800"/>
              </a:xfrm>
              <a:custGeom>
                <a:avLst/>
                <a:gdLst>
                  <a:gd name="T0" fmla="*/ 6 w 64"/>
                  <a:gd name="T1" fmla="*/ 54 h 112"/>
                  <a:gd name="T2" fmla="*/ 6 w 64"/>
                  <a:gd name="T3" fmla="*/ 54 h 112"/>
                  <a:gd name="T4" fmla="*/ 28 w 64"/>
                  <a:gd name="T5" fmla="*/ 80 h 112"/>
                  <a:gd name="T6" fmla="*/ 2 w 64"/>
                  <a:gd name="T7" fmla="*/ 104 h 112"/>
                  <a:gd name="T8" fmla="*/ 2 w 64"/>
                  <a:gd name="T9" fmla="*/ 104 h 112"/>
                  <a:gd name="T10" fmla="*/ 0 w 64"/>
                  <a:gd name="T11" fmla="*/ 108 h 112"/>
                  <a:gd name="T12" fmla="*/ 0 w 64"/>
                  <a:gd name="T13" fmla="*/ 110 h 112"/>
                  <a:gd name="T14" fmla="*/ 0 w 64"/>
                  <a:gd name="T15" fmla="*/ 110 h 112"/>
                  <a:gd name="T16" fmla="*/ 4 w 64"/>
                  <a:gd name="T17" fmla="*/ 112 h 112"/>
                  <a:gd name="T18" fmla="*/ 6 w 64"/>
                  <a:gd name="T19" fmla="*/ 110 h 112"/>
                  <a:gd name="T20" fmla="*/ 36 w 64"/>
                  <a:gd name="T21" fmla="*/ 84 h 112"/>
                  <a:gd name="T22" fmla="*/ 36 w 64"/>
                  <a:gd name="T23" fmla="*/ 84 h 112"/>
                  <a:gd name="T24" fmla="*/ 38 w 64"/>
                  <a:gd name="T25" fmla="*/ 82 h 112"/>
                  <a:gd name="T26" fmla="*/ 36 w 64"/>
                  <a:gd name="T27" fmla="*/ 78 h 112"/>
                  <a:gd name="T28" fmla="*/ 20 w 64"/>
                  <a:gd name="T29" fmla="*/ 58 h 112"/>
                  <a:gd name="T30" fmla="*/ 20 w 64"/>
                  <a:gd name="T31" fmla="*/ 58 h 112"/>
                  <a:gd name="T32" fmla="*/ 28 w 64"/>
                  <a:gd name="T33" fmla="*/ 56 h 112"/>
                  <a:gd name="T34" fmla="*/ 58 w 64"/>
                  <a:gd name="T35" fmla="*/ 28 h 112"/>
                  <a:gd name="T36" fmla="*/ 58 w 64"/>
                  <a:gd name="T37" fmla="*/ 28 h 112"/>
                  <a:gd name="T38" fmla="*/ 62 w 64"/>
                  <a:gd name="T39" fmla="*/ 22 h 112"/>
                  <a:gd name="T40" fmla="*/ 64 w 64"/>
                  <a:gd name="T41" fmla="*/ 16 h 112"/>
                  <a:gd name="T42" fmla="*/ 64 w 64"/>
                  <a:gd name="T43" fmla="*/ 10 h 112"/>
                  <a:gd name="T44" fmla="*/ 60 w 64"/>
                  <a:gd name="T45" fmla="*/ 4 h 112"/>
                  <a:gd name="T46" fmla="*/ 60 w 64"/>
                  <a:gd name="T47" fmla="*/ 4 h 112"/>
                  <a:gd name="T48" fmla="*/ 54 w 64"/>
                  <a:gd name="T49" fmla="*/ 0 h 112"/>
                  <a:gd name="T50" fmla="*/ 48 w 64"/>
                  <a:gd name="T51" fmla="*/ 0 h 112"/>
                  <a:gd name="T52" fmla="*/ 42 w 64"/>
                  <a:gd name="T53" fmla="*/ 0 h 112"/>
                  <a:gd name="T54" fmla="*/ 38 w 64"/>
                  <a:gd name="T55" fmla="*/ 4 h 112"/>
                  <a:gd name="T56" fmla="*/ 6 w 64"/>
                  <a:gd name="T57" fmla="*/ 32 h 112"/>
                  <a:gd name="T58" fmla="*/ 6 w 64"/>
                  <a:gd name="T59" fmla="*/ 32 h 112"/>
                  <a:gd name="T60" fmla="*/ 2 w 64"/>
                  <a:gd name="T61" fmla="*/ 36 h 112"/>
                  <a:gd name="T62" fmla="*/ 2 w 64"/>
                  <a:gd name="T63" fmla="*/ 42 h 112"/>
                  <a:gd name="T64" fmla="*/ 2 w 64"/>
                  <a:gd name="T65" fmla="*/ 48 h 112"/>
                  <a:gd name="T66" fmla="*/ 6 w 64"/>
                  <a:gd name="T67" fmla="*/ 54 h 112"/>
                  <a:gd name="T68" fmla="*/ 6 w 64"/>
                  <a:gd name="T69" fmla="*/ 54 h 112"/>
                  <a:gd name="T70" fmla="*/ 6 w 64"/>
                  <a:gd name="T71" fmla="*/ 54 h 112"/>
                  <a:gd name="T72" fmla="*/ 6 w 64"/>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112">
                    <a:moveTo>
                      <a:pt x="6" y="54"/>
                    </a:moveTo>
                    <a:lnTo>
                      <a:pt x="6" y="54"/>
                    </a:lnTo>
                    <a:lnTo>
                      <a:pt x="28" y="80"/>
                    </a:lnTo>
                    <a:lnTo>
                      <a:pt x="2" y="104"/>
                    </a:lnTo>
                    <a:lnTo>
                      <a:pt x="2" y="104"/>
                    </a:lnTo>
                    <a:lnTo>
                      <a:pt x="0" y="108"/>
                    </a:lnTo>
                    <a:lnTo>
                      <a:pt x="0" y="110"/>
                    </a:lnTo>
                    <a:lnTo>
                      <a:pt x="0" y="110"/>
                    </a:lnTo>
                    <a:lnTo>
                      <a:pt x="4" y="112"/>
                    </a:lnTo>
                    <a:lnTo>
                      <a:pt x="6" y="110"/>
                    </a:lnTo>
                    <a:lnTo>
                      <a:pt x="36" y="84"/>
                    </a:lnTo>
                    <a:lnTo>
                      <a:pt x="36" y="84"/>
                    </a:lnTo>
                    <a:lnTo>
                      <a:pt x="38" y="82"/>
                    </a:lnTo>
                    <a:lnTo>
                      <a:pt x="36" y="78"/>
                    </a:lnTo>
                    <a:lnTo>
                      <a:pt x="20" y="58"/>
                    </a:lnTo>
                    <a:lnTo>
                      <a:pt x="20" y="58"/>
                    </a:lnTo>
                    <a:lnTo>
                      <a:pt x="28" y="56"/>
                    </a:lnTo>
                    <a:lnTo>
                      <a:pt x="58" y="28"/>
                    </a:lnTo>
                    <a:lnTo>
                      <a:pt x="58" y="28"/>
                    </a:lnTo>
                    <a:lnTo>
                      <a:pt x="62" y="22"/>
                    </a:lnTo>
                    <a:lnTo>
                      <a:pt x="64" y="16"/>
                    </a:lnTo>
                    <a:lnTo>
                      <a:pt x="64" y="10"/>
                    </a:lnTo>
                    <a:lnTo>
                      <a:pt x="60" y="4"/>
                    </a:lnTo>
                    <a:lnTo>
                      <a:pt x="60" y="4"/>
                    </a:lnTo>
                    <a:lnTo>
                      <a:pt x="54" y="0"/>
                    </a:lnTo>
                    <a:lnTo>
                      <a:pt x="48" y="0"/>
                    </a:lnTo>
                    <a:lnTo>
                      <a:pt x="42" y="0"/>
                    </a:lnTo>
                    <a:lnTo>
                      <a:pt x="38" y="4"/>
                    </a:lnTo>
                    <a:lnTo>
                      <a:pt x="6" y="32"/>
                    </a:lnTo>
                    <a:lnTo>
                      <a:pt x="6" y="32"/>
                    </a:lnTo>
                    <a:lnTo>
                      <a:pt x="2" y="36"/>
                    </a:lnTo>
                    <a:lnTo>
                      <a:pt x="2" y="42"/>
                    </a:lnTo>
                    <a:lnTo>
                      <a:pt x="2" y="48"/>
                    </a:lnTo>
                    <a:lnTo>
                      <a:pt x="6" y="54"/>
                    </a:lnTo>
                    <a:lnTo>
                      <a:pt x="6" y="54"/>
                    </a:lnTo>
                    <a:lnTo>
                      <a:pt x="6" y="54"/>
                    </a:lnTo>
                    <a:lnTo>
                      <a:pt x="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spTree>
    <p:extLst>
      <p:ext uri="{BB962C8B-B14F-4D97-AF65-F5344CB8AC3E}">
        <p14:creationId xmlns:p14="http://schemas.microsoft.com/office/powerpoint/2010/main" val="2427532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9797"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ounded Rectangle 1"/>
          <p:cNvSpPr/>
          <p:nvPr/>
        </p:nvSpPr>
        <p:spPr>
          <a:xfrm>
            <a:off x="9132709" y="1190168"/>
            <a:ext cx="2540000" cy="4964178"/>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 name="Rectangle 3"/>
          <p:cNvSpPr/>
          <p:nvPr/>
        </p:nvSpPr>
        <p:spPr>
          <a:xfrm>
            <a:off x="2460730" y="1067687"/>
            <a:ext cx="6424342" cy="843322"/>
          </a:xfrm>
          <a:prstGeom prst="rect">
            <a:avLst/>
          </a:prstGeom>
          <a:solidFill>
            <a:schemeClr val="accent2">
              <a:lumMod val="20000"/>
              <a:lumOff val="80000"/>
            </a:schemeClr>
          </a:solidFill>
        </p:spPr>
        <p:txBody>
          <a:bodyPr wrap="square" anchor="ctr">
            <a:noAutofit/>
          </a:bodyPr>
          <a:lstStyle/>
          <a:p>
            <a:pPr marL="182880" lvl="1" indent="-182880" fontAlgn="base">
              <a:spcBef>
                <a:spcPts val="200"/>
              </a:spcBef>
              <a:spcAft>
                <a:spcPts val="200"/>
              </a:spcAft>
              <a:buClr>
                <a:srgbClr val="2D4B6F"/>
              </a:buClr>
              <a:buSzPct val="100000"/>
              <a:buFont typeface="Arial" pitchFamily="34" charset="0"/>
              <a:buChar char="•"/>
              <a:defRPr/>
            </a:pPr>
            <a:r>
              <a:rPr lang="en-GB" sz="1600" dirty="0"/>
              <a:t>Opened totally renewed and modern open pages e-commerce shop (</a:t>
            </a:r>
            <a:r>
              <a:rPr lang="en-GB" sz="1600" dirty="0" err="1"/>
              <a:t>Nordea.xxx</a:t>
            </a:r>
            <a:r>
              <a:rPr lang="en-GB" sz="1600" dirty="0"/>
              <a:t>)</a:t>
            </a:r>
          </a:p>
          <a:p>
            <a:pPr marL="182880" lvl="1" indent="-182880" fontAlgn="base">
              <a:spcBef>
                <a:spcPts val="200"/>
              </a:spcBef>
              <a:spcAft>
                <a:spcPts val="200"/>
              </a:spcAft>
              <a:buClr>
                <a:srgbClr val="2D4B6F"/>
              </a:buClr>
              <a:buSzPct val="100000"/>
              <a:buFont typeface="Arial" pitchFamily="34" charset="0"/>
              <a:buChar char="•"/>
              <a:defRPr/>
            </a:pPr>
            <a:r>
              <a:rPr lang="en-GB" sz="1600" dirty="0" smtClean="0"/>
              <a:t>Personalised online messages generating sales</a:t>
            </a:r>
            <a:endParaRPr lang="en-GB" sz="1600" dirty="0"/>
          </a:p>
        </p:txBody>
      </p:sp>
      <p:sp>
        <p:nvSpPr>
          <p:cNvPr id="9" name="Rectangle 8"/>
          <p:cNvSpPr/>
          <p:nvPr/>
        </p:nvSpPr>
        <p:spPr>
          <a:xfrm>
            <a:off x="2460730" y="2065458"/>
            <a:ext cx="6424342" cy="841150"/>
          </a:xfrm>
          <a:prstGeom prst="rect">
            <a:avLst/>
          </a:prstGeom>
          <a:solidFill>
            <a:schemeClr val="accent2">
              <a:lumMod val="20000"/>
              <a:lumOff val="80000"/>
            </a:schemeClr>
          </a:solidFill>
        </p:spPr>
        <p:txBody>
          <a:bodyPr wrap="square" anchor="ctr">
            <a:noAutofit/>
          </a:bodyPr>
          <a:lstStyle/>
          <a:p>
            <a:pPr marL="182880" lvl="1" indent="-182880" fontAlgn="base">
              <a:spcBef>
                <a:spcPts val="200"/>
              </a:spcBef>
              <a:spcAft>
                <a:spcPts val="200"/>
              </a:spcAft>
              <a:buClr>
                <a:srgbClr val="2D4B6F"/>
              </a:buClr>
              <a:buSzPct val="100000"/>
              <a:buFont typeface="Arial" pitchFamily="34" charset="0"/>
              <a:buChar char="•"/>
              <a:defRPr/>
            </a:pPr>
            <a:r>
              <a:rPr lang="en-GB" sz="1600" dirty="0"/>
              <a:t>Delivered first version of Nordea Digital Corporate </a:t>
            </a:r>
            <a:endParaRPr lang="en-GB" sz="1600" dirty="0" smtClean="0"/>
          </a:p>
          <a:p>
            <a:pPr marL="182880" lvl="1" indent="-182880" fontAlgn="base">
              <a:spcBef>
                <a:spcPts val="200"/>
              </a:spcBef>
              <a:spcAft>
                <a:spcPts val="200"/>
              </a:spcAft>
              <a:buClr>
                <a:srgbClr val="2D4B6F"/>
              </a:buClr>
              <a:buSzPct val="100000"/>
              <a:buFont typeface="Arial" pitchFamily="34" charset="0"/>
              <a:buChar char="•"/>
              <a:defRPr/>
            </a:pPr>
            <a:r>
              <a:rPr lang="en-GB" sz="1600" dirty="0" smtClean="0"/>
              <a:t>Easy </a:t>
            </a:r>
            <a:r>
              <a:rPr lang="en-GB" sz="1600" dirty="0"/>
              <a:t>day-to-day banking together with integrated remote support and advice</a:t>
            </a:r>
          </a:p>
        </p:txBody>
      </p:sp>
      <p:sp>
        <p:nvSpPr>
          <p:cNvPr id="10" name="Rectangle 9"/>
          <p:cNvSpPr/>
          <p:nvPr/>
        </p:nvSpPr>
        <p:spPr>
          <a:xfrm>
            <a:off x="2460730" y="3061057"/>
            <a:ext cx="6424342" cy="843322"/>
          </a:xfrm>
          <a:prstGeom prst="rect">
            <a:avLst/>
          </a:prstGeom>
          <a:solidFill>
            <a:schemeClr val="accent2">
              <a:lumMod val="20000"/>
              <a:lumOff val="80000"/>
            </a:schemeClr>
          </a:solidFill>
        </p:spPr>
        <p:txBody>
          <a:bodyPr wrap="square" anchor="ctr">
            <a:noAutofit/>
          </a:bodyPr>
          <a:lstStyle/>
          <a:p>
            <a:pPr marL="182880" lvl="1" indent="-182880" fontAlgn="base">
              <a:spcBef>
                <a:spcPts val="200"/>
              </a:spcBef>
              <a:spcAft>
                <a:spcPts val="200"/>
              </a:spcAft>
              <a:buClr>
                <a:srgbClr val="2D4B6F"/>
              </a:buClr>
              <a:buSzPct val="100000"/>
              <a:buFont typeface="Arial" pitchFamily="34" charset="0"/>
              <a:buChar char="•"/>
              <a:defRPr/>
            </a:pPr>
            <a:r>
              <a:rPr lang="en-GB" sz="1600" dirty="0"/>
              <a:t>Modern Java microservices based platform powering new mobile/web </a:t>
            </a:r>
            <a:r>
              <a:rPr lang="en-GB" sz="1600" dirty="0" smtClean="0"/>
              <a:t>applications, </a:t>
            </a:r>
            <a:r>
              <a:rPr lang="en-GB" sz="1600" dirty="0"/>
              <a:t>live in Sweden and </a:t>
            </a:r>
            <a:r>
              <a:rPr lang="en-GB" sz="1600" dirty="0" smtClean="0"/>
              <a:t>Finland</a:t>
            </a:r>
            <a:endParaRPr lang="en-GB" sz="1600" dirty="0"/>
          </a:p>
        </p:txBody>
      </p:sp>
      <p:sp>
        <p:nvSpPr>
          <p:cNvPr id="12" name="Rectangle 11"/>
          <p:cNvSpPr/>
          <p:nvPr/>
        </p:nvSpPr>
        <p:spPr>
          <a:xfrm>
            <a:off x="636759" y="1067687"/>
            <a:ext cx="1823971" cy="843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FFFFFF"/>
                </a:solidFill>
              </a:rPr>
              <a:t>Digital Sales</a:t>
            </a:r>
          </a:p>
        </p:txBody>
      </p:sp>
      <p:sp>
        <p:nvSpPr>
          <p:cNvPr id="16" name="Rectangle 15"/>
          <p:cNvSpPr/>
          <p:nvPr/>
        </p:nvSpPr>
        <p:spPr>
          <a:xfrm>
            <a:off x="638546" y="2065641"/>
            <a:ext cx="1820397" cy="84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FFFFFF"/>
                </a:solidFill>
              </a:rPr>
              <a:t>Nordea Digital Web </a:t>
            </a:r>
            <a:r>
              <a:rPr lang="en-US" sz="1600" b="1" dirty="0" smtClean="0">
                <a:solidFill>
                  <a:srgbClr val="FFFFFF"/>
                </a:solidFill>
              </a:rPr>
              <a:t>(Corporate)</a:t>
            </a:r>
            <a:endParaRPr lang="en-US" sz="1600" b="1" dirty="0">
              <a:solidFill>
                <a:srgbClr val="FFFFFF"/>
              </a:solidFill>
            </a:endParaRPr>
          </a:p>
        </p:txBody>
      </p:sp>
      <p:sp>
        <p:nvSpPr>
          <p:cNvPr id="17" name="Rectangle 16"/>
          <p:cNvSpPr/>
          <p:nvPr/>
        </p:nvSpPr>
        <p:spPr>
          <a:xfrm>
            <a:off x="636759" y="3061423"/>
            <a:ext cx="1823971" cy="842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FFFFFF"/>
                </a:solidFill>
              </a:rPr>
              <a:t>Nordea Digital                      Foundation Platform</a:t>
            </a:r>
          </a:p>
        </p:txBody>
      </p:sp>
      <p:sp>
        <p:nvSpPr>
          <p:cNvPr id="19" name="Title 2"/>
          <p:cNvSpPr>
            <a:spLocks noGrp="1"/>
          </p:cNvSpPr>
          <p:nvPr>
            <p:ph type="title"/>
          </p:nvPr>
        </p:nvSpPr>
        <p:spPr>
          <a:xfrm>
            <a:off x="637051" y="414455"/>
            <a:ext cx="7200000" cy="447167"/>
          </a:xfrm>
        </p:spPr>
        <p:txBody>
          <a:bodyPr/>
          <a:lstStyle/>
          <a:p>
            <a:r>
              <a:rPr lang="en-GB" dirty="0"/>
              <a:t>Fast &amp; </a:t>
            </a:r>
            <a:r>
              <a:rPr lang="en-GB" dirty="0" smtClean="0"/>
              <a:t>Agile</a:t>
            </a:r>
            <a:endParaRPr lang="en-GB" dirty="0"/>
          </a:p>
        </p:txBody>
      </p:sp>
      <p:sp>
        <p:nvSpPr>
          <p:cNvPr id="55" name="Rectangle 54"/>
          <p:cNvSpPr/>
          <p:nvPr/>
        </p:nvSpPr>
        <p:spPr>
          <a:xfrm>
            <a:off x="2460730" y="4058828"/>
            <a:ext cx="6424342" cy="1244415"/>
          </a:xfrm>
          <a:prstGeom prst="rect">
            <a:avLst/>
          </a:prstGeom>
          <a:solidFill>
            <a:schemeClr val="accent2">
              <a:lumMod val="20000"/>
              <a:lumOff val="80000"/>
            </a:schemeClr>
          </a:solidFill>
        </p:spPr>
        <p:txBody>
          <a:bodyPr wrap="square" anchor="ctr">
            <a:noAutofit/>
          </a:bodyPr>
          <a:lstStyle/>
          <a:p>
            <a:pPr marL="182880" lvl="1" indent="-182880" fontAlgn="base">
              <a:spcBef>
                <a:spcPts val="200"/>
              </a:spcBef>
              <a:spcAft>
                <a:spcPts val="200"/>
              </a:spcAft>
              <a:buClr>
                <a:srgbClr val="2D4B6F"/>
              </a:buClr>
              <a:buSzPct val="100000"/>
              <a:buFont typeface="Arial" pitchFamily="34" charset="0"/>
              <a:buChar char="•"/>
              <a:defRPr/>
            </a:pPr>
            <a:r>
              <a:rPr lang="en-GB" sz="1600" dirty="0" smtClean="0"/>
              <a:t>Upgraded </a:t>
            </a:r>
            <a:r>
              <a:rPr lang="en-GB" sz="1600" dirty="0"/>
              <a:t>next generation FX e-Commerce platform, </a:t>
            </a:r>
            <a:r>
              <a:rPr lang="en-GB" sz="1600" dirty="0" smtClean="0"/>
              <a:t>e-Markets (mobile </a:t>
            </a:r>
            <a:r>
              <a:rPr lang="en-GB" sz="1600" dirty="0"/>
              <a:t>FX trading for corporate </a:t>
            </a:r>
            <a:r>
              <a:rPr lang="en-GB" sz="1600" dirty="0" smtClean="0"/>
              <a:t>segment)</a:t>
            </a:r>
          </a:p>
          <a:p>
            <a:pPr marL="182880" lvl="1" indent="-182880" fontAlgn="base">
              <a:spcBef>
                <a:spcPts val="200"/>
              </a:spcBef>
              <a:spcAft>
                <a:spcPts val="200"/>
              </a:spcAft>
              <a:buClr>
                <a:srgbClr val="2D4B6F"/>
              </a:buClr>
              <a:buSzPct val="100000"/>
              <a:buFont typeface="Arial" pitchFamily="34" charset="0"/>
              <a:buChar char="•"/>
              <a:defRPr/>
            </a:pPr>
            <a:r>
              <a:rPr lang="en-GB" sz="1600" dirty="0" smtClean="0"/>
              <a:t>Auto </a:t>
            </a:r>
            <a:r>
              <a:rPr lang="en-GB" sz="1600" dirty="0"/>
              <a:t>FX </a:t>
            </a:r>
            <a:r>
              <a:rPr lang="en-GB" sz="1600" dirty="0" smtClean="0"/>
              <a:t>solution - awarded </a:t>
            </a:r>
            <a:r>
              <a:rPr lang="en-GB" sz="1600" dirty="0"/>
              <a:t>for Product Innovation in Global Finance’s The Innovators awards for 2017</a:t>
            </a:r>
          </a:p>
        </p:txBody>
      </p:sp>
      <p:sp>
        <p:nvSpPr>
          <p:cNvPr id="56" name="Rectangle 55"/>
          <p:cNvSpPr/>
          <p:nvPr/>
        </p:nvSpPr>
        <p:spPr>
          <a:xfrm>
            <a:off x="636759" y="4058647"/>
            <a:ext cx="1823971" cy="12444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err="1" smtClean="0">
                <a:solidFill>
                  <a:srgbClr val="FFFFFF"/>
                </a:solidFill>
              </a:rPr>
              <a:t>Nordea</a:t>
            </a:r>
            <a:r>
              <a:rPr lang="en-US" sz="1600" b="1" dirty="0">
                <a:solidFill>
                  <a:srgbClr val="FFFFFF"/>
                </a:solidFill>
              </a:rPr>
              <a:t> </a:t>
            </a:r>
            <a:r>
              <a:rPr lang="en-US" sz="1600" b="1" dirty="0" smtClean="0">
                <a:solidFill>
                  <a:srgbClr val="FFFFFF"/>
                </a:solidFill>
              </a:rPr>
              <a:t>Digital Markets</a:t>
            </a:r>
            <a:endParaRPr lang="en-US" sz="1600" b="1" dirty="0">
              <a:solidFill>
                <a:srgbClr val="FFFFFF"/>
              </a:solidFill>
            </a:endParaRPr>
          </a:p>
        </p:txBody>
      </p:sp>
      <p:sp>
        <p:nvSpPr>
          <p:cNvPr id="60" name="Rectangle 59"/>
          <p:cNvSpPr/>
          <p:nvPr/>
        </p:nvSpPr>
        <p:spPr>
          <a:xfrm>
            <a:off x="634972" y="5457693"/>
            <a:ext cx="1823971" cy="6966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smtClean="0">
                <a:solidFill>
                  <a:srgbClr val="FFFFFF"/>
                </a:solidFill>
              </a:rPr>
              <a:t>Open Banking</a:t>
            </a:r>
            <a:endParaRPr lang="en-US" sz="1600" b="1" dirty="0">
              <a:solidFill>
                <a:srgbClr val="FFFFFF"/>
              </a:solidFill>
            </a:endParaRPr>
          </a:p>
        </p:txBody>
      </p:sp>
      <p:pic>
        <p:nvPicPr>
          <p:cNvPr id="273418" name="Picture 10" descr="https://ninaa.oneadr.net/portal/internalportal/appmanager/nordeaportal/desktop/Content/Notes/intranet/homepage/home0492.nsf/files/Innovators_Logo17_210x80.jpg/$file/Innovators_Logo17_210x8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46664" y="4068907"/>
            <a:ext cx="1712089" cy="652224"/>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p:cNvSpPr/>
          <p:nvPr/>
        </p:nvSpPr>
        <p:spPr>
          <a:xfrm>
            <a:off x="2460730" y="5457693"/>
            <a:ext cx="6424342" cy="696653"/>
          </a:xfrm>
          <a:prstGeom prst="rect">
            <a:avLst/>
          </a:prstGeom>
          <a:solidFill>
            <a:schemeClr val="accent2">
              <a:lumMod val="20000"/>
              <a:lumOff val="80000"/>
            </a:schemeClr>
          </a:solidFill>
        </p:spPr>
        <p:txBody>
          <a:bodyPr wrap="square" anchor="ctr">
            <a:noAutofit/>
          </a:bodyPr>
          <a:lstStyle/>
          <a:p>
            <a:pPr marL="182880" lvl="1" indent="-182880" fontAlgn="base">
              <a:spcBef>
                <a:spcPts val="200"/>
              </a:spcBef>
              <a:spcAft>
                <a:spcPts val="200"/>
              </a:spcAft>
              <a:buClr>
                <a:srgbClr val="2D4B6F"/>
              </a:buClr>
              <a:buSzPct val="100000"/>
              <a:buFont typeface="Arial" pitchFamily="34" charset="0"/>
              <a:buChar char="•"/>
              <a:defRPr/>
            </a:pPr>
            <a:r>
              <a:rPr lang="sv-SE" sz="1600" dirty="0" smtClean="0"/>
              <a:t>Invited &gt;800 companies to collaborate in a sand box environment</a:t>
            </a:r>
          </a:p>
          <a:p>
            <a:pPr marL="182880" lvl="1" indent="-182880" fontAlgn="base">
              <a:spcBef>
                <a:spcPts val="200"/>
              </a:spcBef>
              <a:spcAft>
                <a:spcPts val="200"/>
              </a:spcAft>
              <a:buClr>
                <a:srgbClr val="2D4B6F"/>
              </a:buClr>
              <a:buSzPct val="100000"/>
              <a:buFont typeface="Arial" pitchFamily="34" charset="0"/>
              <a:buChar char="•"/>
              <a:defRPr/>
            </a:pPr>
            <a:r>
              <a:rPr lang="sv-SE" sz="1600" dirty="0" smtClean="0"/>
              <a:t>First in the Nordic market with Open Banking</a:t>
            </a:r>
            <a:endParaRPr lang="en-GB" sz="1600" dirty="0"/>
          </a:p>
        </p:txBody>
      </p:sp>
      <p:sp>
        <p:nvSpPr>
          <p:cNvPr id="65" name="Slide Number Placeholder 3"/>
          <p:cNvSpPr>
            <a:spLocks noGrp="1"/>
          </p:cNvSpPr>
          <p:nvPr>
            <p:ph type="sldNum" sz="quarter" idx="12"/>
          </p:nvPr>
        </p:nvSpPr>
        <p:spPr>
          <a:xfrm>
            <a:off x="648000" y="6375026"/>
            <a:ext cx="324000" cy="144033"/>
          </a:xfrm>
        </p:spPr>
        <p:txBody>
          <a:bodyPr/>
          <a:lstStyle/>
          <a:p>
            <a:fld id="{D14BCCD3-0010-4FBA-B965-2126ADC31932}" type="slidenum">
              <a:rPr lang="en-GB" smtClean="0"/>
              <a:pPr/>
              <a:t>16</a:t>
            </a:fld>
            <a:endParaRPr lang="en-GB" dirty="0"/>
          </a:p>
        </p:txBody>
      </p:sp>
      <p:grpSp>
        <p:nvGrpSpPr>
          <p:cNvPr id="68" name="Group 91">
            <a:extLst>
              <a:ext uri="{FF2B5EF4-FFF2-40B4-BE49-F238E27FC236}">
                <a16:creationId xmlns:a16="http://schemas.microsoft.com/office/drawing/2014/main" xmlns="" id="{883C959E-15AA-4503-B1DE-26A3F93444D5}"/>
              </a:ext>
            </a:extLst>
          </p:cNvPr>
          <p:cNvGrpSpPr>
            <a:grpSpLocks noChangeAspect="1"/>
          </p:cNvGrpSpPr>
          <p:nvPr/>
        </p:nvGrpSpPr>
        <p:grpSpPr>
          <a:xfrm>
            <a:off x="9778041" y="2071174"/>
            <a:ext cx="1287348" cy="1249277"/>
            <a:chOff x="3260521" y="2599607"/>
            <a:chExt cx="1152000" cy="1152000"/>
          </a:xfrm>
        </p:grpSpPr>
        <p:sp>
          <p:nvSpPr>
            <p:cNvPr id="69" name="Rectangle: Rounded Corners 90">
              <a:extLst>
                <a:ext uri="{FF2B5EF4-FFF2-40B4-BE49-F238E27FC236}">
                  <a16:creationId xmlns:a16="http://schemas.microsoft.com/office/drawing/2014/main" xmlns="" id="{167D09A7-9989-4082-878A-81F898B47B9A}"/>
                </a:ext>
              </a:extLst>
            </p:cNvPr>
            <p:cNvSpPr/>
            <p:nvPr/>
          </p:nvSpPr>
          <p:spPr>
            <a:xfrm>
              <a:off x="3260521" y="2599607"/>
              <a:ext cx="1152000" cy="1152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pic>
          <p:nvPicPr>
            <p:cNvPr id="70" name="Picture 89">
              <a:extLst>
                <a:ext uri="{FF2B5EF4-FFF2-40B4-BE49-F238E27FC236}">
                  <a16:creationId xmlns:a16="http://schemas.microsoft.com/office/drawing/2014/main" xmlns="" id="{3590D125-B59C-4472-8E71-2F67CBFF28CD}"/>
                </a:ext>
              </a:extLst>
            </p:cNvPr>
            <p:cNvPicPr>
              <a:picLocks noChangeAspect="1"/>
            </p:cNvPicPr>
            <p:nvPr/>
          </p:nvPicPr>
          <p:blipFill>
            <a:blip r:embed="rId8"/>
            <a:stretch>
              <a:fillRect/>
            </a:stretch>
          </p:blipFill>
          <p:spPr>
            <a:xfrm>
              <a:off x="3332521" y="2671607"/>
              <a:ext cx="1008000" cy="1008000"/>
            </a:xfrm>
            <a:prstGeom prst="rect">
              <a:avLst/>
            </a:prstGeom>
          </p:spPr>
        </p:pic>
      </p:grpSp>
      <p:sp>
        <p:nvSpPr>
          <p:cNvPr id="52" name="Rectangle 51"/>
          <p:cNvSpPr/>
          <p:nvPr/>
        </p:nvSpPr>
        <p:spPr>
          <a:xfrm>
            <a:off x="9778041" y="202870"/>
            <a:ext cx="1800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grpSp>
        <p:nvGrpSpPr>
          <p:cNvPr id="53" name="Group 52"/>
          <p:cNvGrpSpPr/>
          <p:nvPr/>
        </p:nvGrpSpPr>
        <p:grpSpPr>
          <a:xfrm>
            <a:off x="9867256" y="201056"/>
            <a:ext cx="1769418" cy="696183"/>
            <a:chOff x="9867256" y="201056"/>
            <a:chExt cx="1769418" cy="696183"/>
          </a:xfrm>
        </p:grpSpPr>
        <p:sp>
          <p:nvSpPr>
            <p:cNvPr id="54" name="TextBox 53"/>
            <p:cNvSpPr txBox="1"/>
            <p:nvPr/>
          </p:nvSpPr>
          <p:spPr>
            <a:xfrm>
              <a:off x="10194640" y="439929"/>
              <a:ext cx="1440000" cy="230786"/>
            </a:xfrm>
            <a:prstGeom prst="rect">
              <a:avLst/>
            </a:prstGeom>
            <a:noFill/>
          </p:spPr>
          <p:txBody>
            <a:bodyPr wrap="square" lIns="91393" tIns="45697" rIns="91393" bIns="45697" rtlCol="0">
              <a:spAutoFit/>
            </a:bodyPr>
            <a:lstStyle/>
            <a:p>
              <a:pPr defTabSz="1088224"/>
              <a:r>
                <a:rPr lang="en-GB" sz="900" dirty="0"/>
                <a:t>Efficient and Scalable</a:t>
              </a:r>
            </a:p>
          </p:txBody>
        </p:sp>
        <p:sp>
          <p:nvSpPr>
            <p:cNvPr id="57" name="xxIcon"/>
            <p:cNvSpPr>
              <a:spLocks noChangeAspect="1" noEditPoints="1"/>
            </p:cNvSpPr>
            <p:nvPr/>
          </p:nvSpPr>
          <p:spPr bwMode="auto">
            <a:xfrm>
              <a:off x="9928277" y="445038"/>
              <a:ext cx="246857" cy="216000"/>
            </a:xfrm>
            <a:custGeom>
              <a:avLst/>
              <a:gdLst>
                <a:gd name="T0" fmla="*/ 186 w 192"/>
                <a:gd name="T1" fmla="*/ 62 h 168"/>
                <a:gd name="T2" fmla="*/ 184 w 192"/>
                <a:gd name="T3" fmla="*/ 68 h 168"/>
                <a:gd name="T4" fmla="*/ 176 w 192"/>
                <a:gd name="T5" fmla="*/ 76 h 168"/>
                <a:gd name="T6" fmla="*/ 156 w 192"/>
                <a:gd name="T7" fmla="*/ 36 h 168"/>
                <a:gd name="T8" fmla="*/ 114 w 192"/>
                <a:gd name="T9" fmla="*/ 14 h 168"/>
                <a:gd name="T10" fmla="*/ 78 w 192"/>
                <a:gd name="T11" fmla="*/ 14 h 168"/>
                <a:gd name="T12" fmla="*/ 48 w 192"/>
                <a:gd name="T13" fmla="*/ 0 h 168"/>
                <a:gd name="T14" fmla="*/ 34 w 192"/>
                <a:gd name="T15" fmla="*/ 8 h 168"/>
                <a:gd name="T16" fmla="*/ 44 w 192"/>
                <a:gd name="T17" fmla="*/ 18 h 168"/>
                <a:gd name="T18" fmla="*/ 36 w 192"/>
                <a:gd name="T19" fmla="*/ 34 h 168"/>
                <a:gd name="T20" fmla="*/ 18 w 192"/>
                <a:gd name="T21" fmla="*/ 68 h 168"/>
                <a:gd name="T22" fmla="*/ 2 w 192"/>
                <a:gd name="T23" fmla="*/ 70 h 168"/>
                <a:gd name="T24" fmla="*/ 0 w 192"/>
                <a:gd name="T25" fmla="*/ 104 h 168"/>
                <a:gd name="T26" fmla="*/ 24 w 192"/>
                <a:gd name="T27" fmla="*/ 108 h 168"/>
                <a:gd name="T28" fmla="*/ 36 w 192"/>
                <a:gd name="T29" fmla="*/ 126 h 168"/>
                <a:gd name="T30" fmla="*/ 56 w 192"/>
                <a:gd name="T31" fmla="*/ 164 h 168"/>
                <a:gd name="T32" fmla="*/ 60 w 192"/>
                <a:gd name="T33" fmla="*/ 168 h 168"/>
                <a:gd name="T34" fmla="*/ 64 w 192"/>
                <a:gd name="T35" fmla="*/ 164 h 168"/>
                <a:gd name="T36" fmla="*/ 80 w 192"/>
                <a:gd name="T37" fmla="*/ 146 h 168"/>
                <a:gd name="T38" fmla="*/ 128 w 192"/>
                <a:gd name="T39" fmla="*/ 142 h 168"/>
                <a:gd name="T40" fmla="*/ 130 w 192"/>
                <a:gd name="T41" fmla="*/ 166 h 168"/>
                <a:gd name="T42" fmla="*/ 134 w 192"/>
                <a:gd name="T43" fmla="*/ 166 h 168"/>
                <a:gd name="T44" fmla="*/ 136 w 192"/>
                <a:gd name="T45" fmla="*/ 138 h 168"/>
                <a:gd name="T46" fmla="*/ 168 w 192"/>
                <a:gd name="T47" fmla="*/ 108 h 168"/>
                <a:gd name="T48" fmla="*/ 176 w 192"/>
                <a:gd name="T49" fmla="*/ 84 h 168"/>
                <a:gd name="T50" fmla="*/ 188 w 192"/>
                <a:gd name="T51" fmla="*/ 76 h 168"/>
                <a:gd name="T52" fmla="*/ 192 w 192"/>
                <a:gd name="T53" fmla="*/ 64 h 168"/>
                <a:gd name="T54" fmla="*/ 188 w 192"/>
                <a:gd name="T55" fmla="*/ 60 h 168"/>
                <a:gd name="T56" fmla="*/ 44 w 192"/>
                <a:gd name="T57" fmla="*/ 76 h 168"/>
                <a:gd name="T58" fmla="*/ 40 w 192"/>
                <a:gd name="T59" fmla="*/ 68 h 168"/>
                <a:gd name="T60" fmla="*/ 42 w 192"/>
                <a:gd name="T61" fmla="*/ 62 h 168"/>
                <a:gd name="T62" fmla="*/ 48 w 192"/>
                <a:gd name="T63" fmla="*/ 60 h 168"/>
                <a:gd name="T64" fmla="*/ 56 w 192"/>
                <a:gd name="T65" fmla="*/ 64 h 168"/>
                <a:gd name="T66" fmla="*/ 56 w 192"/>
                <a:gd name="T67" fmla="*/ 72 h 168"/>
                <a:gd name="T68" fmla="*/ 48 w 192"/>
                <a:gd name="T69" fmla="*/ 76 h 168"/>
                <a:gd name="T70" fmla="*/ 136 w 192"/>
                <a:gd name="T71" fmla="*/ 50 h 168"/>
                <a:gd name="T72" fmla="*/ 130 w 192"/>
                <a:gd name="T73" fmla="*/ 52 h 168"/>
                <a:gd name="T74" fmla="*/ 102 w 192"/>
                <a:gd name="T75" fmla="*/ 40 h 168"/>
                <a:gd name="T76" fmla="*/ 90 w 192"/>
                <a:gd name="T77" fmla="*/ 40 h 168"/>
                <a:gd name="T78" fmla="*/ 88 w 192"/>
                <a:gd name="T79" fmla="*/ 34 h 168"/>
                <a:gd name="T80" fmla="*/ 104 w 192"/>
                <a:gd name="T81" fmla="*/ 32 h 168"/>
                <a:gd name="T82" fmla="*/ 134 w 192"/>
                <a:gd name="T83" fmla="*/ 44 h 168"/>
                <a:gd name="T84" fmla="*/ 136 w 192"/>
                <a:gd name="T85" fmla="*/ 5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68">
                  <a:moveTo>
                    <a:pt x="188" y="60"/>
                  </a:moveTo>
                  <a:lnTo>
                    <a:pt x="188" y="60"/>
                  </a:lnTo>
                  <a:lnTo>
                    <a:pt x="186" y="62"/>
                  </a:lnTo>
                  <a:lnTo>
                    <a:pt x="184" y="64"/>
                  </a:lnTo>
                  <a:lnTo>
                    <a:pt x="184" y="64"/>
                  </a:lnTo>
                  <a:lnTo>
                    <a:pt x="184" y="68"/>
                  </a:lnTo>
                  <a:lnTo>
                    <a:pt x="182" y="72"/>
                  </a:lnTo>
                  <a:lnTo>
                    <a:pt x="176" y="76"/>
                  </a:lnTo>
                  <a:lnTo>
                    <a:pt x="176" y="76"/>
                  </a:lnTo>
                  <a:lnTo>
                    <a:pt x="172" y="60"/>
                  </a:lnTo>
                  <a:lnTo>
                    <a:pt x="166" y="48"/>
                  </a:lnTo>
                  <a:lnTo>
                    <a:pt x="156" y="36"/>
                  </a:lnTo>
                  <a:lnTo>
                    <a:pt x="144" y="26"/>
                  </a:lnTo>
                  <a:lnTo>
                    <a:pt x="130" y="18"/>
                  </a:lnTo>
                  <a:lnTo>
                    <a:pt x="114" y="14"/>
                  </a:lnTo>
                  <a:lnTo>
                    <a:pt x="96" y="12"/>
                  </a:lnTo>
                  <a:lnTo>
                    <a:pt x="78" y="14"/>
                  </a:lnTo>
                  <a:lnTo>
                    <a:pt x="78" y="14"/>
                  </a:lnTo>
                  <a:lnTo>
                    <a:pt x="70" y="6"/>
                  </a:lnTo>
                  <a:lnTo>
                    <a:pt x="60" y="0"/>
                  </a:lnTo>
                  <a:lnTo>
                    <a:pt x="48" y="0"/>
                  </a:lnTo>
                  <a:lnTo>
                    <a:pt x="36" y="4"/>
                  </a:lnTo>
                  <a:lnTo>
                    <a:pt x="36" y="4"/>
                  </a:lnTo>
                  <a:lnTo>
                    <a:pt x="34" y="8"/>
                  </a:lnTo>
                  <a:lnTo>
                    <a:pt x="36" y="12"/>
                  </a:lnTo>
                  <a:lnTo>
                    <a:pt x="36" y="12"/>
                  </a:lnTo>
                  <a:lnTo>
                    <a:pt x="44" y="18"/>
                  </a:lnTo>
                  <a:lnTo>
                    <a:pt x="48" y="26"/>
                  </a:lnTo>
                  <a:lnTo>
                    <a:pt x="48" y="26"/>
                  </a:lnTo>
                  <a:lnTo>
                    <a:pt x="36" y="34"/>
                  </a:lnTo>
                  <a:lnTo>
                    <a:pt x="28" y="44"/>
                  </a:lnTo>
                  <a:lnTo>
                    <a:pt x="22" y="56"/>
                  </a:lnTo>
                  <a:lnTo>
                    <a:pt x="18" y="68"/>
                  </a:lnTo>
                  <a:lnTo>
                    <a:pt x="4" y="68"/>
                  </a:lnTo>
                  <a:lnTo>
                    <a:pt x="4" y="68"/>
                  </a:lnTo>
                  <a:lnTo>
                    <a:pt x="2" y="70"/>
                  </a:lnTo>
                  <a:lnTo>
                    <a:pt x="0" y="72"/>
                  </a:lnTo>
                  <a:lnTo>
                    <a:pt x="0" y="104"/>
                  </a:lnTo>
                  <a:lnTo>
                    <a:pt x="0" y="104"/>
                  </a:lnTo>
                  <a:lnTo>
                    <a:pt x="2" y="106"/>
                  </a:lnTo>
                  <a:lnTo>
                    <a:pt x="4" y="108"/>
                  </a:lnTo>
                  <a:lnTo>
                    <a:pt x="24" y="108"/>
                  </a:lnTo>
                  <a:lnTo>
                    <a:pt x="24" y="108"/>
                  </a:lnTo>
                  <a:lnTo>
                    <a:pt x="30" y="118"/>
                  </a:lnTo>
                  <a:lnTo>
                    <a:pt x="36" y="126"/>
                  </a:lnTo>
                  <a:lnTo>
                    <a:pt x="46" y="132"/>
                  </a:lnTo>
                  <a:lnTo>
                    <a:pt x="56" y="138"/>
                  </a:lnTo>
                  <a:lnTo>
                    <a:pt x="56" y="164"/>
                  </a:lnTo>
                  <a:lnTo>
                    <a:pt x="56" y="164"/>
                  </a:lnTo>
                  <a:lnTo>
                    <a:pt x="58" y="166"/>
                  </a:lnTo>
                  <a:lnTo>
                    <a:pt x="60" y="168"/>
                  </a:lnTo>
                  <a:lnTo>
                    <a:pt x="60" y="168"/>
                  </a:lnTo>
                  <a:lnTo>
                    <a:pt x="62" y="166"/>
                  </a:lnTo>
                  <a:lnTo>
                    <a:pt x="64" y="164"/>
                  </a:lnTo>
                  <a:lnTo>
                    <a:pt x="64" y="142"/>
                  </a:lnTo>
                  <a:lnTo>
                    <a:pt x="64" y="142"/>
                  </a:lnTo>
                  <a:lnTo>
                    <a:pt x="80" y="146"/>
                  </a:lnTo>
                  <a:lnTo>
                    <a:pt x="96" y="148"/>
                  </a:lnTo>
                  <a:lnTo>
                    <a:pt x="112" y="146"/>
                  </a:lnTo>
                  <a:lnTo>
                    <a:pt x="128" y="142"/>
                  </a:lnTo>
                  <a:lnTo>
                    <a:pt x="128" y="164"/>
                  </a:lnTo>
                  <a:lnTo>
                    <a:pt x="128" y="164"/>
                  </a:lnTo>
                  <a:lnTo>
                    <a:pt x="130" y="166"/>
                  </a:lnTo>
                  <a:lnTo>
                    <a:pt x="132" y="168"/>
                  </a:lnTo>
                  <a:lnTo>
                    <a:pt x="132" y="168"/>
                  </a:lnTo>
                  <a:lnTo>
                    <a:pt x="134" y="166"/>
                  </a:lnTo>
                  <a:lnTo>
                    <a:pt x="136" y="164"/>
                  </a:lnTo>
                  <a:lnTo>
                    <a:pt x="136" y="138"/>
                  </a:lnTo>
                  <a:lnTo>
                    <a:pt x="136" y="138"/>
                  </a:lnTo>
                  <a:lnTo>
                    <a:pt x="152" y="128"/>
                  </a:lnTo>
                  <a:lnTo>
                    <a:pt x="164" y="116"/>
                  </a:lnTo>
                  <a:lnTo>
                    <a:pt x="168" y="108"/>
                  </a:lnTo>
                  <a:lnTo>
                    <a:pt x="172" y="100"/>
                  </a:lnTo>
                  <a:lnTo>
                    <a:pt x="174" y="92"/>
                  </a:lnTo>
                  <a:lnTo>
                    <a:pt x="176" y="84"/>
                  </a:lnTo>
                  <a:lnTo>
                    <a:pt x="176" y="84"/>
                  </a:lnTo>
                  <a:lnTo>
                    <a:pt x="182" y="82"/>
                  </a:lnTo>
                  <a:lnTo>
                    <a:pt x="188" y="76"/>
                  </a:lnTo>
                  <a:lnTo>
                    <a:pt x="190" y="70"/>
                  </a:lnTo>
                  <a:lnTo>
                    <a:pt x="192" y="64"/>
                  </a:lnTo>
                  <a:lnTo>
                    <a:pt x="192" y="64"/>
                  </a:lnTo>
                  <a:lnTo>
                    <a:pt x="190" y="62"/>
                  </a:lnTo>
                  <a:lnTo>
                    <a:pt x="188" y="60"/>
                  </a:lnTo>
                  <a:lnTo>
                    <a:pt x="188" y="60"/>
                  </a:lnTo>
                  <a:close/>
                  <a:moveTo>
                    <a:pt x="48" y="76"/>
                  </a:moveTo>
                  <a:lnTo>
                    <a:pt x="48" y="76"/>
                  </a:lnTo>
                  <a:lnTo>
                    <a:pt x="44" y="76"/>
                  </a:lnTo>
                  <a:lnTo>
                    <a:pt x="42" y="74"/>
                  </a:lnTo>
                  <a:lnTo>
                    <a:pt x="40" y="72"/>
                  </a:lnTo>
                  <a:lnTo>
                    <a:pt x="40" y="68"/>
                  </a:lnTo>
                  <a:lnTo>
                    <a:pt x="40" y="68"/>
                  </a:lnTo>
                  <a:lnTo>
                    <a:pt x="40" y="64"/>
                  </a:lnTo>
                  <a:lnTo>
                    <a:pt x="42" y="62"/>
                  </a:lnTo>
                  <a:lnTo>
                    <a:pt x="44" y="60"/>
                  </a:lnTo>
                  <a:lnTo>
                    <a:pt x="48" y="60"/>
                  </a:lnTo>
                  <a:lnTo>
                    <a:pt x="48" y="60"/>
                  </a:lnTo>
                  <a:lnTo>
                    <a:pt x="52" y="60"/>
                  </a:lnTo>
                  <a:lnTo>
                    <a:pt x="54" y="62"/>
                  </a:lnTo>
                  <a:lnTo>
                    <a:pt x="56" y="64"/>
                  </a:lnTo>
                  <a:lnTo>
                    <a:pt x="56" y="68"/>
                  </a:lnTo>
                  <a:lnTo>
                    <a:pt x="56" y="68"/>
                  </a:lnTo>
                  <a:lnTo>
                    <a:pt x="56" y="72"/>
                  </a:lnTo>
                  <a:lnTo>
                    <a:pt x="54" y="74"/>
                  </a:lnTo>
                  <a:lnTo>
                    <a:pt x="52" y="76"/>
                  </a:lnTo>
                  <a:lnTo>
                    <a:pt x="48" y="76"/>
                  </a:lnTo>
                  <a:lnTo>
                    <a:pt x="48" y="76"/>
                  </a:lnTo>
                  <a:close/>
                  <a:moveTo>
                    <a:pt x="136" y="50"/>
                  </a:moveTo>
                  <a:lnTo>
                    <a:pt x="136" y="50"/>
                  </a:lnTo>
                  <a:lnTo>
                    <a:pt x="132" y="52"/>
                  </a:lnTo>
                  <a:lnTo>
                    <a:pt x="130" y="52"/>
                  </a:lnTo>
                  <a:lnTo>
                    <a:pt x="130" y="52"/>
                  </a:lnTo>
                  <a:lnTo>
                    <a:pt x="122" y="46"/>
                  </a:lnTo>
                  <a:lnTo>
                    <a:pt x="112" y="42"/>
                  </a:lnTo>
                  <a:lnTo>
                    <a:pt x="102" y="40"/>
                  </a:lnTo>
                  <a:lnTo>
                    <a:pt x="92" y="40"/>
                  </a:lnTo>
                  <a:lnTo>
                    <a:pt x="92" y="40"/>
                  </a:lnTo>
                  <a:lnTo>
                    <a:pt x="90" y="40"/>
                  </a:lnTo>
                  <a:lnTo>
                    <a:pt x="88" y="36"/>
                  </a:lnTo>
                  <a:lnTo>
                    <a:pt x="88" y="36"/>
                  </a:lnTo>
                  <a:lnTo>
                    <a:pt x="88" y="34"/>
                  </a:lnTo>
                  <a:lnTo>
                    <a:pt x="92" y="32"/>
                  </a:lnTo>
                  <a:lnTo>
                    <a:pt x="92" y="32"/>
                  </a:lnTo>
                  <a:lnTo>
                    <a:pt x="104" y="32"/>
                  </a:lnTo>
                  <a:lnTo>
                    <a:pt x="114" y="34"/>
                  </a:lnTo>
                  <a:lnTo>
                    <a:pt x="124" y="38"/>
                  </a:lnTo>
                  <a:lnTo>
                    <a:pt x="134" y="44"/>
                  </a:lnTo>
                  <a:lnTo>
                    <a:pt x="134" y="44"/>
                  </a:lnTo>
                  <a:lnTo>
                    <a:pt x="136" y="48"/>
                  </a:lnTo>
                  <a:lnTo>
                    <a:pt x="136" y="50"/>
                  </a:lnTo>
                  <a:lnTo>
                    <a:pt x="136" y="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p>
          </p:txBody>
        </p:sp>
        <p:sp>
          <p:nvSpPr>
            <p:cNvPr id="58" name="TextBox 57"/>
            <p:cNvSpPr txBox="1"/>
            <p:nvPr/>
          </p:nvSpPr>
          <p:spPr>
            <a:xfrm>
              <a:off x="10191820" y="201056"/>
              <a:ext cx="1440000" cy="230786"/>
            </a:xfrm>
            <a:prstGeom prst="rect">
              <a:avLst/>
            </a:prstGeom>
            <a:noFill/>
          </p:spPr>
          <p:txBody>
            <a:bodyPr wrap="square" lIns="91393" tIns="45697" rIns="91393" bIns="45697" rtlCol="0">
              <a:spAutoFit/>
            </a:bodyPr>
            <a:lstStyle>
              <a:defPPr>
                <a:defRPr lang="en-US"/>
              </a:defPPr>
              <a:lvl1pPr defTabSz="1088224">
                <a:defRPr sz="1200"/>
              </a:lvl1pPr>
            </a:lstStyle>
            <a:p>
              <a:r>
                <a:rPr lang="en-GB" sz="900" dirty="0"/>
                <a:t>Fast and Agile</a:t>
              </a:r>
            </a:p>
          </p:txBody>
        </p:sp>
        <p:grpSp>
          <p:nvGrpSpPr>
            <p:cNvPr id="59" name="xxIcon"/>
            <p:cNvGrpSpPr>
              <a:grpSpLocks noChangeAspect="1"/>
            </p:cNvGrpSpPr>
            <p:nvPr/>
          </p:nvGrpSpPr>
          <p:grpSpPr>
            <a:xfrm>
              <a:off x="9867256" y="237586"/>
              <a:ext cx="329142" cy="144000"/>
              <a:chOff x="4129088" y="4906963"/>
              <a:chExt cx="304800" cy="133350"/>
            </a:xfrm>
            <a:solidFill>
              <a:schemeClr val="accent1"/>
            </a:solidFill>
          </p:grpSpPr>
          <p:sp>
            <p:nvSpPr>
              <p:cNvPr id="85" name="Freeform 176"/>
              <p:cNvSpPr>
                <a:spLocks/>
              </p:cNvSpPr>
              <p:nvPr/>
            </p:nvSpPr>
            <p:spPr bwMode="auto">
              <a:xfrm>
                <a:off x="4129088" y="4906963"/>
                <a:ext cx="304800" cy="127000"/>
              </a:xfrm>
              <a:custGeom>
                <a:avLst/>
                <a:gdLst>
                  <a:gd name="T0" fmla="*/ 156 w 192"/>
                  <a:gd name="T1" fmla="*/ 24 h 80"/>
                  <a:gd name="T2" fmla="*/ 144 w 192"/>
                  <a:gd name="T3" fmla="*/ 24 h 80"/>
                  <a:gd name="T4" fmla="*/ 134 w 192"/>
                  <a:gd name="T5" fmla="*/ 24 h 80"/>
                  <a:gd name="T6" fmla="*/ 128 w 192"/>
                  <a:gd name="T7" fmla="*/ 28 h 80"/>
                  <a:gd name="T8" fmla="*/ 120 w 192"/>
                  <a:gd name="T9" fmla="*/ 32 h 80"/>
                  <a:gd name="T10" fmla="*/ 130 w 192"/>
                  <a:gd name="T11" fmla="*/ 14 h 80"/>
                  <a:gd name="T12" fmla="*/ 128 w 192"/>
                  <a:gd name="T13" fmla="*/ 8 h 80"/>
                  <a:gd name="T14" fmla="*/ 124 w 192"/>
                  <a:gd name="T15" fmla="*/ 8 h 80"/>
                  <a:gd name="T16" fmla="*/ 112 w 192"/>
                  <a:gd name="T17" fmla="*/ 32 h 80"/>
                  <a:gd name="T18" fmla="*/ 84 w 192"/>
                  <a:gd name="T19" fmla="*/ 32 h 80"/>
                  <a:gd name="T20" fmla="*/ 98 w 192"/>
                  <a:gd name="T21" fmla="*/ 6 h 80"/>
                  <a:gd name="T22" fmla="*/ 100 w 192"/>
                  <a:gd name="T23" fmla="*/ 4 h 80"/>
                  <a:gd name="T24" fmla="*/ 98 w 192"/>
                  <a:gd name="T25" fmla="*/ 2 h 80"/>
                  <a:gd name="T26" fmla="*/ 94 w 192"/>
                  <a:gd name="T27" fmla="*/ 2 h 80"/>
                  <a:gd name="T28" fmla="*/ 36 w 192"/>
                  <a:gd name="T29" fmla="*/ 24 h 80"/>
                  <a:gd name="T30" fmla="*/ 28 w 192"/>
                  <a:gd name="T31" fmla="*/ 24 h 80"/>
                  <a:gd name="T32" fmla="*/ 16 w 192"/>
                  <a:gd name="T33" fmla="*/ 30 h 80"/>
                  <a:gd name="T34" fmla="*/ 6 w 192"/>
                  <a:gd name="T35" fmla="*/ 40 h 80"/>
                  <a:gd name="T36" fmla="*/ 0 w 192"/>
                  <a:gd name="T37" fmla="*/ 52 h 80"/>
                  <a:gd name="T38" fmla="*/ 0 w 192"/>
                  <a:gd name="T39" fmla="*/ 76 h 80"/>
                  <a:gd name="T40" fmla="*/ 2 w 192"/>
                  <a:gd name="T41" fmla="*/ 78 h 80"/>
                  <a:gd name="T42" fmla="*/ 28 w 192"/>
                  <a:gd name="T43" fmla="*/ 80 h 80"/>
                  <a:gd name="T44" fmla="*/ 24 w 192"/>
                  <a:gd name="T45" fmla="*/ 74 h 80"/>
                  <a:gd name="T46" fmla="*/ 24 w 192"/>
                  <a:gd name="T47" fmla="*/ 68 h 80"/>
                  <a:gd name="T48" fmla="*/ 32 w 192"/>
                  <a:gd name="T49" fmla="*/ 52 h 80"/>
                  <a:gd name="T50" fmla="*/ 48 w 192"/>
                  <a:gd name="T51" fmla="*/ 44 h 80"/>
                  <a:gd name="T52" fmla="*/ 58 w 192"/>
                  <a:gd name="T53" fmla="*/ 46 h 80"/>
                  <a:gd name="T54" fmla="*/ 70 w 192"/>
                  <a:gd name="T55" fmla="*/ 58 h 80"/>
                  <a:gd name="T56" fmla="*/ 72 w 192"/>
                  <a:gd name="T57" fmla="*/ 68 h 80"/>
                  <a:gd name="T58" fmla="*/ 68 w 192"/>
                  <a:gd name="T59" fmla="*/ 80 h 80"/>
                  <a:gd name="T60" fmla="*/ 128 w 192"/>
                  <a:gd name="T61" fmla="*/ 80 h 80"/>
                  <a:gd name="T62" fmla="*/ 124 w 192"/>
                  <a:gd name="T63" fmla="*/ 68 h 80"/>
                  <a:gd name="T64" fmla="*/ 126 w 192"/>
                  <a:gd name="T65" fmla="*/ 58 h 80"/>
                  <a:gd name="T66" fmla="*/ 138 w 192"/>
                  <a:gd name="T67" fmla="*/ 46 h 80"/>
                  <a:gd name="T68" fmla="*/ 148 w 192"/>
                  <a:gd name="T69" fmla="*/ 44 h 80"/>
                  <a:gd name="T70" fmla="*/ 164 w 192"/>
                  <a:gd name="T71" fmla="*/ 52 h 80"/>
                  <a:gd name="T72" fmla="*/ 172 w 192"/>
                  <a:gd name="T73" fmla="*/ 68 h 80"/>
                  <a:gd name="T74" fmla="*/ 172 w 192"/>
                  <a:gd name="T75" fmla="*/ 74 h 80"/>
                  <a:gd name="T76" fmla="*/ 188 w 192"/>
                  <a:gd name="T77" fmla="*/ 80 h 80"/>
                  <a:gd name="T78" fmla="*/ 190 w 192"/>
                  <a:gd name="T79" fmla="*/ 78 h 80"/>
                  <a:gd name="T80" fmla="*/ 192 w 192"/>
                  <a:gd name="T81" fmla="*/ 60 h 80"/>
                  <a:gd name="T82" fmla="*/ 192 w 192"/>
                  <a:gd name="T83" fmla="*/ 50 h 80"/>
                  <a:gd name="T84" fmla="*/ 186 w 192"/>
                  <a:gd name="T85" fmla="*/ 36 h 80"/>
                  <a:gd name="T86" fmla="*/ 176 w 192"/>
                  <a:gd name="T87" fmla="*/ 28 h 80"/>
                  <a:gd name="T88" fmla="*/ 160 w 192"/>
                  <a:gd name="T8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80">
                    <a:moveTo>
                      <a:pt x="160" y="24"/>
                    </a:moveTo>
                    <a:lnTo>
                      <a:pt x="156" y="24"/>
                    </a:lnTo>
                    <a:lnTo>
                      <a:pt x="156" y="24"/>
                    </a:lnTo>
                    <a:lnTo>
                      <a:pt x="144" y="24"/>
                    </a:lnTo>
                    <a:lnTo>
                      <a:pt x="144" y="24"/>
                    </a:lnTo>
                    <a:lnTo>
                      <a:pt x="134" y="24"/>
                    </a:lnTo>
                    <a:lnTo>
                      <a:pt x="128" y="28"/>
                    </a:lnTo>
                    <a:lnTo>
                      <a:pt x="128" y="28"/>
                    </a:lnTo>
                    <a:lnTo>
                      <a:pt x="124" y="32"/>
                    </a:lnTo>
                    <a:lnTo>
                      <a:pt x="120" y="32"/>
                    </a:lnTo>
                    <a:lnTo>
                      <a:pt x="130" y="14"/>
                    </a:lnTo>
                    <a:lnTo>
                      <a:pt x="130" y="14"/>
                    </a:lnTo>
                    <a:lnTo>
                      <a:pt x="130" y="10"/>
                    </a:lnTo>
                    <a:lnTo>
                      <a:pt x="128" y="8"/>
                    </a:lnTo>
                    <a:lnTo>
                      <a:pt x="128" y="8"/>
                    </a:lnTo>
                    <a:lnTo>
                      <a:pt x="124" y="8"/>
                    </a:lnTo>
                    <a:lnTo>
                      <a:pt x="122" y="10"/>
                    </a:lnTo>
                    <a:lnTo>
                      <a:pt x="112" y="32"/>
                    </a:lnTo>
                    <a:lnTo>
                      <a:pt x="84" y="32"/>
                    </a:lnTo>
                    <a:lnTo>
                      <a:pt x="84" y="32"/>
                    </a:lnTo>
                    <a:lnTo>
                      <a:pt x="80" y="26"/>
                    </a:lnTo>
                    <a:lnTo>
                      <a:pt x="98" y="6"/>
                    </a:lnTo>
                    <a:lnTo>
                      <a:pt x="98" y="6"/>
                    </a:lnTo>
                    <a:lnTo>
                      <a:pt x="100" y="4"/>
                    </a:lnTo>
                    <a:lnTo>
                      <a:pt x="98" y="2"/>
                    </a:lnTo>
                    <a:lnTo>
                      <a:pt x="98" y="2"/>
                    </a:lnTo>
                    <a:lnTo>
                      <a:pt x="96" y="0"/>
                    </a:lnTo>
                    <a:lnTo>
                      <a:pt x="94" y="2"/>
                    </a:lnTo>
                    <a:lnTo>
                      <a:pt x="70" y="24"/>
                    </a:lnTo>
                    <a:lnTo>
                      <a:pt x="36" y="24"/>
                    </a:lnTo>
                    <a:lnTo>
                      <a:pt x="36" y="24"/>
                    </a:lnTo>
                    <a:lnTo>
                      <a:pt x="28" y="24"/>
                    </a:lnTo>
                    <a:lnTo>
                      <a:pt x="22" y="26"/>
                    </a:lnTo>
                    <a:lnTo>
                      <a:pt x="16" y="30"/>
                    </a:lnTo>
                    <a:lnTo>
                      <a:pt x="10" y="34"/>
                    </a:lnTo>
                    <a:lnTo>
                      <a:pt x="6" y="40"/>
                    </a:lnTo>
                    <a:lnTo>
                      <a:pt x="2" y="46"/>
                    </a:lnTo>
                    <a:lnTo>
                      <a:pt x="0" y="52"/>
                    </a:lnTo>
                    <a:lnTo>
                      <a:pt x="0" y="60"/>
                    </a:lnTo>
                    <a:lnTo>
                      <a:pt x="0" y="76"/>
                    </a:lnTo>
                    <a:lnTo>
                      <a:pt x="0" y="76"/>
                    </a:lnTo>
                    <a:lnTo>
                      <a:pt x="2" y="78"/>
                    </a:lnTo>
                    <a:lnTo>
                      <a:pt x="4" y="80"/>
                    </a:lnTo>
                    <a:lnTo>
                      <a:pt x="28" y="80"/>
                    </a:lnTo>
                    <a:lnTo>
                      <a:pt x="28" y="80"/>
                    </a:lnTo>
                    <a:lnTo>
                      <a:pt x="24" y="74"/>
                    </a:lnTo>
                    <a:lnTo>
                      <a:pt x="24" y="68"/>
                    </a:lnTo>
                    <a:lnTo>
                      <a:pt x="24" y="68"/>
                    </a:lnTo>
                    <a:lnTo>
                      <a:pt x="26" y="58"/>
                    </a:lnTo>
                    <a:lnTo>
                      <a:pt x="32" y="52"/>
                    </a:lnTo>
                    <a:lnTo>
                      <a:pt x="38" y="46"/>
                    </a:lnTo>
                    <a:lnTo>
                      <a:pt x="48" y="44"/>
                    </a:lnTo>
                    <a:lnTo>
                      <a:pt x="48" y="44"/>
                    </a:lnTo>
                    <a:lnTo>
                      <a:pt x="58" y="46"/>
                    </a:lnTo>
                    <a:lnTo>
                      <a:pt x="64" y="52"/>
                    </a:lnTo>
                    <a:lnTo>
                      <a:pt x="70" y="58"/>
                    </a:lnTo>
                    <a:lnTo>
                      <a:pt x="72" y="68"/>
                    </a:lnTo>
                    <a:lnTo>
                      <a:pt x="72" y="68"/>
                    </a:lnTo>
                    <a:lnTo>
                      <a:pt x="72" y="74"/>
                    </a:lnTo>
                    <a:lnTo>
                      <a:pt x="68" y="80"/>
                    </a:lnTo>
                    <a:lnTo>
                      <a:pt x="128" y="80"/>
                    </a:lnTo>
                    <a:lnTo>
                      <a:pt x="128" y="80"/>
                    </a:lnTo>
                    <a:lnTo>
                      <a:pt x="124" y="74"/>
                    </a:lnTo>
                    <a:lnTo>
                      <a:pt x="124" y="68"/>
                    </a:lnTo>
                    <a:lnTo>
                      <a:pt x="124" y="68"/>
                    </a:lnTo>
                    <a:lnTo>
                      <a:pt x="126" y="58"/>
                    </a:lnTo>
                    <a:lnTo>
                      <a:pt x="132" y="52"/>
                    </a:lnTo>
                    <a:lnTo>
                      <a:pt x="138" y="46"/>
                    </a:lnTo>
                    <a:lnTo>
                      <a:pt x="148" y="44"/>
                    </a:lnTo>
                    <a:lnTo>
                      <a:pt x="148" y="44"/>
                    </a:lnTo>
                    <a:lnTo>
                      <a:pt x="158" y="46"/>
                    </a:lnTo>
                    <a:lnTo>
                      <a:pt x="164" y="52"/>
                    </a:lnTo>
                    <a:lnTo>
                      <a:pt x="170" y="58"/>
                    </a:lnTo>
                    <a:lnTo>
                      <a:pt x="172" y="68"/>
                    </a:lnTo>
                    <a:lnTo>
                      <a:pt x="172" y="68"/>
                    </a:lnTo>
                    <a:lnTo>
                      <a:pt x="172" y="74"/>
                    </a:lnTo>
                    <a:lnTo>
                      <a:pt x="168" y="80"/>
                    </a:lnTo>
                    <a:lnTo>
                      <a:pt x="188" y="80"/>
                    </a:lnTo>
                    <a:lnTo>
                      <a:pt x="188" y="80"/>
                    </a:lnTo>
                    <a:lnTo>
                      <a:pt x="190" y="78"/>
                    </a:lnTo>
                    <a:lnTo>
                      <a:pt x="192" y="76"/>
                    </a:lnTo>
                    <a:lnTo>
                      <a:pt x="192" y="60"/>
                    </a:lnTo>
                    <a:lnTo>
                      <a:pt x="192" y="60"/>
                    </a:lnTo>
                    <a:lnTo>
                      <a:pt x="192" y="50"/>
                    </a:lnTo>
                    <a:lnTo>
                      <a:pt x="190" y="42"/>
                    </a:lnTo>
                    <a:lnTo>
                      <a:pt x="186" y="36"/>
                    </a:lnTo>
                    <a:lnTo>
                      <a:pt x="182" y="30"/>
                    </a:lnTo>
                    <a:lnTo>
                      <a:pt x="176" y="28"/>
                    </a:lnTo>
                    <a:lnTo>
                      <a:pt x="172" y="26"/>
                    </a:lnTo>
                    <a:lnTo>
                      <a:pt x="160" y="24"/>
                    </a:lnTo>
                    <a:lnTo>
                      <a:pt x="16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6" name="Freeform 177"/>
              <p:cNvSpPr>
                <a:spLocks/>
              </p:cNvSpPr>
              <p:nvPr/>
            </p:nvSpPr>
            <p:spPr bwMode="auto">
              <a:xfrm>
                <a:off x="4179888" y="4989513"/>
                <a:ext cx="50800" cy="50800"/>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8 h 32"/>
                  <a:gd name="T18" fmla="*/ 10 w 32"/>
                  <a:gd name="T19" fmla="*/ 30 h 32"/>
                  <a:gd name="T20" fmla="*/ 16 w 32"/>
                  <a:gd name="T21" fmla="*/ 32 h 32"/>
                  <a:gd name="T22" fmla="*/ 16 w 32"/>
                  <a:gd name="T23" fmla="*/ 32 h 32"/>
                  <a:gd name="T24" fmla="*/ 22 w 32"/>
                  <a:gd name="T25" fmla="*/ 30 h 32"/>
                  <a:gd name="T26" fmla="*/ 28 w 32"/>
                  <a:gd name="T27" fmla="*/ 28 h 32"/>
                  <a:gd name="T28" fmla="*/ 30 w 32"/>
                  <a:gd name="T29" fmla="*/ 22 h 32"/>
                  <a:gd name="T30" fmla="*/ 32 w 32"/>
                  <a:gd name="T31" fmla="*/ 16 h 32"/>
                  <a:gd name="T32" fmla="*/ 32 w 32"/>
                  <a:gd name="T33" fmla="*/ 16 h 32"/>
                  <a:gd name="T34" fmla="*/ 30 w 32"/>
                  <a:gd name="T35" fmla="*/ 10 h 32"/>
                  <a:gd name="T36" fmla="*/ 28 w 32"/>
                  <a:gd name="T37" fmla="*/ 4 h 32"/>
                  <a:gd name="T38" fmla="*/ 22 w 32"/>
                  <a:gd name="T39" fmla="*/ 2 h 32"/>
                  <a:gd name="T40" fmla="*/ 16 w 32"/>
                  <a:gd name="T41" fmla="*/ 0 h 32"/>
                  <a:gd name="T42" fmla="*/ 16 w 3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7" name="Freeform 178"/>
              <p:cNvSpPr>
                <a:spLocks/>
              </p:cNvSpPr>
              <p:nvPr/>
            </p:nvSpPr>
            <p:spPr bwMode="auto">
              <a:xfrm>
                <a:off x="4338638" y="4989513"/>
                <a:ext cx="50800" cy="50800"/>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8 h 32"/>
                  <a:gd name="T18" fmla="*/ 10 w 32"/>
                  <a:gd name="T19" fmla="*/ 30 h 32"/>
                  <a:gd name="T20" fmla="*/ 16 w 32"/>
                  <a:gd name="T21" fmla="*/ 32 h 32"/>
                  <a:gd name="T22" fmla="*/ 16 w 32"/>
                  <a:gd name="T23" fmla="*/ 32 h 32"/>
                  <a:gd name="T24" fmla="*/ 22 w 32"/>
                  <a:gd name="T25" fmla="*/ 30 h 32"/>
                  <a:gd name="T26" fmla="*/ 28 w 32"/>
                  <a:gd name="T27" fmla="*/ 28 h 32"/>
                  <a:gd name="T28" fmla="*/ 30 w 32"/>
                  <a:gd name="T29" fmla="*/ 22 h 32"/>
                  <a:gd name="T30" fmla="*/ 32 w 32"/>
                  <a:gd name="T31" fmla="*/ 16 h 32"/>
                  <a:gd name="T32" fmla="*/ 32 w 32"/>
                  <a:gd name="T33" fmla="*/ 16 h 32"/>
                  <a:gd name="T34" fmla="*/ 30 w 32"/>
                  <a:gd name="T35" fmla="*/ 10 h 32"/>
                  <a:gd name="T36" fmla="*/ 28 w 32"/>
                  <a:gd name="T37" fmla="*/ 4 h 32"/>
                  <a:gd name="T38" fmla="*/ 22 w 32"/>
                  <a:gd name="T39" fmla="*/ 2 h 32"/>
                  <a:gd name="T40" fmla="*/ 16 w 32"/>
                  <a:gd name="T41" fmla="*/ 0 h 32"/>
                  <a:gd name="T42" fmla="*/ 16 w 3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62" name="TextBox 61"/>
            <p:cNvSpPr txBox="1"/>
            <p:nvPr/>
          </p:nvSpPr>
          <p:spPr>
            <a:xfrm>
              <a:off x="10196674" y="666453"/>
              <a:ext cx="1440000" cy="230786"/>
            </a:xfrm>
            <a:prstGeom prst="rect">
              <a:avLst/>
            </a:prstGeom>
            <a:noFill/>
          </p:spPr>
          <p:txBody>
            <a:bodyPr wrap="square" lIns="91393" tIns="45697" rIns="91393" bIns="45697" rtlCol="0">
              <a:spAutoFit/>
            </a:bodyPr>
            <a:lstStyle>
              <a:defPPr>
                <a:defRPr lang="en-US"/>
              </a:defPPr>
              <a:lvl1pPr defTabSz="1088224">
                <a:defRPr sz="1200"/>
              </a:lvl1pPr>
            </a:lstStyle>
            <a:p>
              <a:r>
                <a:rPr lang="en-GB" sz="900" dirty="0"/>
                <a:t>Resilient and compliant</a:t>
              </a:r>
            </a:p>
          </p:txBody>
        </p:sp>
        <p:grpSp>
          <p:nvGrpSpPr>
            <p:cNvPr id="63" name="xxIcon"/>
            <p:cNvGrpSpPr>
              <a:grpSpLocks noChangeAspect="1"/>
            </p:cNvGrpSpPr>
            <p:nvPr/>
          </p:nvGrpSpPr>
          <p:grpSpPr>
            <a:xfrm>
              <a:off x="9965521" y="677086"/>
              <a:ext cx="181896" cy="180000"/>
              <a:chOff x="2909888" y="2954338"/>
              <a:chExt cx="304800" cy="301625"/>
            </a:xfrm>
            <a:solidFill>
              <a:schemeClr val="accent1"/>
            </a:solidFill>
          </p:grpSpPr>
          <p:sp>
            <p:nvSpPr>
              <p:cNvPr id="64" name="Freeform 78"/>
              <p:cNvSpPr>
                <a:spLocks/>
              </p:cNvSpPr>
              <p:nvPr/>
            </p:nvSpPr>
            <p:spPr bwMode="auto">
              <a:xfrm>
                <a:off x="2909888" y="3179763"/>
                <a:ext cx="101600" cy="76200"/>
              </a:xfrm>
              <a:custGeom>
                <a:avLst/>
                <a:gdLst>
                  <a:gd name="T0" fmla="*/ 60 w 64"/>
                  <a:gd name="T1" fmla="*/ 0 h 48"/>
                  <a:gd name="T2" fmla="*/ 4 w 64"/>
                  <a:gd name="T3" fmla="*/ 0 h 48"/>
                  <a:gd name="T4" fmla="*/ 4 w 64"/>
                  <a:gd name="T5" fmla="*/ 0 h 48"/>
                  <a:gd name="T6" fmla="*/ 2 w 64"/>
                  <a:gd name="T7" fmla="*/ 2 h 48"/>
                  <a:gd name="T8" fmla="*/ 0 w 64"/>
                  <a:gd name="T9" fmla="*/ 4 h 48"/>
                  <a:gd name="T10" fmla="*/ 0 w 64"/>
                  <a:gd name="T11" fmla="*/ 44 h 48"/>
                  <a:gd name="T12" fmla="*/ 0 w 64"/>
                  <a:gd name="T13" fmla="*/ 44 h 48"/>
                  <a:gd name="T14" fmla="*/ 2 w 64"/>
                  <a:gd name="T15" fmla="*/ 46 h 48"/>
                  <a:gd name="T16" fmla="*/ 4 w 64"/>
                  <a:gd name="T17" fmla="*/ 48 h 48"/>
                  <a:gd name="T18" fmla="*/ 60 w 64"/>
                  <a:gd name="T19" fmla="*/ 48 h 48"/>
                  <a:gd name="T20" fmla="*/ 60 w 64"/>
                  <a:gd name="T21" fmla="*/ 48 h 48"/>
                  <a:gd name="T22" fmla="*/ 62 w 64"/>
                  <a:gd name="T23" fmla="*/ 46 h 48"/>
                  <a:gd name="T24" fmla="*/ 64 w 64"/>
                  <a:gd name="T25" fmla="*/ 44 h 48"/>
                  <a:gd name="T26" fmla="*/ 64 w 64"/>
                  <a:gd name="T27" fmla="*/ 4 h 48"/>
                  <a:gd name="T28" fmla="*/ 64 w 64"/>
                  <a:gd name="T29" fmla="*/ 4 h 48"/>
                  <a:gd name="T30" fmla="*/ 62 w 64"/>
                  <a:gd name="T31" fmla="*/ 2 h 48"/>
                  <a:gd name="T32" fmla="*/ 60 w 64"/>
                  <a:gd name="T33" fmla="*/ 0 h 48"/>
                  <a:gd name="T34" fmla="*/ 60 w 6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48">
                    <a:moveTo>
                      <a:pt x="60" y="0"/>
                    </a:moveTo>
                    <a:lnTo>
                      <a:pt x="4" y="0"/>
                    </a:lnTo>
                    <a:lnTo>
                      <a:pt x="4" y="0"/>
                    </a:lnTo>
                    <a:lnTo>
                      <a:pt x="2" y="2"/>
                    </a:lnTo>
                    <a:lnTo>
                      <a:pt x="0" y="4"/>
                    </a:lnTo>
                    <a:lnTo>
                      <a:pt x="0" y="44"/>
                    </a:lnTo>
                    <a:lnTo>
                      <a:pt x="0" y="44"/>
                    </a:lnTo>
                    <a:lnTo>
                      <a:pt x="2" y="46"/>
                    </a:lnTo>
                    <a:lnTo>
                      <a:pt x="4" y="48"/>
                    </a:lnTo>
                    <a:lnTo>
                      <a:pt x="60" y="48"/>
                    </a:lnTo>
                    <a:lnTo>
                      <a:pt x="60" y="48"/>
                    </a:lnTo>
                    <a:lnTo>
                      <a:pt x="62" y="46"/>
                    </a:lnTo>
                    <a:lnTo>
                      <a:pt x="64" y="44"/>
                    </a:lnTo>
                    <a:lnTo>
                      <a:pt x="64" y="4"/>
                    </a:lnTo>
                    <a:lnTo>
                      <a:pt x="64" y="4"/>
                    </a:lnTo>
                    <a:lnTo>
                      <a:pt x="62" y="2"/>
                    </a:lnTo>
                    <a:lnTo>
                      <a:pt x="60" y="0"/>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7" name="Freeform 79"/>
              <p:cNvSpPr>
                <a:spLocks/>
              </p:cNvSpPr>
              <p:nvPr/>
            </p:nvSpPr>
            <p:spPr bwMode="auto">
              <a:xfrm>
                <a:off x="3138488" y="3179763"/>
                <a:ext cx="76200" cy="76200"/>
              </a:xfrm>
              <a:custGeom>
                <a:avLst/>
                <a:gdLst>
                  <a:gd name="T0" fmla="*/ 44 w 48"/>
                  <a:gd name="T1" fmla="*/ 0 h 48"/>
                  <a:gd name="T2" fmla="*/ 4 w 48"/>
                  <a:gd name="T3" fmla="*/ 0 h 48"/>
                  <a:gd name="T4" fmla="*/ 4 w 48"/>
                  <a:gd name="T5" fmla="*/ 0 h 48"/>
                  <a:gd name="T6" fmla="*/ 2 w 48"/>
                  <a:gd name="T7" fmla="*/ 2 h 48"/>
                  <a:gd name="T8" fmla="*/ 0 w 48"/>
                  <a:gd name="T9" fmla="*/ 4 h 48"/>
                  <a:gd name="T10" fmla="*/ 0 w 48"/>
                  <a:gd name="T11" fmla="*/ 44 h 48"/>
                  <a:gd name="T12" fmla="*/ 0 w 48"/>
                  <a:gd name="T13" fmla="*/ 44 h 48"/>
                  <a:gd name="T14" fmla="*/ 2 w 48"/>
                  <a:gd name="T15" fmla="*/ 46 h 48"/>
                  <a:gd name="T16" fmla="*/ 4 w 48"/>
                  <a:gd name="T17" fmla="*/ 48 h 48"/>
                  <a:gd name="T18" fmla="*/ 44 w 48"/>
                  <a:gd name="T19" fmla="*/ 48 h 48"/>
                  <a:gd name="T20" fmla="*/ 44 w 48"/>
                  <a:gd name="T21" fmla="*/ 48 h 48"/>
                  <a:gd name="T22" fmla="*/ 46 w 48"/>
                  <a:gd name="T23" fmla="*/ 46 h 48"/>
                  <a:gd name="T24" fmla="*/ 48 w 48"/>
                  <a:gd name="T25" fmla="*/ 44 h 48"/>
                  <a:gd name="T26" fmla="*/ 48 w 48"/>
                  <a:gd name="T27" fmla="*/ 4 h 48"/>
                  <a:gd name="T28" fmla="*/ 48 w 48"/>
                  <a:gd name="T29" fmla="*/ 4 h 48"/>
                  <a:gd name="T30" fmla="*/ 46 w 48"/>
                  <a:gd name="T31" fmla="*/ 2 h 48"/>
                  <a:gd name="T32" fmla="*/ 44 w 48"/>
                  <a:gd name="T33" fmla="*/ 0 h 48"/>
                  <a:gd name="T34" fmla="*/ 44 w 48"/>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8">
                    <a:moveTo>
                      <a:pt x="44" y="0"/>
                    </a:moveTo>
                    <a:lnTo>
                      <a:pt x="4" y="0"/>
                    </a:lnTo>
                    <a:lnTo>
                      <a:pt x="4" y="0"/>
                    </a:lnTo>
                    <a:lnTo>
                      <a:pt x="2" y="2"/>
                    </a:lnTo>
                    <a:lnTo>
                      <a:pt x="0" y="4"/>
                    </a:lnTo>
                    <a:lnTo>
                      <a:pt x="0" y="44"/>
                    </a:lnTo>
                    <a:lnTo>
                      <a:pt x="0" y="44"/>
                    </a:lnTo>
                    <a:lnTo>
                      <a:pt x="2" y="46"/>
                    </a:lnTo>
                    <a:lnTo>
                      <a:pt x="4" y="48"/>
                    </a:lnTo>
                    <a:lnTo>
                      <a:pt x="44" y="48"/>
                    </a:lnTo>
                    <a:lnTo>
                      <a:pt x="44" y="48"/>
                    </a:lnTo>
                    <a:lnTo>
                      <a:pt x="46" y="46"/>
                    </a:lnTo>
                    <a:lnTo>
                      <a:pt x="48" y="44"/>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6" name="Freeform 80"/>
              <p:cNvSpPr>
                <a:spLocks/>
              </p:cNvSpPr>
              <p:nvPr/>
            </p:nvSpPr>
            <p:spPr bwMode="auto">
              <a:xfrm>
                <a:off x="2909888" y="3090863"/>
                <a:ext cx="63500" cy="76200"/>
              </a:xfrm>
              <a:custGeom>
                <a:avLst/>
                <a:gdLst>
                  <a:gd name="T0" fmla="*/ 4 w 40"/>
                  <a:gd name="T1" fmla="*/ 48 h 48"/>
                  <a:gd name="T2" fmla="*/ 36 w 40"/>
                  <a:gd name="T3" fmla="*/ 48 h 48"/>
                  <a:gd name="T4" fmla="*/ 36 w 40"/>
                  <a:gd name="T5" fmla="*/ 48 h 48"/>
                  <a:gd name="T6" fmla="*/ 38 w 40"/>
                  <a:gd name="T7" fmla="*/ 46 h 48"/>
                  <a:gd name="T8" fmla="*/ 40 w 40"/>
                  <a:gd name="T9" fmla="*/ 44 h 48"/>
                  <a:gd name="T10" fmla="*/ 40 w 40"/>
                  <a:gd name="T11" fmla="*/ 4 h 48"/>
                  <a:gd name="T12" fmla="*/ 40 w 40"/>
                  <a:gd name="T13" fmla="*/ 4 h 48"/>
                  <a:gd name="T14" fmla="*/ 38 w 40"/>
                  <a:gd name="T15" fmla="*/ 2 h 48"/>
                  <a:gd name="T16" fmla="*/ 36 w 40"/>
                  <a:gd name="T17" fmla="*/ 0 h 48"/>
                  <a:gd name="T18" fmla="*/ 4 w 40"/>
                  <a:gd name="T19" fmla="*/ 0 h 48"/>
                  <a:gd name="T20" fmla="*/ 4 w 40"/>
                  <a:gd name="T21" fmla="*/ 0 h 48"/>
                  <a:gd name="T22" fmla="*/ 2 w 40"/>
                  <a:gd name="T23" fmla="*/ 2 h 48"/>
                  <a:gd name="T24" fmla="*/ 0 w 40"/>
                  <a:gd name="T25" fmla="*/ 4 h 48"/>
                  <a:gd name="T26" fmla="*/ 0 w 40"/>
                  <a:gd name="T27" fmla="*/ 44 h 48"/>
                  <a:gd name="T28" fmla="*/ 0 w 40"/>
                  <a:gd name="T29" fmla="*/ 44 h 48"/>
                  <a:gd name="T30" fmla="*/ 2 w 40"/>
                  <a:gd name="T31" fmla="*/ 46 h 48"/>
                  <a:gd name="T32" fmla="*/ 4 w 40"/>
                  <a:gd name="T33" fmla="*/ 48 h 48"/>
                  <a:gd name="T34" fmla="*/ 4 w 40"/>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8">
                    <a:moveTo>
                      <a:pt x="4" y="48"/>
                    </a:moveTo>
                    <a:lnTo>
                      <a:pt x="36" y="48"/>
                    </a:lnTo>
                    <a:lnTo>
                      <a:pt x="36" y="48"/>
                    </a:lnTo>
                    <a:lnTo>
                      <a:pt x="38" y="46"/>
                    </a:lnTo>
                    <a:lnTo>
                      <a:pt x="40" y="44"/>
                    </a:lnTo>
                    <a:lnTo>
                      <a:pt x="40" y="4"/>
                    </a:lnTo>
                    <a:lnTo>
                      <a:pt x="40" y="4"/>
                    </a:lnTo>
                    <a:lnTo>
                      <a:pt x="38" y="2"/>
                    </a:lnTo>
                    <a:lnTo>
                      <a:pt x="36"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7" name="Freeform 81"/>
              <p:cNvSpPr>
                <a:spLocks/>
              </p:cNvSpPr>
              <p:nvPr/>
            </p:nvSpPr>
            <p:spPr bwMode="auto">
              <a:xfrm>
                <a:off x="2909888" y="3001963"/>
                <a:ext cx="101600" cy="76200"/>
              </a:xfrm>
              <a:custGeom>
                <a:avLst/>
                <a:gdLst>
                  <a:gd name="T0" fmla="*/ 4 w 64"/>
                  <a:gd name="T1" fmla="*/ 48 h 48"/>
                  <a:gd name="T2" fmla="*/ 60 w 64"/>
                  <a:gd name="T3" fmla="*/ 48 h 48"/>
                  <a:gd name="T4" fmla="*/ 60 w 64"/>
                  <a:gd name="T5" fmla="*/ 48 h 48"/>
                  <a:gd name="T6" fmla="*/ 62 w 64"/>
                  <a:gd name="T7" fmla="*/ 46 h 48"/>
                  <a:gd name="T8" fmla="*/ 64 w 64"/>
                  <a:gd name="T9" fmla="*/ 44 h 48"/>
                  <a:gd name="T10" fmla="*/ 64 w 64"/>
                  <a:gd name="T11" fmla="*/ 4 h 48"/>
                  <a:gd name="T12" fmla="*/ 64 w 64"/>
                  <a:gd name="T13" fmla="*/ 4 h 48"/>
                  <a:gd name="T14" fmla="*/ 62 w 64"/>
                  <a:gd name="T15" fmla="*/ 2 h 48"/>
                  <a:gd name="T16" fmla="*/ 60 w 64"/>
                  <a:gd name="T17" fmla="*/ 0 h 48"/>
                  <a:gd name="T18" fmla="*/ 4 w 64"/>
                  <a:gd name="T19" fmla="*/ 0 h 48"/>
                  <a:gd name="T20" fmla="*/ 4 w 64"/>
                  <a:gd name="T21" fmla="*/ 0 h 48"/>
                  <a:gd name="T22" fmla="*/ 2 w 64"/>
                  <a:gd name="T23" fmla="*/ 2 h 48"/>
                  <a:gd name="T24" fmla="*/ 0 w 64"/>
                  <a:gd name="T25" fmla="*/ 4 h 48"/>
                  <a:gd name="T26" fmla="*/ 0 w 64"/>
                  <a:gd name="T27" fmla="*/ 44 h 48"/>
                  <a:gd name="T28" fmla="*/ 0 w 64"/>
                  <a:gd name="T29" fmla="*/ 44 h 48"/>
                  <a:gd name="T30" fmla="*/ 2 w 64"/>
                  <a:gd name="T31" fmla="*/ 46 h 48"/>
                  <a:gd name="T32" fmla="*/ 4 w 64"/>
                  <a:gd name="T33" fmla="*/ 48 h 48"/>
                  <a:gd name="T34" fmla="*/ 4 w 64"/>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48">
                    <a:moveTo>
                      <a:pt x="4" y="48"/>
                    </a:moveTo>
                    <a:lnTo>
                      <a:pt x="60" y="48"/>
                    </a:lnTo>
                    <a:lnTo>
                      <a:pt x="60" y="48"/>
                    </a:lnTo>
                    <a:lnTo>
                      <a:pt x="62" y="46"/>
                    </a:lnTo>
                    <a:lnTo>
                      <a:pt x="64" y="44"/>
                    </a:lnTo>
                    <a:lnTo>
                      <a:pt x="64" y="4"/>
                    </a:lnTo>
                    <a:lnTo>
                      <a:pt x="64" y="4"/>
                    </a:lnTo>
                    <a:lnTo>
                      <a:pt x="62" y="2"/>
                    </a:lnTo>
                    <a:lnTo>
                      <a:pt x="60"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8" name="Freeform 82"/>
              <p:cNvSpPr>
                <a:spLocks/>
              </p:cNvSpPr>
              <p:nvPr/>
            </p:nvSpPr>
            <p:spPr bwMode="auto">
              <a:xfrm>
                <a:off x="3024188" y="3186113"/>
                <a:ext cx="101600" cy="69850"/>
              </a:xfrm>
              <a:custGeom>
                <a:avLst/>
                <a:gdLst>
                  <a:gd name="T0" fmla="*/ 16 w 64"/>
                  <a:gd name="T1" fmla="*/ 18 h 44"/>
                  <a:gd name="T2" fmla="*/ 16 w 64"/>
                  <a:gd name="T3" fmla="*/ 18 h 44"/>
                  <a:gd name="T4" fmla="*/ 10 w 64"/>
                  <a:gd name="T5" fmla="*/ 18 h 44"/>
                  <a:gd name="T6" fmla="*/ 4 w 64"/>
                  <a:gd name="T7" fmla="*/ 16 h 44"/>
                  <a:gd name="T8" fmla="*/ 4 w 64"/>
                  <a:gd name="T9" fmla="*/ 16 h 44"/>
                  <a:gd name="T10" fmla="*/ 2 w 64"/>
                  <a:gd name="T11" fmla="*/ 12 h 44"/>
                  <a:gd name="T12" fmla="*/ 0 w 64"/>
                  <a:gd name="T13" fmla="*/ 8 h 44"/>
                  <a:gd name="T14" fmla="*/ 0 w 64"/>
                  <a:gd name="T15" fmla="*/ 8 h 44"/>
                  <a:gd name="T16" fmla="*/ 0 w 64"/>
                  <a:gd name="T17" fmla="*/ 8 h 44"/>
                  <a:gd name="T18" fmla="*/ 0 w 64"/>
                  <a:gd name="T19" fmla="*/ 40 h 44"/>
                  <a:gd name="T20" fmla="*/ 0 w 64"/>
                  <a:gd name="T21" fmla="*/ 40 h 44"/>
                  <a:gd name="T22" fmla="*/ 2 w 64"/>
                  <a:gd name="T23" fmla="*/ 42 h 44"/>
                  <a:gd name="T24" fmla="*/ 4 w 64"/>
                  <a:gd name="T25" fmla="*/ 44 h 44"/>
                  <a:gd name="T26" fmla="*/ 60 w 64"/>
                  <a:gd name="T27" fmla="*/ 44 h 44"/>
                  <a:gd name="T28" fmla="*/ 60 w 64"/>
                  <a:gd name="T29" fmla="*/ 44 h 44"/>
                  <a:gd name="T30" fmla="*/ 62 w 64"/>
                  <a:gd name="T31" fmla="*/ 42 h 44"/>
                  <a:gd name="T32" fmla="*/ 64 w 64"/>
                  <a:gd name="T33" fmla="*/ 40 h 44"/>
                  <a:gd name="T34" fmla="*/ 64 w 64"/>
                  <a:gd name="T35" fmla="*/ 0 h 44"/>
                  <a:gd name="T36" fmla="*/ 64 w 64"/>
                  <a:gd name="T37" fmla="*/ 0 h 44"/>
                  <a:gd name="T38" fmla="*/ 64 w 64"/>
                  <a:gd name="T39" fmla="*/ 0 h 44"/>
                  <a:gd name="T40" fmla="*/ 16 w 6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4">
                    <a:moveTo>
                      <a:pt x="16" y="18"/>
                    </a:moveTo>
                    <a:lnTo>
                      <a:pt x="16" y="18"/>
                    </a:lnTo>
                    <a:lnTo>
                      <a:pt x="10" y="18"/>
                    </a:lnTo>
                    <a:lnTo>
                      <a:pt x="4" y="16"/>
                    </a:lnTo>
                    <a:lnTo>
                      <a:pt x="4" y="16"/>
                    </a:lnTo>
                    <a:lnTo>
                      <a:pt x="2" y="12"/>
                    </a:lnTo>
                    <a:lnTo>
                      <a:pt x="0" y="8"/>
                    </a:lnTo>
                    <a:lnTo>
                      <a:pt x="0" y="8"/>
                    </a:lnTo>
                    <a:lnTo>
                      <a:pt x="0" y="8"/>
                    </a:lnTo>
                    <a:lnTo>
                      <a:pt x="0" y="40"/>
                    </a:lnTo>
                    <a:lnTo>
                      <a:pt x="0" y="40"/>
                    </a:lnTo>
                    <a:lnTo>
                      <a:pt x="2" y="42"/>
                    </a:lnTo>
                    <a:lnTo>
                      <a:pt x="4" y="44"/>
                    </a:lnTo>
                    <a:lnTo>
                      <a:pt x="60" y="44"/>
                    </a:lnTo>
                    <a:lnTo>
                      <a:pt x="60" y="44"/>
                    </a:lnTo>
                    <a:lnTo>
                      <a:pt x="62" y="42"/>
                    </a:lnTo>
                    <a:lnTo>
                      <a:pt x="64" y="40"/>
                    </a:lnTo>
                    <a:lnTo>
                      <a:pt x="64" y="0"/>
                    </a:lnTo>
                    <a:lnTo>
                      <a:pt x="64" y="0"/>
                    </a:lnTo>
                    <a:lnTo>
                      <a:pt x="64" y="0"/>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9" name="Freeform 83"/>
              <p:cNvSpPr>
                <a:spLocks/>
              </p:cNvSpPr>
              <p:nvPr/>
            </p:nvSpPr>
            <p:spPr bwMode="auto">
              <a:xfrm>
                <a:off x="2986088" y="3090863"/>
                <a:ext cx="79375" cy="76200"/>
              </a:xfrm>
              <a:custGeom>
                <a:avLst/>
                <a:gdLst>
                  <a:gd name="T0" fmla="*/ 4 w 50"/>
                  <a:gd name="T1" fmla="*/ 0 h 48"/>
                  <a:gd name="T2" fmla="*/ 4 w 50"/>
                  <a:gd name="T3" fmla="*/ 0 h 48"/>
                  <a:gd name="T4" fmla="*/ 2 w 50"/>
                  <a:gd name="T5" fmla="*/ 2 h 48"/>
                  <a:gd name="T6" fmla="*/ 0 w 50"/>
                  <a:gd name="T7" fmla="*/ 4 h 48"/>
                  <a:gd name="T8" fmla="*/ 0 w 50"/>
                  <a:gd name="T9" fmla="*/ 44 h 48"/>
                  <a:gd name="T10" fmla="*/ 0 w 50"/>
                  <a:gd name="T11" fmla="*/ 44 h 48"/>
                  <a:gd name="T12" fmla="*/ 2 w 50"/>
                  <a:gd name="T13" fmla="*/ 46 h 48"/>
                  <a:gd name="T14" fmla="*/ 4 w 50"/>
                  <a:gd name="T15" fmla="*/ 48 h 48"/>
                  <a:gd name="T16" fmla="*/ 30 w 50"/>
                  <a:gd name="T17" fmla="*/ 48 h 48"/>
                  <a:gd name="T18" fmla="*/ 50 w 50"/>
                  <a:gd name="T19" fmla="*/ 0 h 48"/>
                  <a:gd name="T20" fmla="*/ 4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4" y="0"/>
                    </a:moveTo>
                    <a:lnTo>
                      <a:pt x="4" y="0"/>
                    </a:lnTo>
                    <a:lnTo>
                      <a:pt x="2" y="2"/>
                    </a:lnTo>
                    <a:lnTo>
                      <a:pt x="0" y="4"/>
                    </a:lnTo>
                    <a:lnTo>
                      <a:pt x="0" y="44"/>
                    </a:lnTo>
                    <a:lnTo>
                      <a:pt x="0" y="44"/>
                    </a:lnTo>
                    <a:lnTo>
                      <a:pt x="2" y="46"/>
                    </a:lnTo>
                    <a:lnTo>
                      <a:pt x="4" y="48"/>
                    </a:lnTo>
                    <a:lnTo>
                      <a:pt x="30" y="48"/>
                    </a:lnTo>
                    <a:lnTo>
                      <a:pt x="5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2" name="Freeform 84"/>
              <p:cNvSpPr>
                <a:spLocks/>
              </p:cNvSpPr>
              <p:nvPr/>
            </p:nvSpPr>
            <p:spPr bwMode="auto">
              <a:xfrm>
                <a:off x="3024188" y="3001963"/>
                <a:ext cx="92075" cy="76200"/>
              </a:xfrm>
              <a:custGeom>
                <a:avLst/>
                <a:gdLst>
                  <a:gd name="T0" fmla="*/ 4 w 58"/>
                  <a:gd name="T1" fmla="*/ 48 h 48"/>
                  <a:gd name="T2" fmla="*/ 28 w 58"/>
                  <a:gd name="T3" fmla="*/ 48 h 48"/>
                  <a:gd name="T4" fmla="*/ 28 w 58"/>
                  <a:gd name="T5" fmla="*/ 48 h 48"/>
                  <a:gd name="T6" fmla="*/ 28 w 58"/>
                  <a:gd name="T7" fmla="*/ 48 h 48"/>
                  <a:gd name="T8" fmla="*/ 32 w 58"/>
                  <a:gd name="T9" fmla="*/ 40 h 48"/>
                  <a:gd name="T10" fmla="*/ 40 w 58"/>
                  <a:gd name="T11" fmla="*/ 34 h 48"/>
                  <a:gd name="T12" fmla="*/ 48 w 58"/>
                  <a:gd name="T13" fmla="*/ 32 h 48"/>
                  <a:gd name="T14" fmla="*/ 58 w 58"/>
                  <a:gd name="T15" fmla="*/ 32 h 48"/>
                  <a:gd name="T16" fmla="*/ 56 w 58"/>
                  <a:gd name="T17" fmla="*/ 30 h 48"/>
                  <a:gd name="T18" fmla="*/ 56 w 58"/>
                  <a:gd name="T19" fmla="*/ 30 h 48"/>
                  <a:gd name="T20" fmla="*/ 56 w 58"/>
                  <a:gd name="T21" fmla="*/ 30 h 48"/>
                  <a:gd name="T22" fmla="*/ 56 w 58"/>
                  <a:gd name="T23" fmla="*/ 30 h 48"/>
                  <a:gd name="T24" fmla="*/ 50 w 58"/>
                  <a:gd name="T25" fmla="*/ 22 h 48"/>
                  <a:gd name="T26" fmla="*/ 50 w 58"/>
                  <a:gd name="T27" fmla="*/ 16 h 48"/>
                  <a:gd name="T28" fmla="*/ 50 w 58"/>
                  <a:gd name="T29" fmla="*/ 8 h 48"/>
                  <a:gd name="T30" fmla="*/ 54 w 58"/>
                  <a:gd name="T31" fmla="*/ 0 h 48"/>
                  <a:gd name="T32" fmla="*/ 4 w 58"/>
                  <a:gd name="T33" fmla="*/ 0 h 48"/>
                  <a:gd name="T34" fmla="*/ 4 w 58"/>
                  <a:gd name="T35" fmla="*/ 0 h 48"/>
                  <a:gd name="T36" fmla="*/ 2 w 58"/>
                  <a:gd name="T37" fmla="*/ 2 h 48"/>
                  <a:gd name="T38" fmla="*/ 0 w 58"/>
                  <a:gd name="T39" fmla="*/ 4 h 48"/>
                  <a:gd name="T40" fmla="*/ 0 w 58"/>
                  <a:gd name="T41" fmla="*/ 44 h 48"/>
                  <a:gd name="T42" fmla="*/ 0 w 58"/>
                  <a:gd name="T43" fmla="*/ 44 h 48"/>
                  <a:gd name="T44" fmla="*/ 2 w 58"/>
                  <a:gd name="T45" fmla="*/ 46 h 48"/>
                  <a:gd name="T46" fmla="*/ 4 w 58"/>
                  <a:gd name="T47" fmla="*/ 48 h 48"/>
                  <a:gd name="T48" fmla="*/ 4 w 58"/>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48">
                    <a:moveTo>
                      <a:pt x="4" y="48"/>
                    </a:moveTo>
                    <a:lnTo>
                      <a:pt x="28" y="48"/>
                    </a:lnTo>
                    <a:lnTo>
                      <a:pt x="28" y="48"/>
                    </a:lnTo>
                    <a:lnTo>
                      <a:pt x="28" y="48"/>
                    </a:lnTo>
                    <a:lnTo>
                      <a:pt x="32" y="40"/>
                    </a:lnTo>
                    <a:lnTo>
                      <a:pt x="40" y="34"/>
                    </a:lnTo>
                    <a:lnTo>
                      <a:pt x="48" y="32"/>
                    </a:lnTo>
                    <a:lnTo>
                      <a:pt x="58" y="32"/>
                    </a:lnTo>
                    <a:lnTo>
                      <a:pt x="56" y="30"/>
                    </a:lnTo>
                    <a:lnTo>
                      <a:pt x="56" y="30"/>
                    </a:lnTo>
                    <a:lnTo>
                      <a:pt x="56" y="30"/>
                    </a:lnTo>
                    <a:lnTo>
                      <a:pt x="56" y="30"/>
                    </a:lnTo>
                    <a:lnTo>
                      <a:pt x="50" y="22"/>
                    </a:lnTo>
                    <a:lnTo>
                      <a:pt x="50" y="16"/>
                    </a:lnTo>
                    <a:lnTo>
                      <a:pt x="50" y="8"/>
                    </a:lnTo>
                    <a:lnTo>
                      <a:pt x="54"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3" name="Freeform 85"/>
              <p:cNvSpPr>
                <a:spLocks/>
              </p:cNvSpPr>
              <p:nvPr/>
            </p:nvSpPr>
            <p:spPr bwMode="auto">
              <a:xfrm>
                <a:off x="3036888" y="3065463"/>
                <a:ext cx="139700" cy="139700"/>
              </a:xfrm>
              <a:custGeom>
                <a:avLst/>
                <a:gdLst>
                  <a:gd name="T0" fmla="*/ 4 w 88"/>
                  <a:gd name="T1" fmla="*/ 88 h 88"/>
                  <a:gd name="T2" fmla="*/ 4 w 88"/>
                  <a:gd name="T3" fmla="*/ 88 h 88"/>
                  <a:gd name="T4" fmla="*/ 78 w 88"/>
                  <a:gd name="T5" fmla="*/ 58 h 88"/>
                  <a:gd name="T6" fmla="*/ 78 w 88"/>
                  <a:gd name="T7" fmla="*/ 58 h 88"/>
                  <a:gd name="T8" fmla="*/ 82 w 88"/>
                  <a:gd name="T9" fmla="*/ 58 h 88"/>
                  <a:gd name="T10" fmla="*/ 84 w 88"/>
                  <a:gd name="T11" fmla="*/ 54 h 88"/>
                  <a:gd name="T12" fmla="*/ 88 w 88"/>
                  <a:gd name="T13" fmla="*/ 48 h 88"/>
                  <a:gd name="T14" fmla="*/ 88 w 88"/>
                  <a:gd name="T15" fmla="*/ 40 h 88"/>
                  <a:gd name="T16" fmla="*/ 84 w 88"/>
                  <a:gd name="T17" fmla="*/ 32 h 88"/>
                  <a:gd name="T18" fmla="*/ 80 w 88"/>
                  <a:gd name="T19" fmla="*/ 28 h 88"/>
                  <a:gd name="T20" fmla="*/ 60 w 88"/>
                  <a:gd name="T21" fmla="*/ 46 h 88"/>
                  <a:gd name="T22" fmla="*/ 60 w 88"/>
                  <a:gd name="T23" fmla="*/ 46 h 88"/>
                  <a:gd name="T24" fmla="*/ 56 w 88"/>
                  <a:gd name="T25" fmla="*/ 48 h 88"/>
                  <a:gd name="T26" fmla="*/ 50 w 88"/>
                  <a:gd name="T27" fmla="*/ 50 h 88"/>
                  <a:gd name="T28" fmla="*/ 46 w 88"/>
                  <a:gd name="T29" fmla="*/ 48 h 88"/>
                  <a:gd name="T30" fmla="*/ 42 w 88"/>
                  <a:gd name="T31" fmla="*/ 46 h 88"/>
                  <a:gd name="T32" fmla="*/ 42 w 88"/>
                  <a:gd name="T33" fmla="*/ 46 h 88"/>
                  <a:gd name="T34" fmla="*/ 40 w 88"/>
                  <a:gd name="T35" fmla="*/ 42 h 88"/>
                  <a:gd name="T36" fmla="*/ 40 w 88"/>
                  <a:gd name="T37" fmla="*/ 36 h 88"/>
                  <a:gd name="T38" fmla="*/ 40 w 88"/>
                  <a:gd name="T39" fmla="*/ 32 h 88"/>
                  <a:gd name="T40" fmla="*/ 44 w 88"/>
                  <a:gd name="T41" fmla="*/ 28 h 88"/>
                  <a:gd name="T42" fmla="*/ 62 w 88"/>
                  <a:gd name="T43" fmla="*/ 12 h 88"/>
                  <a:gd name="T44" fmla="*/ 56 w 88"/>
                  <a:gd name="T45" fmla="*/ 4 h 88"/>
                  <a:gd name="T46" fmla="*/ 56 w 88"/>
                  <a:gd name="T47" fmla="*/ 4 h 88"/>
                  <a:gd name="T48" fmla="*/ 48 w 88"/>
                  <a:gd name="T49" fmla="*/ 0 h 88"/>
                  <a:gd name="T50" fmla="*/ 40 w 88"/>
                  <a:gd name="T51" fmla="*/ 0 h 88"/>
                  <a:gd name="T52" fmla="*/ 32 w 88"/>
                  <a:gd name="T53" fmla="*/ 2 h 88"/>
                  <a:gd name="T54" fmla="*/ 30 w 88"/>
                  <a:gd name="T55" fmla="*/ 6 h 88"/>
                  <a:gd name="T56" fmla="*/ 28 w 88"/>
                  <a:gd name="T57" fmla="*/ 10 h 88"/>
                  <a:gd name="T58" fmla="*/ 0 w 88"/>
                  <a:gd name="T59" fmla="*/ 82 h 88"/>
                  <a:gd name="T60" fmla="*/ 0 w 88"/>
                  <a:gd name="T61" fmla="*/ 82 h 88"/>
                  <a:gd name="T62" fmla="*/ 0 w 88"/>
                  <a:gd name="T63" fmla="*/ 86 h 88"/>
                  <a:gd name="T64" fmla="*/ 4 w 88"/>
                  <a:gd name="T65" fmla="*/ 88 h 88"/>
                  <a:gd name="T66" fmla="*/ 4 w 88"/>
                  <a:gd name="T6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4" y="88"/>
                    </a:moveTo>
                    <a:lnTo>
                      <a:pt x="4" y="88"/>
                    </a:lnTo>
                    <a:lnTo>
                      <a:pt x="78" y="58"/>
                    </a:lnTo>
                    <a:lnTo>
                      <a:pt x="78" y="58"/>
                    </a:lnTo>
                    <a:lnTo>
                      <a:pt x="82" y="58"/>
                    </a:lnTo>
                    <a:lnTo>
                      <a:pt x="84" y="54"/>
                    </a:lnTo>
                    <a:lnTo>
                      <a:pt x="88" y="48"/>
                    </a:lnTo>
                    <a:lnTo>
                      <a:pt x="88" y="40"/>
                    </a:lnTo>
                    <a:lnTo>
                      <a:pt x="84" y="32"/>
                    </a:lnTo>
                    <a:lnTo>
                      <a:pt x="80" y="28"/>
                    </a:lnTo>
                    <a:lnTo>
                      <a:pt x="60" y="46"/>
                    </a:lnTo>
                    <a:lnTo>
                      <a:pt x="60" y="46"/>
                    </a:lnTo>
                    <a:lnTo>
                      <a:pt x="56" y="48"/>
                    </a:lnTo>
                    <a:lnTo>
                      <a:pt x="50" y="50"/>
                    </a:lnTo>
                    <a:lnTo>
                      <a:pt x="46" y="48"/>
                    </a:lnTo>
                    <a:lnTo>
                      <a:pt x="42" y="46"/>
                    </a:lnTo>
                    <a:lnTo>
                      <a:pt x="42" y="46"/>
                    </a:lnTo>
                    <a:lnTo>
                      <a:pt x="40" y="42"/>
                    </a:lnTo>
                    <a:lnTo>
                      <a:pt x="40" y="36"/>
                    </a:lnTo>
                    <a:lnTo>
                      <a:pt x="40" y="32"/>
                    </a:lnTo>
                    <a:lnTo>
                      <a:pt x="44" y="28"/>
                    </a:lnTo>
                    <a:lnTo>
                      <a:pt x="62" y="12"/>
                    </a:lnTo>
                    <a:lnTo>
                      <a:pt x="56" y="4"/>
                    </a:lnTo>
                    <a:lnTo>
                      <a:pt x="56" y="4"/>
                    </a:lnTo>
                    <a:lnTo>
                      <a:pt x="48" y="0"/>
                    </a:lnTo>
                    <a:lnTo>
                      <a:pt x="40" y="0"/>
                    </a:lnTo>
                    <a:lnTo>
                      <a:pt x="32" y="2"/>
                    </a:lnTo>
                    <a:lnTo>
                      <a:pt x="30" y="6"/>
                    </a:lnTo>
                    <a:lnTo>
                      <a:pt x="28" y="10"/>
                    </a:lnTo>
                    <a:lnTo>
                      <a:pt x="0" y="82"/>
                    </a:lnTo>
                    <a:lnTo>
                      <a:pt x="0" y="82"/>
                    </a:lnTo>
                    <a:lnTo>
                      <a:pt x="0" y="86"/>
                    </a:lnTo>
                    <a:lnTo>
                      <a:pt x="4" y="88"/>
                    </a:lnTo>
                    <a:lnTo>
                      <a:pt x="4"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4" name="Freeform 86"/>
              <p:cNvSpPr>
                <a:spLocks/>
              </p:cNvSpPr>
              <p:nvPr/>
            </p:nvSpPr>
            <p:spPr bwMode="auto">
              <a:xfrm>
                <a:off x="3113088" y="2954338"/>
                <a:ext cx="101600" cy="177800"/>
              </a:xfrm>
              <a:custGeom>
                <a:avLst/>
                <a:gdLst>
                  <a:gd name="T0" fmla="*/ 6 w 64"/>
                  <a:gd name="T1" fmla="*/ 54 h 112"/>
                  <a:gd name="T2" fmla="*/ 6 w 64"/>
                  <a:gd name="T3" fmla="*/ 54 h 112"/>
                  <a:gd name="T4" fmla="*/ 28 w 64"/>
                  <a:gd name="T5" fmla="*/ 80 h 112"/>
                  <a:gd name="T6" fmla="*/ 2 w 64"/>
                  <a:gd name="T7" fmla="*/ 104 h 112"/>
                  <a:gd name="T8" fmla="*/ 2 w 64"/>
                  <a:gd name="T9" fmla="*/ 104 h 112"/>
                  <a:gd name="T10" fmla="*/ 0 w 64"/>
                  <a:gd name="T11" fmla="*/ 108 h 112"/>
                  <a:gd name="T12" fmla="*/ 0 w 64"/>
                  <a:gd name="T13" fmla="*/ 110 h 112"/>
                  <a:gd name="T14" fmla="*/ 0 w 64"/>
                  <a:gd name="T15" fmla="*/ 110 h 112"/>
                  <a:gd name="T16" fmla="*/ 4 w 64"/>
                  <a:gd name="T17" fmla="*/ 112 h 112"/>
                  <a:gd name="T18" fmla="*/ 6 w 64"/>
                  <a:gd name="T19" fmla="*/ 110 h 112"/>
                  <a:gd name="T20" fmla="*/ 36 w 64"/>
                  <a:gd name="T21" fmla="*/ 84 h 112"/>
                  <a:gd name="T22" fmla="*/ 36 w 64"/>
                  <a:gd name="T23" fmla="*/ 84 h 112"/>
                  <a:gd name="T24" fmla="*/ 38 w 64"/>
                  <a:gd name="T25" fmla="*/ 82 h 112"/>
                  <a:gd name="T26" fmla="*/ 36 w 64"/>
                  <a:gd name="T27" fmla="*/ 78 h 112"/>
                  <a:gd name="T28" fmla="*/ 20 w 64"/>
                  <a:gd name="T29" fmla="*/ 58 h 112"/>
                  <a:gd name="T30" fmla="*/ 20 w 64"/>
                  <a:gd name="T31" fmla="*/ 58 h 112"/>
                  <a:gd name="T32" fmla="*/ 28 w 64"/>
                  <a:gd name="T33" fmla="*/ 56 h 112"/>
                  <a:gd name="T34" fmla="*/ 58 w 64"/>
                  <a:gd name="T35" fmla="*/ 28 h 112"/>
                  <a:gd name="T36" fmla="*/ 58 w 64"/>
                  <a:gd name="T37" fmla="*/ 28 h 112"/>
                  <a:gd name="T38" fmla="*/ 62 w 64"/>
                  <a:gd name="T39" fmla="*/ 22 h 112"/>
                  <a:gd name="T40" fmla="*/ 64 w 64"/>
                  <a:gd name="T41" fmla="*/ 16 h 112"/>
                  <a:gd name="T42" fmla="*/ 64 w 64"/>
                  <a:gd name="T43" fmla="*/ 10 h 112"/>
                  <a:gd name="T44" fmla="*/ 60 w 64"/>
                  <a:gd name="T45" fmla="*/ 4 h 112"/>
                  <a:gd name="T46" fmla="*/ 60 w 64"/>
                  <a:gd name="T47" fmla="*/ 4 h 112"/>
                  <a:gd name="T48" fmla="*/ 54 w 64"/>
                  <a:gd name="T49" fmla="*/ 0 h 112"/>
                  <a:gd name="T50" fmla="*/ 48 w 64"/>
                  <a:gd name="T51" fmla="*/ 0 h 112"/>
                  <a:gd name="T52" fmla="*/ 42 w 64"/>
                  <a:gd name="T53" fmla="*/ 0 h 112"/>
                  <a:gd name="T54" fmla="*/ 38 w 64"/>
                  <a:gd name="T55" fmla="*/ 4 h 112"/>
                  <a:gd name="T56" fmla="*/ 6 w 64"/>
                  <a:gd name="T57" fmla="*/ 32 h 112"/>
                  <a:gd name="T58" fmla="*/ 6 w 64"/>
                  <a:gd name="T59" fmla="*/ 32 h 112"/>
                  <a:gd name="T60" fmla="*/ 2 w 64"/>
                  <a:gd name="T61" fmla="*/ 36 h 112"/>
                  <a:gd name="T62" fmla="*/ 2 w 64"/>
                  <a:gd name="T63" fmla="*/ 42 h 112"/>
                  <a:gd name="T64" fmla="*/ 2 w 64"/>
                  <a:gd name="T65" fmla="*/ 48 h 112"/>
                  <a:gd name="T66" fmla="*/ 6 w 64"/>
                  <a:gd name="T67" fmla="*/ 54 h 112"/>
                  <a:gd name="T68" fmla="*/ 6 w 64"/>
                  <a:gd name="T69" fmla="*/ 54 h 112"/>
                  <a:gd name="T70" fmla="*/ 6 w 64"/>
                  <a:gd name="T71" fmla="*/ 54 h 112"/>
                  <a:gd name="T72" fmla="*/ 6 w 64"/>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112">
                    <a:moveTo>
                      <a:pt x="6" y="54"/>
                    </a:moveTo>
                    <a:lnTo>
                      <a:pt x="6" y="54"/>
                    </a:lnTo>
                    <a:lnTo>
                      <a:pt x="28" y="80"/>
                    </a:lnTo>
                    <a:lnTo>
                      <a:pt x="2" y="104"/>
                    </a:lnTo>
                    <a:lnTo>
                      <a:pt x="2" y="104"/>
                    </a:lnTo>
                    <a:lnTo>
                      <a:pt x="0" y="108"/>
                    </a:lnTo>
                    <a:lnTo>
                      <a:pt x="0" y="110"/>
                    </a:lnTo>
                    <a:lnTo>
                      <a:pt x="0" y="110"/>
                    </a:lnTo>
                    <a:lnTo>
                      <a:pt x="4" y="112"/>
                    </a:lnTo>
                    <a:lnTo>
                      <a:pt x="6" y="110"/>
                    </a:lnTo>
                    <a:lnTo>
                      <a:pt x="36" y="84"/>
                    </a:lnTo>
                    <a:lnTo>
                      <a:pt x="36" y="84"/>
                    </a:lnTo>
                    <a:lnTo>
                      <a:pt x="38" y="82"/>
                    </a:lnTo>
                    <a:lnTo>
                      <a:pt x="36" y="78"/>
                    </a:lnTo>
                    <a:lnTo>
                      <a:pt x="20" y="58"/>
                    </a:lnTo>
                    <a:lnTo>
                      <a:pt x="20" y="58"/>
                    </a:lnTo>
                    <a:lnTo>
                      <a:pt x="28" y="56"/>
                    </a:lnTo>
                    <a:lnTo>
                      <a:pt x="58" y="28"/>
                    </a:lnTo>
                    <a:lnTo>
                      <a:pt x="58" y="28"/>
                    </a:lnTo>
                    <a:lnTo>
                      <a:pt x="62" y="22"/>
                    </a:lnTo>
                    <a:lnTo>
                      <a:pt x="64" y="16"/>
                    </a:lnTo>
                    <a:lnTo>
                      <a:pt x="64" y="10"/>
                    </a:lnTo>
                    <a:lnTo>
                      <a:pt x="60" y="4"/>
                    </a:lnTo>
                    <a:lnTo>
                      <a:pt x="60" y="4"/>
                    </a:lnTo>
                    <a:lnTo>
                      <a:pt x="54" y="0"/>
                    </a:lnTo>
                    <a:lnTo>
                      <a:pt x="48" y="0"/>
                    </a:lnTo>
                    <a:lnTo>
                      <a:pt x="42" y="0"/>
                    </a:lnTo>
                    <a:lnTo>
                      <a:pt x="38" y="4"/>
                    </a:lnTo>
                    <a:lnTo>
                      <a:pt x="6" y="32"/>
                    </a:lnTo>
                    <a:lnTo>
                      <a:pt x="6" y="32"/>
                    </a:lnTo>
                    <a:lnTo>
                      <a:pt x="2" y="36"/>
                    </a:lnTo>
                    <a:lnTo>
                      <a:pt x="2" y="42"/>
                    </a:lnTo>
                    <a:lnTo>
                      <a:pt x="2" y="48"/>
                    </a:lnTo>
                    <a:lnTo>
                      <a:pt x="6" y="54"/>
                    </a:lnTo>
                    <a:lnTo>
                      <a:pt x="6" y="54"/>
                    </a:lnTo>
                    <a:lnTo>
                      <a:pt x="6" y="54"/>
                    </a:lnTo>
                    <a:lnTo>
                      <a:pt x="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pic>
        <p:nvPicPr>
          <p:cNvPr id="88" name="Picture 87"/>
          <p:cNvPicPr>
            <a:picLocks noChangeAspect="1"/>
          </p:cNvPicPr>
          <p:nvPr/>
        </p:nvPicPr>
        <p:blipFill rotWithShape="1">
          <a:blip r:embed="rId9"/>
          <a:srcRect l="3320" t="41819" r="7004"/>
          <a:stretch/>
        </p:blipFill>
        <p:spPr>
          <a:xfrm>
            <a:off x="9024217" y="5311808"/>
            <a:ext cx="2756984" cy="5584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779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55" grpId="0" animBg="1"/>
      <p:bldP spid="56"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25564925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62" name="think-cell Slide" r:id="rId5" imgW="270" imgH="270" progId="TCLayout.ActiveDocument.1">
                  <p:embed/>
                </p:oleObj>
              </mc:Choice>
              <mc:Fallback>
                <p:oleObj name="think-cell Slide" r:id="rId5" imgW="270" imgH="270" progId="TCLayout.ActiveDocument.1">
                  <p:embed/>
                  <p:pic>
                    <p:nvPicPr>
                      <p:cNvPr id="21" name="Object 20"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D14BCCD3-0010-4FBA-B965-2126ADC31932}" type="slidenum">
              <a:rPr lang="en-GB" smtClean="0"/>
              <a:pPr/>
              <a:t>17</a:t>
            </a:fld>
            <a:endParaRPr lang="en-GB" dirty="0"/>
          </a:p>
        </p:txBody>
      </p:sp>
      <p:sp>
        <p:nvSpPr>
          <p:cNvPr id="23" name="Rounded Rectangle 22"/>
          <p:cNvSpPr/>
          <p:nvPr/>
        </p:nvSpPr>
        <p:spPr>
          <a:xfrm>
            <a:off x="633048" y="1441269"/>
            <a:ext cx="4186554" cy="2420573"/>
          </a:xfrm>
          <a:prstGeom prst="roundRect">
            <a:avLst>
              <a:gd name="adj" fmla="val 82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grpSp>
        <p:nvGrpSpPr>
          <p:cNvPr id="12" name="Group 11"/>
          <p:cNvGrpSpPr/>
          <p:nvPr/>
        </p:nvGrpSpPr>
        <p:grpSpPr>
          <a:xfrm>
            <a:off x="633048" y="3689755"/>
            <a:ext cx="3990045" cy="2510917"/>
            <a:chOff x="633048" y="3689755"/>
            <a:chExt cx="3990045" cy="2510917"/>
          </a:xfrm>
        </p:grpSpPr>
        <p:sp>
          <p:nvSpPr>
            <p:cNvPr id="40" name="Rectangle 39"/>
            <p:cNvSpPr/>
            <p:nvPr/>
          </p:nvSpPr>
          <p:spPr>
            <a:xfrm>
              <a:off x="633048" y="4066901"/>
              <a:ext cx="3990045" cy="211747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2" name="Rectangle 41"/>
            <p:cNvSpPr/>
            <p:nvPr/>
          </p:nvSpPr>
          <p:spPr>
            <a:xfrm>
              <a:off x="633048" y="3689755"/>
              <a:ext cx="3990045" cy="36982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1"/>
                  </a:solidFill>
                </a:rPr>
                <a:t>Cloud</a:t>
              </a:r>
            </a:p>
          </p:txBody>
        </p:sp>
        <p:sp>
          <p:nvSpPr>
            <p:cNvPr id="17" name="TextBox 16"/>
            <p:cNvSpPr txBox="1"/>
            <p:nvPr/>
          </p:nvSpPr>
          <p:spPr>
            <a:xfrm>
              <a:off x="677855" y="4215513"/>
              <a:ext cx="3868172" cy="1985159"/>
            </a:xfrm>
            <a:prstGeom prst="rect">
              <a:avLst/>
            </a:prstGeom>
            <a:noFill/>
          </p:spPr>
          <p:txBody>
            <a:bodyPr wrap="square" lIns="182880" rtlCol="0">
              <a:spAutoFit/>
            </a:bodyPr>
            <a:lstStyle/>
            <a:p>
              <a:pPr marL="228600" indent="-228600">
                <a:spcBef>
                  <a:spcPts val="500"/>
                </a:spcBef>
                <a:spcAft>
                  <a:spcPts val="500"/>
                </a:spcAft>
                <a:buFont typeface="Arial" pitchFamily="34" charset="0"/>
                <a:buChar char="•"/>
                <a:defRPr/>
              </a:pPr>
              <a:r>
                <a:rPr lang="sv-SE" sz="1400" dirty="0" smtClean="0"/>
                <a:t>Elastic backend infrastructure and development of business solutions</a:t>
              </a:r>
            </a:p>
            <a:p>
              <a:pPr marL="228600" indent="-228600">
                <a:spcBef>
                  <a:spcPts val="500"/>
                </a:spcBef>
                <a:spcAft>
                  <a:spcPts val="500"/>
                </a:spcAft>
                <a:buFont typeface="Arial" pitchFamily="34" charset="0"/>
                <a:buChar char="•"/>
                <a:defRPr/>
              </a:pPr>
              <a:r>
                <a:rPr lang="sv-SE" sz="1400" dirty="0" smtClean="0"/>
                <a:t>Software as a Service</a:t>
              </a:r>
            </a:p>
            <a:p>
              <a:pPr marL="228600" indent="-228600">
                <a:spcBef>
                  <a:spcPts val="500"/>
                </a:spcBef>
                <a:spcAft>
                  <a:spcPts val="500"/>
                </a:spcAft>
                <a:buFont typeface="Arial" pitchFamily="34" charset="0"/>
                <a:buChar char="•"/>
                <a:defRPr/>
              </a:pPr>
              <a:r>
                <a:rPr lang="sv-SE" sz="1400" dirty="0" smtClean="0"/>
                <a:t>Agile development by combining Platform as a Service with </a:t>
              </a:r>
              <a:r>
                <a:rPr lang="sv-SE" sz="1400" dirty="0"/>
                <a:t>cloud </a:t>
              </a:r>
              <a:r>
                <a:rPr lang="sv-SE" sz="1400" dirty="0" smtClean="0"/>
                <a:t>development</a:t>
              </a:r>
            </a:p>
            <a:p>
              <a:pPr marL="228600" indent="-228600">
                <a:spcBef>
                  <a:spcPts val="500"/>
                </a:spcBef>
                <a:spcAft>
                  <a:spcPts val="500"/>
                </a:spcAft>
                <a:buFont typeface="Arial" pitchFamily="34" charset="0"/>
                <a:buChar char="•"/>
                <a:defRPr/>
              </a:pPr>
              <a:r>
                <a:rPr lang="sv-SE" sz="1400" dirty="0" smtClean="0"/>
                <a:t>Employee </a:t>
              </a:r>
              <a:r>
                <a:rPr lang="sv-SE" sz="1400" dirty="0"/>
                <a:t>productivity by implementing Office </a:t>
              </a:r>
              <a:r>
                <a:rPr lang="sv-SE" sz="1400" dirty="0" smtClean="0"/>
                <a:t>365</a:t>
              </a:r>
              <a:endParaRPr lang="sv-SE" sz="1400" dirty="0"/>
            </a:p>
          </p:txBody>
        </p:sp>
      </p:grpSp>
      <p:sp>
        <p:nvSpPr>
          <p:cNvPr id="2" name="Title 1"/>
          <p:cNvSpPr>
            <a:spLocks noGrp="1"/>
          </p:cNvSpPr>
          <p:nvPr>
            <p:ph type="title"/>
          </p:nvPr>
        </p:nvSpPr>
        <p:spPr>
          <a:xfrm>
            <a:off x="648001" y="387554"/>
            <a:ext cx="7200000" cy="369559"/>
          </a:xfrm>
        </p:spPr>
        <p:txBody>
          <a:bodyPr/>
          <a:lstStyle/>
          <a:p>
            <a:r>
              <a:rPr lang="en-GB" dirty="0"/>
              <a:t>Efficient and Scalable</a:t>
            </a:r>
            <a:endParaRPr lang="en-US" dirty="0"/>
          </a:p>
        </p:txBody>
      </p:sp>
      <p:sp>
        <p:nvSpPr>
          <p:cNvPr id="38" name="Rectangle 37"/>
          <p:cNvSpPr/>
          <p:nvPr/>
        </p:nvSpPr>
        <p:spPr>
          <a:xfrm>
            <a:off x="9778041" y="421565"/>
            <a:ext cx="1800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grpSp>
        <p:nvGrpSpPr>
          <p:cNvPr id="41" name="Group 40"/>
          <p:cNvGrpSpPr/>
          <p:nvPr/>
        </p:nvGrpSpPr>
        <p:grpSpPr>
          <a:xfrm>
            <a:off x="9867256" y="201056"/>
            <a:ext cx="1769418" cy="696183"/>
            <a:chOff x="9867256" y="201056"/>
            <a:chExt cx="1769418" cy="696183"/>
          </a:xfrm>
        </p:grpSpPr>
        <p:sp>
          <p:nvSpPr>
            <p:cNvPr id="49" name="TextBox 48"/>
            <p:cNvSpPr txBox="1"/>
            <p:nvPr/>
          </p:nvSpPr>
          <p:spPr>
            <a:xfrm>
              <a:off x="10194640" y="439929"/>
              <a:ext cx="1440000" cy="230786"/>
            </a:xfrm>
            <a:prstGeom prst="rect">
              <a:avLst/>
            </a:prstGeom>
            <a:noFill/>
          </p:spPr>
          <p:txBody>
            <a:bodyPr wrap="square" lIns="91393" tIns="45697" rIns="91393" bIns="45697" rtlCol="0">
              <a:spAutoFit/>
            </a:bodyPr>
            <a:lstStyle/>
            <a:p>
              <a:pPr defTabSz="1088224"/>
              <a:r>
                <a:rPr lang="en-GB" sz="900" dirty="0"/>
                <a:t>Efficient and Scalable</a:t>
              </a:r>
            </a:p>
          </p:txBody>
        </p:sp>
        <p:sp>
          <p:nvSpPr>
            <p:cNvPr id="50" name="xxIcon"/>
            <p:cNvSpPr>
              <a:spLocks noChangeAspect="1" noEditPoints="1"/>
            </p:cNvSpPr>
            <p:nvPr/>
          </p:nvSpPr>
          <p:spPr bwMode="auto">
            <a:xfrm>
              <a:off x="9928277" y="445038"/>
              <a:ext cx="246857" cy="216000"/>
            </a:xfrm>
            <a:custGeom>
              <a:avLst/>
              <a:gdLst>
                <a:gd name="T0" fmla="*/ 186 w 192"/>
                <a:gd name="T1" fmla="*/ 62 h 168"/>
                <a:gd name="T2" fmla="*/ 184 w 192"/>
                <a:gd name="T3" fmla="*/ 68 h 168"/>
                <a:gd name="T4" fmla="*/ 176 w 192"/>
                <a:gd name="T5" fmla="*/ 76 h 168"/>
                <a:gd name="T6" fmla="*/ 156 w 192"/>
                <a:gd name="T7" fmla="*/ 36 h 168"/>
                <a:gd name="T8" fmla="*/ 114 w 192"/>
                <a:gd name="T9" fmla="*/ 14 h 168"/>
                <a:gd name="T10" fmla="*/ 78 w 192"/>
                <a:gd name="T11" fmla="*/ 14 h 168"/>
                <a:gd name="T12" fmla="*/ 48 w 192"/>
                <a:gd name="T13" fmla="*/ 0 h 168"/>
                <a:gd name="T14" fmla="*/ 34 w 192"/>
                <a:gd name="T15" fmla="*/ 8 h 168"/>
                <a:gd name="T16" fmla="*/ 44 w 192"/>
                <a:gd name="T17" fmla="*/ 18 h 168"/>
                <a:gd name="T18" fmla="*/ 36 w 192"/>
                <a:gd name="T19" fmla="*/ 34 h 168"/>
                <a:gd name="T20" fmla="*/ 18 w 192"/>
                <a:gd name="T21" fmla="*/ 68 h 168"/>
                <a:gd name="T22" fmla="*/ 2 w 192"/>
                <a:gd name="T23" fmla="*/ 70 h 168"/>
                <a:gd name="T24" fmla="*/ 0 w 192"/>
                <a:gd name="T25" fmla="*/ 104 h 168"/>
                <a:gd name="T26" fmla="*/ 24 w 192"/>
                <a:gd name="T27" fmla="*/ 108 h 168"/>
                <a:gd name="T28" fmla="*/ 36 w 192"/>
                <a:gd name="T29" fmla="*/ 126 h 168"/>
                <a:gd name="T30" fmla="*/ 56 w 192"/>
                <a:gd name="T31" fmla="*/ 164 h 168"/>
                <a:gd name="T32" fmla="*/ 60 w 192"/>
                <a:gd name="T33" fmla="*/ 168 h 168"/>
                <a:gd name="T34" fmla="*/ 64 w 192"/>
                <a:gd name="T35" fmla="*/ 164 h 168"/>
                <a:gd name="T36" fmla="*/ 80 w 192"/>
                <a:gd name="T37" fmla="*/ 146 h 168"/>
                <a:gd name="T38" fmla="*/ 128 w 192"/>
                <a:gd name="T39" fmla="*/ 142 h 168"/>
                <a:gd name="T40" fmla="*/ 130 w 192"/>
                <a:gd name="T41" fmla="*/ 166 h 168"/>
                <a:gd name="T42" fmla="*/ 134 w 192"/>
                <a:gd name="T43" fmla="*/ 166 h 168"/>
                <a:gd name="T44" fmla="*/ 136 w 192"/>
                <a:gd name="T45" fmla="*/ 138 h 168"/>
                <a:gd name="T46" fmla="*/ 168 w 192"/>
                <a:gd name="T47" fmla="*/ 108 h 168"/>
                <a:gd name="T48" fmla="*/ 176 w 192"/>
                <a:gd name="T49" fmla="*/ 84 h 168"/>
                <a:gd name="T50" fmla="*/ 188 w 192"/>
                <a:gd name="T51" fmla="*/ 76 h 168"/>
                <a:gd name="T52" fmla="*/ 192 w 192"/>
                <a:gd name="T53" fmla="*/ 64 h 168"/>
                <a:gd name="T54" fmla="*/ 188 w 192"/>
                <a:gd name="T55" fmla="*/ 60 h 168"/>
                <a:gd name="T56" fmla="*/ 44 w 192"/>
                <a:gd name="T57" fmla="*/ 76 h 168"/>
                <a:gd name="T58" fmla="*/ 40 w 192"/>
                <a:gd name="T59" fmla="*/ 68 h 168"/>
                <a:gd name="T60" fmla="*/ 42 w 192"/>
                <a:gd name="T61" fmla="*/ 62 h 168"/>
                <a:gd name="T62" fmla="*/ 48 w 192"/>
                <a:gd name="T63" fmla="*/ 60 h 168"/>
                <a:gd name="T64" fmla="*/ 56 w 192"/>
                <a:gd name="T65" fmla="*/ 64 h 168"/>
                <a:gd name="T66" fmla="*/ 56 w 192"/>
                <a:gd name="T67" fmla="*/ 72 h 168"/>
                <a:gd name="T68" fmla="*/ 48 w 192"/>
                <a:gd name="T69" fmla="*/ 76 h 168"/>
                <a:gd name="T70" fmla="*/ 136 w 192"/>
                <a:gd name="T71" fmla="*/ 50 h 168"/>
                <a:gd name="T72" fmla="*/ 130 w 192"/>
                <a:gd name="T73" fmla="*/ 52 h 168"/>
                <a:gd name="T74" fmla="*/ 102 w 192"/>
                <a:gd name="T75" fmla="*/ 40 h 168"/>
                <a:gd name="T76" fmla="*/ 90 w 192"/>
                <a:gd name="T77" fmla="*/ 40 h 168"/>
                <a:gd name="T78" fmla="*/ 88 w 192"/>
                <a:gd name="T79" fmla="*/ 34 h 168"/>
                <a:gd name="T80" fmla="*/ 104 w 192"/>
                <a:gd name="T81" fmla="*/ 32 h 168"/>
                <a:gd name="T82" fmla="*/ 134 w 192"/>
                <a:gd name="T83" fmla="*/ 44 h 168"/>
                <a:gd name="T84" fmla="*/ 136 w 192"/>
                <a:gd name="T85" fmla="*/ 5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68">
                  <a:moveTo>
                    <a:pt x="188" y="60"/>
                  </a:moveTo>
                  <a:lnTo>
                    <a:pt x="188" y="60"/>
                  </a:lnTo>
                  <a:lnTo>
                    <a:pt x="186" y="62"/>
                  </a:lnTo>
                  <a:lnTo>
                    <a:pt x="184" y="64"/>
                  </a:lnTo>
                  <a:lnTo>
                    <a:pt x="184" y="64"/>
                  </a:lnTo>
                  <a:lnTo>
                    <a:pt x="184" y="68"/>
                  </a:lnTo>
                  <a:lnTo>
                    <a:pt x="182" y="72"/>
                  </a:lnTo>
                  <a:lnTo>
                    <a:pt x="176" y="76"/>
                  </a:lnTo>
                  <a:lnTo>
                    <a:pt x="176" y="76"/>
                  </a:lnTo>
                  <a:lnTo>
                    <a:pt x="172" y="60"/>
                  </a:lnTo>
                  <a:lnTo>
                    <a:pt x="166" y="48"/>
                  </a:lnTo>
                  <a:lnTo>
                    <a:pt x="156" y="36"/>
                  </a:lnTo>
                  <a:lnTo>
                    <a:pt x="144" y="26"/>
                  </a:lnTo>
                  <a:lnTo>
                    <a:pt x="130" y="18"/>
                  </a:lnTo>
                  <a:lnTo>
                    <a:pt x="114" y="14"/>
                  </a:lnTo>
                  <a:lnTo>
                    <a:pt x="96" y="12"/>
                  </a:lnTo>
                  <a:lnTo>
                    <a:pt x="78" y="14"/>
                  </a:lnTo>
                  <a:lnTo>
                    <a:pt x="78" y="14"/>
                  </a:lnTo>
                  <a:lnTo>
                    <a:pt x="70" y="6"/>
                  </a:lnTo>
                  <a:lnTo>
                    <a:pt x="60" y="0"/>
                  </a:lnTo>
                  <a:lnTo>
                    <a:pt x="48" y="0"/>
                  </a:lnTo>
                  <a:lnTo>
                    <a:pt x="36" y="4"/>
                  </a:lnTo>
                  <a:lnTo>
                    <a:pt x="36" y="4"/>
                  </a:lnTo>
                  <a:lnTo>
                    <a:pt x="34" y="8"/>
                  </a:lnTo>
                  <a:lnTo>
                    <a:pt x="36" y="12"/>
                  </a:lnTo>
                  <a:lnTo>
                    <a:pt x="36" y="12"/>
                  </a:lnTo>
                  <a:lnTo>
                    <a:pt x="44" y="18"/>
                  </a:lnTo>
                  <a:lnTo>
                    <a:pt x="48" y="26"/>
                  </a:lnTo>
                  <a:lnTo>
                    <a:pt x="48" y="26"/>
                  </a:lnTo>
                  <a:lnTo>
                    <a:pt x="36" y="34"/>
                  </a:lnTo>
                  <a:lnTo>
                    <a:pt x="28" y="44"/>
                  </a:lnTo>
                  <a:lnTo>
                    <a:pt x="22" y="56"/>
                  </a:lnTo>
                  <a:lnTo>
                    <a:pt x="18" y="68"/>
                  </a:lnTo>
                  <a:lnTo>
                    <a:pt x="4" y="68"/>
                  </a:lnTo>
                  <a:lnTo>
                    <a:pt x="4" y="68"/>
                  </a:lnTo>
                  <a:lnTo>
                    <a:pt x="2" y="70"/>
                  </a:lnTo>
                  <a:lnTo>
                    <a:pt x="0" y="72"/>
                  </a:lnTo>
                  <a:lnTo>
                    <a:pt x="0" y="104"/>
                  </a:lnTo>
                  <a:lnTo>
                    <a:pt x="0" y="104"/>
                  </a:lnTo>
                  <a:lnTo>
                    <a:pt x="2" y="106"/>
                  </a:lnTo>
                  <a:lnTo>
                    <a:pt x="4" y="108"/>
                  </a:lnTo>
                  <a:lnTo>
                    <a:pt x="24" y="108"/>
                  </a:lnTo>
                  <a:lnTo>
                    <a:pt x="24" y="108"/>
                  </a:lnTo>
                  <a:lnTo>
                    <a:pt x="30" y="118"/>
                  </a:lnTo>
                  <a:lnTo>
                    <a:pt x="36" y="126"/>
                  </a:lnTo>
                  <a:lnTo>
                    <a:pt x="46" y="132"/>
                  </a:lnTo>
                  <a:lnTo>
                    <a:pt x="56" y="138"/>
                  </a:lnTo>
                  <a:lnTo>
                    <a:pt x="56" y="164"/>
                  </a:lnTo>
                  <a:lnTo>
                    <a:pt x="56" y="164"/>
                  </a:lnTo>
                  <a:lnTo>
                    <a:pt x="58" y="166"/>
                  </a:lnTo>
                  <a:lnTo>
                    <a:pt x="60" y="168"/>
                  </a:lnTo>
                  <a:lnTo>
                    <a:pt x="60" y="168"/>
                  </a:lnTo>
                  <a:lnTo>
                    <a:pt x="62" y="166"/>
                  </a:lnTo>
                  <a:lnTo>
                    <a:pt x="64" y="164"/>
                  </a:lnTo>
                  <a:lnTo>
                    <a:pt x="64" y="142"/>
                  </a:lnTo>
                  <a:lnTo>
                    <a:pt x="64" y="142"/>
                  </a:lnTo>
                  <a:lnTo>
                    <a:pt x="80" y="146"/>
                  </a:lnTo>
                  <a:lnTo>
                    <a:pt x="96" y="148"/>
                  </a:lnTo>
                  <a:lnTo>
                    <a:pt x="112" y="146"/>
                  </a:lnTo>
                  <a:lnTo>
                    <a:pt x="128" y="142"/>
                  </a:lnTo>
                  <a:lnTo>
                    <a:pt x="128" y="164"/>
                  </a:lnTo>
                  <a:lnTo>
                    <a:pt x="128" y="164"/>
                  </a:lnTo>
                  <a:lnTo>
                    <a:pt x="130" y="166"/>
                  </a:lnTo>
                  <a:lnTo>
                    <a:pt x="132" y="168"/>
                  </a:lnTo>
                  <a:lnTo>
                    <a:pt x="132" y="168"/>
                  </a:lnTo>
                  <a:lnTo>
                    <a:pt x="134" y="166"/>
                  </a:lnTo>
                  <a:lnTo>
                    <a:pt x="136" y="164"/>
                  </a:lnTo>
                  <a:lnTo>
                    <a:pt x="136" y="138"/>
                  </a:lnTo>
                  <a:lnTo>
                    <a:pt x="136" y="138"/>
                  </a:lnTo>
                  <a:lnTo>
                    <a:pt x="152" y="128"/>
                  </a:lnTo>
                  <a:lnTo>
                    <a:pt x="164" y="116"/>
                  </a:lnTo>
                  <a:lnTo>
                    <a:pt x="168" y="108"/>
                  </a:lnTo>
                  <a:lnTo>
                    <a:pt x="172" y="100"/>
                  </a:lnTo>
                  <a:lnTo>
                    <a:pt x="174" y="92"/>
                  </a:lnTo>
                  <a:lnTo>
                    <a:pt x="176" y="84"/>
                  </a:lnTo>
                  <a:lnTo>
                    <a:pt x="176" y="84"/>
                  </a:lnTo>
                  <a:lnTo>
                    <a:pt x="182" y="82"/>
                  </a:lnTo>
                  <a:lnTo>
                    <a:pt x="188" y="76"/>
                  </a:lnTo>
                  <a:lnTo>
                    <a:pt x="190" y="70"/>
                  </a:lnTo>
                  <a:lnTo>
                    <a:pt x="192" y="64"/>
                  </a:lnTo>
                  <a:lnTo>
                    <a:pt x="192" y="64"/>
                  </a:lnTo>
                  <a:lnTo>
                    <a:pt x="190" y="62"/>
                  </a:lnTo>
                  <a:lnTo>
                    <a:pt x="188" y="60"/>
                  </a:lnTo>
                  <a:lnTo>
                    <a:pt x="188" y="60"/>
                  </a:lnTo>
                  <a:close/>
                  <a:moveTo>
                    <a:pt x="48" y="76"/>
                  </a:moveTo>
                  <a:lnTo>
                    <a:pt x="48" y="76"/>
                  </a:lnTo>
                  <a:lnTo>
                    <a:pt x="44" y="76"/>
                  </a:lnTo>
                  <a:lnTo>
                    <a:pt x="42" y="74"/>
                  </a:lnTo>
                  <a:lnTo>
                    <a:pt x="40" y="72"/>
                  </a:lnTo>
                  <a:lnTo>
                    <a:pt x="40" y="68"/>
                  </a:lnTo>
                  <a:lnTo>
                    <a:pt x="40" y="68"/>
                  </a:lnTo>
                  <a:lnTo>
                    <a:pt x="40" y="64"/>
                  </a:lnTo>
                  <a:lnTo>
                    <a:pt x="42" y="62"/>
                  </a:lnTo>
                  <a:lnTo>
                    <a:pt x="44" y="60"/>
                  </a:lnTo>
                  <a:lnTo>
                    <a:pt x="48" y="60"/>
                  </a:lnTo>
                  <a:lnTo>
                    <a:pt x="48" y="60"/>
                  </a:lnTo>
                  <a:lnTo>
                    <a:pt x="52" y="60"/>
                  </a:lnTo>
                  <a:lnTo>
                    <a:pt x="54" y="62"/>
                  </a:lnTo>
                  <a:lnTo>
                    <a:pt x="56" y="64"/>
                  </a:lnTo>
                  <a:lnTo>
                    <a:pt x="56" y="68"/>
                  </a:lnTo>
                  <a:lnTo>
                    <a:pt x="56" y="68"/>
                  </a:lnTo>
                  <a:lnTo>
                    <a:pt x="56" y="72"/>
                  </a:lnTo>
                  <a:lnTo>
                    <a:pt x="54" y="74"/>
                  </a:lnTo>
                  <a:lnTo>
                    <a:pt x="52" y="76"/>
                  </a:lnTo>
                  <a:lnTo>
                    <a:pt x="48" y="76"/>
                  </a:lnTo>
                  <a:lnTo>
                    <a:pt x="48" y="76"/>
                  </a:lnTo>
                  <a:close/>
                  <a:moveTo>
                    <a:pt x="136" y="50"/>
                  </a:moveTo>
                  <a:lnTo>
                    <a:pt x="136" y="50"/>
                  </a:lnTo>
                  <a:lnTo>
                    <a:pt x="132" y="52"/>
                  </a:lnTo>
                  <a:lnTo>
                    <a:pt x="130" y="52"/>
                  </a:lnTo>
                  <a:lnTo>
                    <a:pt x="130" y="52"/>
                  </a:lnTo>
                  <a:lnTo>
                    <a:pt x="122" y="46"/>
                  </a:lnTo>
                  <a:lnTo>
                    <a:pt x="112" y="42"/>
                  </a:lnTo>
                  <a:lnTo>
                    <a:pt x="102" y="40"/>
                  </a:lnTo>
                  <a:lnTo>
                    <a:pt x="92" y="40"/>
                  </a:lnTo>
                  <a:lnTo>
                    <a:pt x="92" y="40"/>
                  </a:lnTo>
                  <a:lnTo>
                    <a:pt x="90" y="40"/>
                  </a:lnTo>
                  <a:lnTo>
                    <a:pt x="88" y="36"/>
                  </a:lnTo>
                  <a:lnTo>
                    <a:pt x="88" y="36"/>
                  </a:lnTo>
                  <a:lnTo>
                    <a:pt x="88" y="34"/>
                  </a:lnTo>
                  <a:lnTo>
                    <a:pt x="92" y="32"/>
                  </a:lnTo>
                  <a:lnTo>
                    <a:pt x="92" y="32"/>
                  </a:lnTo>
                  <a:lnTo>
                    <a:pt x="104" y="32"/>
                  </a:lnTo>
                  <a:lnTo>
                    <a:pt x="114" y="34"/>
                  </a:lnTo>
                  <a:lnTo>
                    <a:pt x="124" y="38"/>
                  </a:lnTo>
                  <a:lnTo>
                    <a:pt x="134" y="44"/>
                  </a:lnTo>
                  <a:lnTo>
                    <a:pt x="134" y="44"/>
                  </a:lnTo>
                  <a:lnTo>
                    <a:pt x="136" y="48"/>
                  </a:lnTo>
                  <a:lnTo>
                    <a:pt x="136" y="50"/>
                  </a:lnTo>
                  <a:lnTo>
                    <a:pt x="136" y="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p>
          </p:txBody>
        </p:sp>
        <p:sp>
          <p:nvSpPr>
            <p:cNvPr id="51" name="TextBox 50"/>
            <p:cNvSpPr txBox="1"/>
            <p:nvPr/>
          </p:nvSpPr>
          <p:spPr>
            <a:xfrm>
              <a:off x="10191820" y="201056"/>
              <a:ext cx="1440000" cy="230786"/>
            </a:xfrm>
            <a:prstGeom prst="rect">
              <a:avLst/>
            </a:prstGeom>
            <a:noFill/>
          </p:spPr>
          <p:txBody>
            <a:bodyPr wrap="square" lIns="91393" tIns="45697" rIns="91393" bIns="45697" rtlCol="0">
              <a:spAutoFit/>
            </a:bodyPr>
            <a:lstStyle>
              <a:defPPr>
                <a:defRPr lang="en-US"/>
              </a:defPPr>
              <a:lvl1pPr defTabSz="1088224">
                <a:defRPr sz="1200"/>
              </a:lvl1pPr>
            </a:lstStyle>
            <a:p>
              <a:r>
                <a:rPr lang="en-GB" sz="900" dirty="0"/>
                <a:t>Fast and Agile</a:t>
              </a:r>
            </a:p>
          </p:txBody>
        </p:sp>
        <p:grpSp>
          <p:nvGrpSpPr>
            <p:cNvPr id="52" name="xxIcon"/>
            <p:cNvGrpSpPr>
              <a:grpSpLocks noChangeAspect="1"/>
            </p:cNvGrpSpPr>
            <p:nvPr/>
          </p:nvGrpSpPr>
          <p:grpSpPr>
            <a:xfrm>
              <a:off x="9867256" y="237586"/>
              <a:ext cx="329142" cy="144000"/>
              <a:chOff x="4129088" y="4906963"/>
              <a:chExt cx="304800" cy="133350"/>
            </a:xfrm>
            <a:solidFill>
              <a:schemeClr val="accent1"/>
            </a:solidFill>
          </p:grpSpPr>
          <p:sp>
            <p:nvSpPr>
              <p:cNvPr id="64" name="Freeform 176"/>
              <p:cNvSpPr>
                <a:spLocks/>
              </p:cNvSpPr>
              <p:nvPr/>
            </p:nvSpPr>
            <p:spPr bwMode="auto">
              <a:xfrm>
                <a:off x="4129088" y="4906963"/>
                <a:ext cx="304800" cy="127000"/>
              </a:xfrm>
              <a:custGeom>
                <a:avLst/>
                <a:gdLst>
                  <a:gd name="T0" fmla="*/ 156 w 192"/>
                  <a:gd name="T1" fmla="*/ 24 h 80"/>
                  <a:gd name="T2" fmla="*/ 144 w 192"/>
                  <a:gd name="T3" fmla="*/ 24 h 80"/>
                  <a:gd name="T4" fmla="*/ 134 w 192"/>
                  <a:gd name="T5" fmla="*/ 24 h 80"/>
                  <a:gd name="T6" fmla="*/ 128 w 192"/>
                  <a:gd name="T7" fmla="*/ 28 h 80"/>
                  <a:gd name="T8" fmla="*/ 120 w 192"/>
                  <a:gd name="T9" fmla="*/ 32 h 80"/>
                  <a:gd name="T10" fmla="*/ 130 w 192"/>
                  <a:gd name="T11" fmla="*/ 14 h 80"/>
                  <a:gd name="T12" fmla="*/ 128 w 192"/>
                  <a:gd name="T13" fmla="*/ 8 h 80"/>
                  <a:gd name="T14" fmla="*/ 124 w 192"/>
                  <a:gd name="T15" fmla="*/ 8 h 80"/>
                  <a:gd name="T16" fmla="*/ 112 w 192"/>
                  <a:gd name="T17" fmla="*/ 32 h 80"/>
                  <a:gd name="T18" fmla="*/ 84 w 192"/>
                  <a:gd name="T19" fmla="*/ 32 h 80"/>
                  <a:gd name="T20" fmla="*/ 98 w 192"/>
                  <a:gd name="T21" fmla="*/ 6 h 80"/>
                  <a:gd name="T22" fmla="*/ 100 w 192"/>
                  <a:gd name="T23" fmla="*/ 4 h 80"/>
                  <a:gd name="T24" fmla="*/ 98 w 192"/>
                  <a:gd name="T25" fmla="*/ 2 h 80"/>
                  <a:gd name="T26" fmla="*/ 94 w 192"/>
                  <a:gd name="T27" fmla="*/ 2 h 80"/>
                  <a:gd name="T28" fmla="*/ 36 w 192"/>
                  <a:gd name="T29" fmla="*/ 24 h 80"/>
                  <a:gd name="T30" fmla="*/ 28 w 192"/>
                  <a:gd name="T31" fmla="*/ 24 h 80"/>
                  <a:gd name="T32" fmla="*/ 16 w 192"/>
                  <a:gd name="T33" fmla="*/ 30 h 80"/>
                  <a:gd name="T34" fmla="*/ 6 w 192"/>
                  <a:gd name="T35" fmla="*/ 40 h 80"/>
                  <a:gd name="T36" fmla="*/ 0 w 192"/>
                  <a:gd name="T37" fmla="*/ 52 h 80"/>
                  <a:gd name="T38" fmla="*/ 0 w 192"/>
                  <a:gd name="T39" fmla="*/ 76 h 80"/>
                  <a:gd name="T40" fmla="*/ 2 w 192"/>
                  <a:gd name="T41" fmla="*/ 78 h 80"/>
                  <a:gd name="T42" fmla="*/ 28 w 192"/>
                  <a:gd name="T43" fmla="*/ 80 h 80"/>
                  <a:gd name="T44" fmla="*/ 24 w 192"/>
                  <a:gd name="T45" fmla="*/ 74 h 80"/>
                  <a:gd name="T46" fmla="*/ 24 w 192"/>
                  <a:gd name="T47" fmla="*/ 68 h 80"/>
                  <a:gd name="T48" fmla="*/ 32 w 192"/>
                  <a:gd name="T49" fmla="*/ 52 h 80"/>
                  <a:gd name="T50" fmla="*/ 48 w 192"/>
                  <a:gd name="T51" fmla="*/ 44 h 80"/>
                  <a:gd name="T52" fmla="*/ 58 w 192"/>
                  <a:gd name="T53" fmla="*/ 46 h 80"/>
                  <a:gd name="T54" fmla="*/ 70 w 192"/>
                  <a:gd name="T55" fmla="*/ 58 h 80"/>
                  <a:gd name="T56" fmla="*/ 72 w 192"/>
                  <a:gd name="T57" fmla="*/ 68 h 80"/>
                  <a:gd name="T58" fmla="*/ 68 w 192"/>
                  <a:gd name="T59" fmla="*/ 80 h 80"/>
                  <a:gd name="T60" fmla="*/ 128 w 192"/>
                  <a:gd name="T61" fmla="*/ 80 h 80"/>
                  <a:gd name="T62" fmla="*/ 124 w 192"/>
                  <a:gd name="T63" fmla="*/ 68 h 80"/>
                  <a:gd name="T64" fmla="*/ 126 w 192"/>
                  <a:gd name="T65" fmla="*/ 58 h 80"/>
                  <a:gd name="T66" fmla="*/ 138 w 192"/>
                  <a:gd name="T67" fmla="*/ 46 h 80"/>
                  <a:gd name="T68" fmla="*/ 148 w 192"/>
                  <a:gd name="T69" fmla="*/ 44 h 80"/>
                  <a:gd name="T70" fmla="*/ 164 w 192"/>
                  <a:gd name="T71" fmla="*/ 52 h 80"/>
                  <a:gd name="T72" fmla="*/ 172 w 192"/>
                  <a:gd name="T73" fmla="*/ 68 h 80"/>
                  <a:gd name="T74" fmla="*/ 172 w 192"/>
                  <a:gd name="T75" fmla="*/ 74 h 80"/>
                  <a:gd name="T76" fmla="*/ 188 w 192"/>
                  <a:gd name="T77" fmla="*/ 80 h 80"/>
                  <a:gd name="T78" fmla="*/ 190 w 192"/>
                  <a:gd name="T79" fmla="*/ 78 h 80"/>
                  <a:gd name="T80" fmla="*/ 192 w 192"/>
                  <a:gd name="T81" fmla="*/ 60 h 80"/>
                  <a:gd name="T82" fmla="*/ 192 w 192"/>
                  <a:gd name="T83" fmla="*/ 50 h 80"/>
                  <a:gd name="T84" fmla="*/ 186 w 192"/>
                  <a:gd name="T85" fmla="*/ 36 h 80"/>
                  <a:gd name="T86" fmla="*/ 176 w 192"/>
                  <a:gd name="T87" fmla="*/ 28 h 80"/>
                  <a:gd name="T88" fmla="*/ 160 w 192"/>
                  <a:gd name="T8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80">
                    <a:moveTo>
                      <a:pt x="160" y="24"/>
                    </a:moveTo>
                    <a:lnTo>
                      <a:pt x="156" y="24"/>
                    </a:lnTo>
                    <a:lnTo>
                      <a:pt x="156" y="24"/>
                    </a:lnTo>
                    <a:lnTo>
                      <a:pt x="144" y="24"/>
                    </a:lnTo>
                    <a:lnTo>
                      <a:pt x="144" y="24"/>
                    </a:lnTo>
                    <a:lnTo>
                      <a:pt x="134" y="24"/>
                    </a:lnTo>
                    <a:lnTo>
                      <a:pt x="128" y="28"/>
                    </a:lnTo>
                    <a:lnTo>
                      <a:pt x="128" y="28"/>
                    </a:lnTo>
                    <a:lnTo>
                      <a:pt x="124" y="32"/>
                    </a:lnTo>
                    <a:lnTo>
                      <a:pt x="120" y="32"/>
                    </a:lnTo>
                    <a:lnTo>
                      <a:pt x="130" y="14"/>
                    </a:lnTo>
                    <a:lnTo>
                      <a:pt x="130" y="14"/>
                    </a:lnTo>
                    <a:lnTo>
                      <a:pt x="130" y="10"/>
                    </a:lnTo>
                    <a:lnTo>
                      <a:pt x="128" y="8"/>
                    </a:lnTo>
                    <a:lnTo>
                      <a:pt x="128" y="8"/>
                    </a:lnTo>
                    <a:lnTo>
                      <a:pt x="124" y="8"/>
                    </a:lnTo>
                    <a:lnTo>
                      <a:pt x="122" y="10"/>
                    </a:lnTo>
                    <a:lnTo>
                      <a:pt x="112" y="32"/>
                    </a:lnTo>
                    <a:lnTo>
                      <a:pt x="84" y="32"/>
                    </a:lnTo>
                    <a:lnTo>
                      <a:pt x="84" y="32"/>
                    </a:lnTo>
                    <a:lnTo>
                      <a:pt x="80" y="26"/>
                    </a:lnTo>
                    <a:lnTo>
                      <a:pt x="98" y="6"/>
                    </a:lnTo>
                    <a:lnTo>
                      <a:pt x="98" y="6"/>
                    </a:lnTo>
                    <a:lnTo>
                      <a:pt x="100" y="4"/>
                    </a:lnTo>
                    <a:lnTo>
                      <a:pt x="98" y="2"/>
                    </a:lnTo>
                    <a:lnTo>
                      <a:pt x="98" y="2"/>
                    </a:lnTo>
                    <a:lnTo>
                      <a:pt x="96" y="0"/>
                    </a:lnTo>
                    <a:lnTo>
                      <a:pt x="94" y="2"/>
                    </a:lnTo>
                    <a:lnTo>
                      <a:pt x="70" y="24"/>
                    </a:lnTo>
                    <a:lnTo>
                      <a:pt x="36" y="24"/>
                    </a:lnTo>
                    <a:lnTo>
                      <a:pt x="36" y="24"/>
                    </a:lnTo>
                    <a:lnTo>
                      <a:pt x="28" y="24"/>
                    </a:lnTo>
                    <a:lnTo>
                      <a:pt x="22" y="26"/>
                    </a:lnTo>
                    <a:lnTo>
                      <a:pt x="16" y="30"/>
                    </a:lnTo>
                    <a:lnTo>
                      <a:pt x="10" y="34"/>
                    </a:lnTo>
                    <a:lnTo>
                      <a:pt x="6" y="40"/>
                    </a:lnTo>
                    <a:lnTo>
                      <a:pt x="2" y="46"/>
                    </a:lnTo>
                    <a:lnTo>
                      <a:pt x="0" y="52"/>
                    </a:lnTo>
                    <a:lnTo>
                      <a:pt x="0" y="60"/>
                    </a:lnTo>
                    <a:lnTo>
                      <a:pt x="0" y="76"/>
                    </a:lnTo>
                    <a:lnTo>
                      <a:pt x="0" y="76"/>
                    </a:lnTo>
                    <a:lnTo>
                      <a:pt x="2" y="78"/>
                    </a:lnTo>
                    <a:lnTo>
                      <a:pt x="4" y="80"/>
                    </a:lnTo>
                    <a:lnTo>
                      <a:pt x="28" y="80"/>
                    </a:lnTo>
                    <a:lnTo>
                      <a:pt x="28" y="80"/>
                    </a:lnTo>
                    <a:lnTo>
                      <a:pt x="24" y="74"/>
                    </a:lnTo>
                    <a:lnTo>
                      <a:pt x="24" y="68"/>
                    </a:lnTo>
                    <a:lnTo>
                      <a:pt x="24" y="68"/>
                    </a:lnTo>
                    <a:lnTo>
                      <a:pt x="26" y="58"/>
                    </a:lnTo>
                    <a:lnTo>
                      <a:pt x="32" y="52"/>
                    </a:lnTo>
                    <a:lnTo>
                      <a:pt x="38" y="46"/>
                    </a:lnTo>
                    <a:lnTo>
                      <a:pt x="48" y="44"/>
                    </a:lnTo>
                    <a:lnTo>
                      <a:pt x="48" y="44"/>
                    </a:lnTo>
                    <a:lnTo>
                      <a:pt x="58" y="46"/>
                    </a:lnTo>
                    <a:lnTo>
                      <a:pt x="64" y="52"/>
                    </a:lnTo>
                    <a:lnTo>
                      <a:pt x="70" y="58"/>
                    </a:lnTo>
                    <a:lnTo>
                      <a:pt x="72" y="68"/>
                    </a:lnTo>
                    <a:lnTo>
                      <a:pt x="72" y="68"/>
                    </a:lnTo>
                    <a:lnTo>
                      <a:pt x="72" y="74"/>
                    </a:lnTo>
                    <a:lnTo>
                      <a:pt x="68" y="80"/>
                    </a:lnTo>
                    <a:lnTo>
                      <a:pt x="128" y="80"/>
                    </a:lnTo>
                    <a:lnTo>
                      <a:pt x="128" y="80"/>
                    </a:lnTo>
                    <a:lnTo>
                      <a:pt x="124" y="74"/>
                    </a:lnTo>
                    <a:lnTo>
                      <a:pt x="124" y="68"/>
                    </a:lnTo>
                    <a:lnTo>
                      <a:pt x="124" y="68"/>
                    </a:lnTo>
                    <a:lnTo>
                      <a:pt x="126" y="58"/>
                    </a:lnTo>
                    <a:lnTo>
                      <a:pt x="132" y="52"/>
                    </a:lnTo>
                    <a:lnTo>
                      <a:pt x="138" y="46"/>
                    </a:lnTo>
                    <a:lnTo>
                      <a:pt x="148" y="44"/>
                    </a:lnTo>
                    <a:lnTo>
                      <a:pt x="148" y="44"/>
                    </a:lnTo>
                    <a:lnTo>
                      <a:pt x="158" y="46"/>
                    </a:lnTo>
                    <a:lnTo>
                      <a:pt x="164" y="52"/>
                    </a:lnTo>
                    <a:lnTo>
                      <a:pt x="170" y="58"/>
                    </a:lnTo>
                    <a:lnTo>
                      <a:pt x="172" y="68"/>
                    </a:lnTo>
                    <a:lnTo>
                      <a:pt x="172" y="68"/>
                    </a:lnTo>
                    <a:lnTo>
                      <a:pt x="172" y="74"/>
                    </a:lnTo>
                    <a:lnTo>
                      <a:pt x="168" y="80"/>
                    </a:lnTo>
                    <a:lnTo>
                      <a:pt x="188" y="80"/>
                    </a:lnTo>
                    <a:lnTo>
                      <a:pt x="188" y="80"/>
                    </a:lnTo>
                    <a:lnTo>
                      <a:pt x="190" y="78"/>
                    </a:lnTo>
                    <a:lnTo>
                      <a:pt x="192" y="76"/>
                    </a:lnTo>
                    <a:lnTo>
                      <a:pt x="192" y="60"/>
                    </a:lnTo>
                    <a:lnTo>
                      <a:pt x="192" y="60"/>
                    </a:lnTo>
                    <a:lnTo>
                      <a:pt x="192" y="50"/>
                    </a:lnTo>
                    <a:lnTo>
                      <a:pt x="190" y="42"/>
                    </a:lnTo>
                    <a:lnTo>
                      <a:pt x="186" y="36"/>
                    </a:lnTo>
                    <a:lnTo>
                      <a:pt x="182" y="30"/>
                    </a:lnTo>
                    <a:lnTo>
                      <a:pt x="176" y="28"/>
                    </a:lnTo>
                    <a:lnTo>
                      <a:pt x="172" y="26"/>
                    </a:lnTo>
                    <a:lnTo>
                      <a:pt x="160" y="24"/>
                    </a:lnTo>
                    <a:lnTo>
                      <a:pt x="16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5" name="Freeform 177"/>
              <p:cNvSpPr>
                <a:spLocks/>
              </p:cNvSpPr>
              <p:nvPr/>
            </p:nvSpPr>
            <p:spPr bwMode="auto">
              <a:xfrm>
                <a:off x="4179888" y="4989513"/>
                <a:ext cx="50800" cy="50800"/>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8 h 32"/>
                  <a:gd name="T18" fmla="*/ 10 w 32"/>
                  <a:gd name="T19" fmla="*/ 30 h 32"/>
                  <a:gd name="T20" fmla="*/ 16 w 32"/>
                  <a:gd name="T21" fmla="*/ 32 h 32"/>
                  <a:gd name="T22" fmla="*/ 16 w 32"/>
                  <a:gd name="T23" fmla="*/ 32 h 32"/>
                  <a:gd name="T24" fmla="*/ 22 w 32"/>
                  <a:gd name="T25" fmla="*/ 30 h 32"/>
                  <a:gd name="T26" fmla="*/ 28 w 32"/>
                  <a:gd name="T27" fmla="*/ 28 h 32"/>
                  <a:gd name="T28" fmla="*/ 30 w 32"/>
                  <a:gd name="T29" fmla="*/ 22 h 32"/>
                  <a:gd name="T30" fmla="*/ 32 w 32"/>
                  <a:gd name="T31" fmla="*/ 16 h 32"/>
                  <a:gd name="T32" fmla="*/ 32 w 32"/>
                  <a:gd name="T33" fmla="*/ 16 h 32"/>
                  <a:gd name="T34" fmla="*/ 30 w 32"/>
                  <a:gd name="T35" fmla="*/ 10 h 32"/>
                  <a:gd name="T36" fmla="*/ 28 w 32"/>
                  <a:gd name="T37" fmla="*/ 4 h 32"/>
                  <a:gd name="T38" fmla="*/ 22 w 32"/>
                  <a:gd name="T39" fmla="*/ 2 h 32"/>
                  <a:gd name="T40" fmla="*/ 16 w 32"/>
                  <a:gd name="T41" fmla="*/ 0 h 32"/>
                  <a:gd name="T42" fmla="*/ 16 w 3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6" name="Freeform 178"/>
              <p:cNvSpPr>
                <a:spLocks/>
              </p:cNvSpPr>
              <p:nvPr/>
            </p:nvSpPr>
            <p:spPr bwMode="auto">
              <a:xfrm>
                <a:off x="4338638" y="4989513"/>
                <a:ext cx="50800" cy="50800"/>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8 h 32"/>
                  <a:gd name="T18" fmla="*/ 10 w 32"/>
                  <a:gd name="T19" fmla="*/ 30 h 32"/>
                  <a:gd name="T20" fmla="*/ 16 w 32"/>
                  <a:gd name="T21" fmla="*/ 32 h 32"/>
                  <a:gd name="T22" fmla="*/ 16 w 32"/>
                  <a:gd name="T23" fmla="*/ 32 h 32"/>
                  <a:gd name="T24" fmla="*/ 22 w 32"/>
                  <a:gd name="T25" fmla="*/ 30 h 32"/>
                  <a:gd name="T26" fmla="*/ 28 w 32"/>
                  <a:gd name="T27" fmla="*/ 28 h 32"/>
                  <a:gd name="T28" fmla="*/ 30 w 32"/>
                  <a:gd name="T29" fmla="*/ 22 h 32"/>
                  <a:gd name="T30" fmla="*/ 32 w 32"/>
                  <a:gd name="T31" fmla="*/ 16 h 32"/>
                  <a:gd name="T32" fmla="*/ 32 w 32"/>
                  <a:gd name="T33" fmla="*/ 16 h 32"/>
                  <a:gd name="T34" fmla="*/ 30 w 32"/>
                  <a:gd name="T35" fmla="*/ 10 h 32"/>
                  <a:gd name="T36" fmla="*/ 28 w 32"/>
                  <a:gd name="T37" fmla="*/ 4 h 32"/>
                  <a:gd name="T38" fmla="*/ 22 w 32"/>
                  <a:gd name="T39" fmla="*/ 2 h 32"/>
                  <a:gd name="T40" fmla="*/ 16 w 32"/>
                  <a:gd name="T41" fmla="*/ 0 h 32"/>
                  <a:gd name="T42" fmla="*/ 16 w 3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53" name="TextBox 52"/>
            <p:cNvSpPr txBox="1"/>
            <p:nvPr/>
          </p:nvSpPr>
          <p:spPr>
            <a:xfrm>
              <a:off x="10196674" y="666453"/>
              <a:ext cx="1440000" cy="230786"/>
            </a:xfrm>
            <a:prstGeom prst="rect">
              <a:avLst/>
            </a:prstGeom>
            <a:noFill/>
          </p:spPr>
          <p:txBody>
            <a:bodyPr wrap="square" lIns="91393" tIns="45697" rIns="91393" bIns="45697" rtlCol="0">
              <a:spAutoFit/>
            </a:bodyPr>
            <a:lstStyle>
              <a:defPPr>
                <a:defRPr lang="en-US"/>
              </a:defPPr>
              <a:lvl1pPr defTabSz="1088224">
                <a:defRPr sz="1200"/>
              </a:lvl1pPr>
            </a:lstStyle>
            <a:p>
              <a:r>
                <a:rPr lang="en-GB" sz="900" dirty="0"/>
                <a:t>Resilient and compliant</a:t>
              </a:r>
            </a:p>
          </p:txBody>
        </p:sp>
        <p:grpSp>
          <p:nvGrpSpPr>
            <p:cNvPr id="54" name="xxIcon"/>
            <p:cNvGrpSpPr>
              <a:grpSpLocks noChangeAspect="1"/>
            </p:cNvGrpSpPr>
            <p:nvPr/>
          </p:nvGrpSpPr>
          <p:grpSpPr>
            <a:xfrm>
              <a:off x="9965521" y="677086"/>
              <a:ext cx="181896" cy="180000"/>
              <a:chOff x="2909888" y="2954338"/>
              <a:chExt cx="304800" cy="301625"/>
            </a:xfrm>
            <a:solidFill>
              <a:schemeClr val="accent1"/>
            </a:solidFill>
          </p:grpSpPr>
          <p:sp>
            <p:nvSpPr>
              <p:cNvPr id="55" name="Freeform 78"/>
              <p:cNvSpPr>
                <a:spLocks/>
              </p:cNvSpPr>
              <p:nvPr/>
            </p:nvSpPr>
            <p:spPr bwMode="auto">
              <a:xfrm>
                <a:off x="2909888" y="3179763"/>
                <a:ext cx="101600" cy="76200"/>
              </a:xfrm>
              <a:custGeom>
                <a:avLst/>
                <a:gdLst>
                  <a:gd name="T0" fmla="*/ 60 w 64"/>
                  <a:gd name="T1" fmla="*/ 0 h 48"/>
                  <a:gd name="T2" fmla="*/ 4 w 64"/>
                  <a:gd name="T3" fmla="*/ 0 h 48"/>
                  <a:gd name="T4" fmla="*/ 4 w 64"/>
                  <a:gd name="T5" fmla="*/ 0 h 48"/>
                  <a:gd name="T6" fmla="*/ 2 w 64"/>
                  <a:gd name="T7" fmla="*/ 2 h 48"/>
                  <a:gd name="T8" fmla="*/ 0 w 64"/>
                  <a:gd name="T9" fmla="*/ 4 h 48"/>
                  <a:gd name="T10" fmla="*/ 0 w 64"/>
                  <a:gd name="T11" fmla="*/ 44 h 48"/>
                  <a:gd name="T12" fmla="*/ 0 w 64"/>
                  <a:gd name="T13" fmla="*/ 44 h 48"/>
                  <a:gd name="T14" fmla="*/ 2 w 64"/>
                  <a:gd name="T15" fmla="*/ 46 h 48"/>
                  <a:gd name="T16" fmla="*/ 4 w 64"/>
                  <a:gd name="T17" fmla="*/ 48 h 48"/>
                  <a:gd name="T18" fmla="*/ 60 w 64"/>
                  <a:gd name="T19" fmla="*/ 48 h 48"/>
                  <a:gd name="T20" fmla="*/ 60 w 64"/>
                  <a:gd name="T21" fmla="*/ 48 h 48"/>
                  <a:gd name="T22" fmla="*/ 62 w 64"/>
                  <a:gd name="T23" fmla="*/ 46 h 48"/>
                  <a:gd name="T24" fmla="*/ 64 w 64"/>
                  <a:gd name="T25" fmla="*/ 44 h 48"/>
                  <a:gd name="T26" fmla="*/ 64 w 64"/>
                  <a:gd name="T27" fmla="*/ 4 h 48"/>
                  <a:gd name="T28" fmla="*/ 64 w 64"/>
                  <a:gd name="T29" fmla="*/ 4 h 48"/>
                  <a:gd name="T30" fmla="*/ 62 w 64"/>
                  <a:gd name="T31" fmla="*/ 2 h 48"/>
                  <a:gd name="T32" fmla="*/ 60 w 64"/>
                  <a:gd name="T33" fmla="*/ 0 h 48"/>
                  <a:gd name="T34" fmla="*/ 60 w 6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48">
                    <a:moveTo>
                      <a:pt x="60" y="0"/>
                    </a:moveTo>
                    <a:lnTo>
                      <a:pt x="4" y="0"/>
                    </a:lnTo>
                    <a:lnTo>
                      <a:pt x="4" y="0"/>
                    </a:lnTo>
                    <a:lnTo>
                      <a:pt x="2" y="2"/>
                    </a:lnTo>
                    <a:lnTo>
                      <a:pt x="0" y="4"/>
                    </a:lnTo>
                    <a:lnTo>
                      <a:pt x="0" y="44"/>
                    </a:lnTo>
                    <a:lnTo>
                      <a:pt x="0" y="44"/>
                    </a:lnTo>
                    <a:lnTo>
                      <a:pt x="2" y="46"/>
                    </a:lnTo>
                    <a:lnTo>
                      <a:pt x="4" y="48"/>
                    </a:lnTo>
                    <a:lnTo>
                      <a:pt x="60" y="48"/>
                    </a:lnTo>
                    <a:lnTo>
                      <a:pt x="60" y="48"/>
                    </a:lnTo>
                    <a:lnTo>
                      <a:pt x="62" y="46"/>
                    </a:lnTo>
                    <a:lnTo>
                      <a:pt x="64" y="44"/>
                    </a:lnTo>
                    <a:lnTo>
                      <a:pt x="64" y="4"/>
                    </a:lnTo>
                    <a:lnTo>
                      <a:pt x="64" y="4"/>
                    </a:lnTo>
                    <a:lnTo>
                      <a:pt x="62" y="2"/>
                    </a:lnTo>
                    <a:lnTo>
                      <a:pt x="60" y="0"/>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6" name="Freeform 79"/>
              <p:cNvSpPr>
                <a:spLocks/>
              </p:cNvSpPr>
              <p:nvPr/>
            </p:nvSpPr>
            <p:spPr bwMode="auto">
              <a:xfrm>
                <a:off x="3138488" y="3179763"/>
                <a:ext cx="76200" cy="76200"/>
              </a:xfrm>
              <a:custGeom>
                <a:avLst/>
                <a:gdLst>
                  <a:gd name="T0" fmla="*/ 44 w 48"/>
                  <a:gd name="T1" fmla="*/ 0 h 48"/>
                  <a:gd name="T2" fmla="*/ 4 w 48"/>
                  <a:gd name="T3" fmla="*/ 0 h 48"/>
                  <a:gd name="T4" fmla="*/ 4 w 48"/>
                  <a:gd name="T5" fmla="*/ 0 h 48"/>
                  <a:gd name="T6" fmla="*/ 2 w 48"/>
                  <a:gd name="T7" fmla="*/ 2 h 48"/>
                  <a:gd name="T8" fmla="*/ 0 w 48"/>
                  <a:gd name="T9" fmla="*/ 4 h 48"/>
                  <a:gd name="T10" fmla="*/ 0 w 48"/>
                  <a:gd name="T11" fmla="*/ 44 h 48"/>
                  <a:gd name="T12" fmla="*/ 0 w 48"/>
                  <a:gd name="T13" fmla="*/ 44 h 48"/>
                  <a:gd name="T14" fmla="*/ 2 w 48"/>
                  <a:gd name="T15" fmla="*/ 46 h 48"/>
                  <a:gd name="T16" fmla="*/ 4 w 48"/>
                  <a:gd name="T17" fmla="*/ 48 h 48"/>
                  <a:gd name="T18" fmla="*/ 44 w 48"/>
                  <a:gd name="T19" fmla="*/ 48 h 48"/>
                  <a:gd name="T20" fmla="*/ 44 w 48"/>
                  <a:gd name="T21" fmla="*/ 48 h 48"/>
                  <a:gd name="T22" fmla="*/ 46 w 48"/>
                  <a:gd name="T23" fmla="*/ 46 h 48"/>
                  <a:gd name="T24" fmla="*/ 48 w 48"/>
                  <a:gd name="T25" fmla="*/ 44 h 48"/>
                  <a:gd name="T26" fmla="*/ 48 w 48"/>
                  <a:gd name="T27" fmla="*/ 4 h 48"/>
                  <a:gd name="T28" fmla="*/ 48 w 48"/>
                  <a:gd name="T29" fmla="*/ 4 h 48"/>
                  <a:gd name="T30" fmla="*/ 46 w 48"/>
                  <a:gd name="T31" fmla="*/ 2 h 48"/>
                  <a:gd name="T32" fmla="*/ 44 w 48"/>
                  <a:gd name="T33" fmla="*/ 0 h 48"/>
                  <a:gd name="T34" fmla="*/ 44 w 48"/>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8">
                    <a:moveTo>
                      <a:pt x="44" y="0"/>
                    </a:moveTo>
                    <a:lnTo>
                      <a:pt x="4" y="0"/>
                    </a:lnTo>
                    <a:lnTo>
                      <a:pt x="4" y="0"/>
                    </a:lnTo>
                    <a:lnTo>
                      <a:pt x="2" y="2"/>
                    </a:lnTo>
                    <a:lnTo>
                      <a:pt x="0" y="4"/>
                    </a:lnTo>
                    <a:lnTo>
                      <a:pt x="0" y="44"/>
                    </a:lnTo>
                    <a:lnTo>
                      <a:pt x="0" y="44"/>
                    </a:lnTo>
                    <a:lnTo>
                      <a:pt x="2" y="46"/>
                    </a:lnTo>
                    <a:lnTo>
                      <a:pt x="4" y="48"/>
                    </a:lnTo>
                    <a:lnTo>
                      <a:pt x="44" y="48"/>
                    </a:lnTo>
                    <a:lnTo>
                      <a:pt x="44" y="48"/>
                    </a:lnTo>
                    <a:lnTo>
                      <a:pt x="46" y="46"/>
                    </a:lnTo>
                    <a:lnTo>
                      <a:pt x="48" y="44"/>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7" name="Freeform 80"/>
              <p:cNvSpPr>
                <a:spLocks/>
              </p:cNvSpPr>
              <p:nvPr/>
            </p:nvSpPr>
            <p:spPr bwMode="auto">
              <a:xfrm>
                <a:off x="2909888" y="3090863"/>
                <a:ext cx="63500" cy="76200"/>
              </a:xfrm>
              <a:custGeom>
                <a:avLst/>
                <a:gdLst>
                  <a:gd name="T0" fmla="*/ 4 w 40"/>
                  <a:gd name="T1" fmla="*/ 48 h 48"/>
                  <a:gd name="T2" fmla="*/ 36 w 40"/>
                  <a:gd name="T3" fmla="*/ 48 h 48"/>
                  <a:gd name="T4" fmla="*/ 36 w 40"/>
                  <a:gd name="T5" fmla="*/ 48 h 48"/>
                  <a:gd name="T6" fmla="*/ 38 w 40"/>
                  <a:gd name="T7" fmla="*/ 46 h 48"/>
                  <a:gd name="T8" fmla="*/ 40 w 40"/>
                  <a:gd name="T9" fmla="*/ 44 h 48"/>
                  <a:gd name="T10" fmla="*/ 40 w 40"/>
                  <a:gd name="T11" fmla="*/ 4 h 48"/>
                  <a:gd name="T12" fmla="*/ 40 w 40"/>
                  <a:gd name="T13" fmla="*/ 4 h 48"/>
                  <a:gd name="T14" fmla="*/ 38 w 40"/>
                  <a:gd name="T15" fmla="*/ 2 h 48"/>
                  <a:gd name="T16" fmla="*/ 36 w 40"/>
                  <a:gd name="T17" fmla="*/ 0 h 48"/>
                  <a:gd name="T18" fmla="*/ 4 w 40"/>
                  <a:gd name="T19" fmla="*/ 0 h 48"/>
                  <a:gd name="T20" fmla="*/ 4 w 40"/>
                  <a:gd name="T21" fmla="*/ 0 h 48"/>
                  <a:gd name="T22" fmla="*/ 2 w 40"/>
                  <a:gd name="T23" fmla="*/ 2 h 48"/>
                  <a:gd name="T24" fmla="*/ 0 w 40"/>
                  <a:gd name="T25" fmla="*/ 4 h 48"/>
                  <a:gd name="T26" fmla="*/ 0 w 40"/>
                  <a:gd name="T27" fmla="*/ 44 h 48"/>
                  <a:gd name="T28" fmla="*/ 0 w 40"/>
                  <a:gd name="T29" fmla="*/ 44 h 48"/>
                  <a:gd name="T30" fmla="*/ 2 w 40"/>
                  <a:gd name="T31" fmla="*/ 46 h 48"/>
                  <a:gd name="T32" fmla="*/ 4 w 40"/>
                  <a:gd name="T33" fmla="*/ 48 h 48"/>
                  <a:gd name="T34" fmla="*/ 4 w 40"/>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8">
                    <a:moveTo>
                      <a:pt x="4" y="48"/>
                    </a:moveTo>
                    <a:lnTo>
                      <a:pt x="36" y="48"/>
                    </a:lnTo>
                    <a:lnTo>
                      <a:pt x="36" y="48"/>
                    </a:lnTo>
                    <a:lnTo>
                      <a:pt x="38" y="46"/>
                    </a:lnTo>
                    <a:lnTo>
                      <a:pt x="40" y="44"/>
                    </a:lnTo>
                    <a:lnTo>
                      <a:pt x="40" y="4"/>
                    </a:lnTo>
                    <a:lnTo>
                      <a:pt x="40" y="4"/>
                    </a:lnTo>
                    <a:lnTo>
                      <a:pt x="38" y="2"/>
                    </a:lnTo>
                    <a:lnTo>
                      <a:pt x="36"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8" name="Freeform 81"/>
              <p:cNvSpPr>
                <a:spLocks/>
              </p:cNvSpPr>
              <p:nvPr/>
            </p:nvSpPr>
            <p:spPr bwMode="auto">
              <a:xfrm>
                <a:off x="2909888" y="3001963"/>
                <a:ext cx="101600" cy="76200"/>
              </a:xfrm>
              <a:custGeom>
                <a:avLst/>
                <a:gdLst>
                  <a:gd name="T0" fmla="*/ 4 w 64"/>
                  <a:gd name="T1" fmla="*/ 48 h 48"/>
                  <a:gd name="T2" fmla="*/ 60 w 64"/>
                  <a:gd name="T3" fmla="*/ 48 h 48"/>
                  <a:gd name="T4" fmla="*/ 60 w 64"/>
                  <a:gd name="T5" fmla="*/ 48 h 48"/>
                  <a:gd name="T6" fmla="*/ 62 w 64"/>
                  <a:gd name="T7" fmla="*/ 46 h 48"/>
                  <a:gd name="T8" fmla="*/ 64 w 64"/>
                  <a:gd name="T9" fmla="*/ 44 h 48"/>
                  <a:gd name="T10" fmla="*/ 64 w 64"/>
                  <a:gd name="T11" fmla="*/ 4 h 48"/>
                  <a:gd name="T12" fmla="*/ 64 w 64"/>
                  <a:gd name="T13" fmla="*/ 4 h 48"/>
                  <a:gd name="T14" fmla="*/ 62 w 64"/>
                  <a:gd name="T15" fmla="*/ 2 h 48"/>
                  <a:gd name="T16" fmla="*/ 60 w 64"/>
                  <a:gd name="T17" fmla="*/ 0 h 48"/>
                  <a:gd name="T18" fmla="*/ 4 w 64"/>
                  <a:gd name="T19" fmla="*/ 0 h 48"/>
                  <a:gd name="T20" fmla="*/ 4 w 64"/>
                  <a:gd name="T21" fmla="*/ 0 h 48"/>
                  <a:gd name="T22" fmla="*/ 2 w 64"/>
                  <a:gd name="T23" fmla="*/ 2 h 48"/>
                  <a:gd name="T24" fmla="*/ 0 w 64"/>
                  <a:gd name="T25" fmla="*/ 4 h 48"/>
                  <a:gd name="T26" fmla="*/ 0 w 64"/>
                  <a:gd name="T27" fmla="*/ 44 h 48"/>
                  <a:gd name="T28" fmla="*/ 0 w 64"/>
                  <a:gd name="T29" fmla="*/ 44 h 48"/>
                  <a:gd name="T30" fmla="*/ 2 w 64"/>
                  <a:gd name="T31" fmla="*/ 46 h 48"/>
                  <a:gd name="T32" fmla="*/ 4 w 64"/>
                  <a:gd name="T33" fmla="*/ 48 h 48"/>
                  <a:gd name="T34" fmla="*/ 4 w 64"/>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48">
                    <a:moveTo>
                      <a:pt x="4" y="48"/>
                    </a:moveTo>
                    <a:lnTo>
                      <a:pt x="60" y="48"/>
                    </a:lnTo>
                    <a:lnTo>
                      <a:pt x="60" y="48"/>
                    </a:lnTo>
                    <a:lnTo>
                      <a:pt x="62" y="46"/>
                    </a:lnTo>
                    <a:lnTo>
                      <a:pt x="64" y="44"/>
                    </a:lnTo>
                    <a:lnTo>
                      <a:pt x="64" y="4"/>
                    </a:lnTo>
                    <a:lnTo>
                      <a:pt x="64" y="4"/>
                    </a:lnTo>
                    <a:lnTo>
                      <a:pt x="62" y="2"/>
                    </a:lnTo>
                    <a:lnTo>
                      <a:pt x="60"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9" name="Freeform 82"/>
              <p:cNvSpPr>
                <a:spLocks/>
              </p:cNvSpPr>
              <p:nvPr/>
            </p:nvSpPr>
            <p:spPr bwMode="auto">
              <a:xfrm>
                <a:off x="3024188" y="3186113"/>
                <a:ext cx="101600" cy="69850"/>
              </a:xfrm>
              <a:custGeom>
                <a:avLst/>
                <a:gdLst>
                  <a:gd name="T0" fmla="*/ 16 w 64"/>
                  <a:gd name="T1" fmla="*/ 18 h 44"/>
                  <a:gd name="T2" fmla="*/ 16 w 64"/>
                  <a:gd name="T3" fmla="*/ 18 h 44"/>
                  <a:gd name="T4" fmla="*/ 10 w 64"/>
                  <a:gd name="T5" fmla="*/ 18 h 44"/>
                  <a:gd name="T6" fmla="*/ 4 w 64"/>
                  <a:gd name="T7" fmla="*/ 16 h 44"/>
                  <a:gd name="T8" fmla="*/ 4 w 64"/>
                  <a:gd name="T9" fmla="*/ 16 h 44"/>
                  <a:gd name="T10" fmla="*/ 2 w 64"/>
                  <a:gd name="T11" fmla="*/ 12 h 44"/>
                  <a:gd name="T12" fmla="*/ 0 w 64"/>
                  <a:gd name="T13" fmla="*/ 8 h 44"/>
                  <a:gd name="T14" fmla="*/ 0 w 64"/>
                  <a:gd name="T15" fmla="*/ 8 h 44"/>
                  <a:gd name="T16" fmla="*/ 0 w 64"/>
                  <a:gd name="T17" fmla="*/ 8 h 44"/>
                  <a:gd name="T18" fmla="*/ 0 w 64"/>
                  <a:gd name="T19" fmla="*/ 40 h 44"/>
                  <a:gd name="T20" fmla="*/ 0 w 64"/>
                  <a:gd name="T21" fmla="*/ 40 h 44"/>
                  <a:gd name="T22" fmla="*/ 2 w 64"/>
                  <a:gd name="T23" fmla="*/ 42 h 44"/>
                  <a:gd name="T24" fmla="*/ 4 w 64"/>
                  <a:gd name="T25" fmla="*/ 44 h 44"/>
                  <a:gd name="T26" fmla="*/ 60 w 64"/>
                  <a:gd name="T27" fmla="*/ 44 h 44"/>
                  <a:gd name="T28" fmla="*/ 60 w 64"/>
                  <a:gd name="T29" fmla="*/ 44 h 44"/>
                  <a:gd name="T30" fmla="*/ 62 w 64"/>
                  <a:gd name="T31" fmla="*/ 42 h 44"/>
                  <a:gd name="T32" fmla="*/ 64 w 64"/>
                  <a:gd name="T33" fmla="*/ 40 h 44"/>
                  <a:gd name="T34" fmla="*/ 64 w 64"/>
                  <a:gd name="T35" fmla="*/ 0 h 44"/>
                  <a:gd name="T36" fmla="*/ 64 w 64"/>
                  <a:gd name="T37" fmla="*/ 0 h 44"/>
                  <a:gd name="T38" fmla="*/ 64 w 64"/>
                  <a:gd name="T39" fmla="*/ 0 h 44"/>
                  <a:gd name="T40" fmla="*/ 16 w 6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4">
                    <a:moveTo>
                      <a:pt x="16" y="18"/>
                    </a:moveTo>
                    <a:lnTo>
                      <a:pt x="16" y="18"/>
                    </a:lnTo>
                    <a:lnTo>
                      <a:pt x="10" y="18"/>
                    </a:lnTo>
                    <a:lnTo>
                      <a:pt x="4" y="16"/>
                    </a:lnTo>
                    <a:lnTo>
                      <a:pt x="4" y="16"/>
                    </a:lnTo>
                    <a:lnTo>
                      <a:pt x="2" y="12"/>
                    </a:lnTo>
                    <a:lnTo>
                      <a:pt x="0" y="8"/>
                    </a:lnTo>
                    <a:lnTo>
                      <a:pt x="0" y="8"/>
                    </a:lnTo>
                    <a:lnTo>
                      <a:pt x="0" y="8"/>
                    </a:lnTo>
                    <a:lnTo>
                      <a:pt x="0" y="40"/>
                    </a:lnTo>
                    <a:lnTo>
                      <a:pt x="0" y="40"/>
                    </a:lnTo>
                    <a:lnTo>
                      <a:pt x="2" y="42"/>
                    </a:lnTo>
                    <a:lnTo>
                      <a:pt x="4" y="44"/>
                    </a:lnTo>
                    <a:lnTo>
                      <a:pt x="60" y="44"/>
                    </a:lnTo>
                    <a:lnTo>
                      <a:pt x="60" y="44"/>
                    </a:lnTo>
                    <a:lnTo>
                      <a:pt x="62" y="42"/>
                    </a:lnTo>
                    <a:lnTo>
                      <a:pt x="64" y="40"/>
                    </a:lnTo>
                    <a:lnTo>
                      <a:pt x="64" y="0"/>
                    </a:lnTo>
                    <a:lnTo>
                      <a:pt x="64" y="0"/>
                    </a:lnTo>
                    <a:lnTo>
                      <a:pt x="64" y="0"/>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0" name="Freeform 83"/>
              <p:cNvSpPr>
                <a:spLocks/>
              </p:cNvSpPr>
              <p:nvPr/>
            </p:nvSpPr>
            <p:spPr bwMode="auto">
              <a:xfrm>
                <a:off x="2986088" y="3090863"/>
                <a:ext cx="79375" cy="76200"/>
              </a:xfrm>
              <a:custGeom>
                <a:avLst/>
                <a:gdLst>
                  <a:gd name="T0" fmla="*/ 4 w 50"/>
                  <a:gd name="T1" fmla="*/ 0 h 48"/>
                  <a:gd name="T2" fmla="*/ 4 w 50"/>
                  <a:gd name="T3" fmla="*/ 0 h 48"/>
                  <a:gd name="T4" fmla="*/ 2 w 50"/>
                  <a:gd name="T5" fmla="*/ 2 h 48"/>
                  <a:gd name="T6" fmla="*/ 0 w 50"/>
                  <a:gd name="T7" fmla="*/ 4 h 48"/>
                  <a:gd name="T8" fmla="*/ 0 w 50"/>
                  <a:gd name="T9" fmla="*/ 44 h 48"/>
                  <a:gd name="T10" fmla="*/ 0 w 50"/>
                  <a:gd name="T11" fmla="*/ 44 h 48"/>
                  <a:gd name="T12" fmla="*/ 2 w 50"/>
                  <a:gd name="T13" fmla="*/ 46 h 48"/>
                  <a:gd name="T14" fmla="*/ 4 w 50"/>
                  <a:gd name="T15" fmla="*/ 48 h 48"/>
                  <a:gd name="T16" fmla="*/ 30 w 50"/>
                  <a:gd name="T17" fmla="*/ 48 h 48"/>
                  <a:gd name="T18" fmla="*/ 50 w 50"/>
                  <a:gd name="T19" fmla="*/ 0 h 48"/>
                  <a:gd name="T20" fmla="*/ 4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4" y="0"/>
                    </a:moveTo>
                    <a:lnTo>
                      <a:pt x="4" y="0"/>
                    </a:lnTo>
                    <a:lnTo>
                      <a:pt x="2" y="2"/>
                    </a:lnTo>
                    <a:lnTo>
                      <a:pt x="0" y="4"/>
                    </a:lnTo>
                    <a:lnTo>
                      <a:pt x="0" y="44"/>
                    </a:lnTo>
                    <a:lnTo>
                      <a:pt x="0" y="44"/>
                    </a:lnTo>
                    <a:lnTo>
                      <a:pt x="2" y="46"/>
                    </a:lnTo>
                    <a:lnTo>
                      <a:pt x="4" y="48"/>
                    </a:lnTo>
                    <a:lnTo>
                      <a:pt x="30" y="48"/>
                    </a:lnTo>
                    <a:lnTo>
                      <a:pt x="5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1" name="Freeform 84"/>
              <p:cNvSpPr>
                <a:spLocks/>
              </p:cNvSpPr>
              <p:nvPr/>
            </p:nvSpPr>
            <p:spPr bwMode="auto">
              <a:xfrm>
                <a:off x="3024188" y="3001963"/>
                <a:ext cx="92075" cy="76200"/>
              </a:xfrm>
              <a:custGeom>
                <a:avLst/>
                <a:gdLst>
                  <a:gd name="T0" fmla="*/ 4 w 58"/>
                  <a:gd name="T1" fmla="*/ 48 h 48"/>
                  <a:gd name="T2" fmla="*/ 28 w 58"/>
                  <a:gd name="T3" fmla="*/ 48 h 48"/>
                  <a:gd name="T4" fmla="*/ 28 w 58"/>
                  <a:gd name="T5" fmla="*/ 48 h 48"/>
                  <a:gd name="T6" fmla="*/ 28 w 58"/>
                  <a:gd name="T7" fmla="*/ 48 h 48"/>
                  <a:gd name="T8" fmla="*/ 32 w 58"/>
                  <a:gd name="T9" fmla="*/ 40 h 48"/>
                  <a:gd name="T10" fmla="*/ 40 w 58"/>
                  <a:gd name="T11" fmla="*/ 34 h 48"/>
                  <a:gd name="T12" fmla="*/ 48 w 58"/>
                  <a:gd name="T13" fmla="*/ 32 h 48"/>
                  <a:gd name="T14" fmla="*/ 58 w 58"/>
                  <a:gd name="T15" fmla="*/ 32 h 48"/>
                  <a:gd name="T16" fmla="*/ 56 w 58"/>
                  <a:gd name="T17" fmla="*/ 30 h 48"/>
                  <a:gd name="T18" fmla="*/ 56 w 58"/>
                  <a:gd name="T19" fmla="*/ 30 h 48"/>
                  <a:gd name="T20" fmla="*/ 56 w 58"/>
                  <a:gd name="T21" fmla="*/ 30 h 48"/>
                  <a:gd name="T22" fmla="*/ 56 w 58"/>
                  <a:gd name="T23" fmla="*/ 30 h 48"/>
                  <a:gd name="T24" fmla="*/ 50 w 58"/>
                  <a:gd name="T25" fmla="*/ 22 h 48"/>
                  <a:gd name="T26" fmla="*/ 50 w 58"/>
                  <a:gd name="T27" fmla="*/ 16 h 48"/>
                  <a:gd name="T28" fmla="*/ 50 w 58"/>
                  <a:gd name="T29" fmla="*/ 8 h 48"/>
                  <a:gd name="T30" fmla="*/ 54 w 58"/>
                  <a:gd name="T31" fmla="*/ 0 h 48"/>
                  <a:gd name="T32" fmla="*/ 4 w 58"/>
                  <a:gd name="T33" fmla="*/ 0 h 48"/>
                  <a:gd name="T34" fmla="*/ 4 w 58"/>
                  <a:gd name="T35" fmla="*/ 0 h 48"/>
                  <a:gd name="T36" fmla="*/ 2 w 58"/>
                  <a:gd name="T37" fmla="*/ 2 h 48"/>
                  <a:gd name="T38" fmla="*/ 0 w 58"/>
                  <a:gd name="T39" fmla="*/ 4 h 48"/>
                  <a:gd name="T40" fmla="*/ 0 w 58"/>
                  <a:gd name="T41" fmla="*/ 44 h 48"/>
                  <a:gd name="T42" fmla="*/ 0 w 58"/>
                  <a:gd name="T43" fmla="*/ 44 h 48"/>
                  <a:gd name="T44" fmla="*/ 2 w 58"/>
                  <a:gd name="T45" fmla="*/ 46 h 48"/>
                  <a:gd name="T46" fmla="*/ 4 w 58"/>
                  <a:gd name="T47" fmla="*/ 48 h 48"/>
                  <a:gd name="T48" fmla="*/ 4 w 58"/>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48">
                    <a:moveTo>
                      <a:pt x="4" y="48"/>
                    </a:moveTo>
                    <a:lnTo>
                      <a:pt x="28" y="48"/>
                    </a:lnTo>
                    <a:lnTo>
                      <a:pt x="28" y="48"/>
                    </a:lnTo>
                    <a:lnTo>
                      <a:pt x="28" y="48"/>
                    </a:lnTo>
                    <a:lnTo>
                      <a:pt x="32" y="40"/>
                    </a:lnTo>
                    <a:lnTo>
                      <a:pt x="40" y="34"/>
                    </a:lnTo>
                    <a:lnTo>
                      <a:pt x="48" y="32"/>
                    </a:lnTo>
                    <a:lnTo>
                      <a:pt x="58" y="32"/>
                    </a:lnTo>
                    <a:lnTo>
                      <a:pt x="56" y="30"/>
                    </a:lnTo>
                    <a:lnTo>
                      <a:pt x="56" y="30"/>
                    </a:lnTo>
                    <a:lnTo>
                      <a:pt x="56" y="30"/>
                    </a:lnTo>
                    <a:lnTo>
                      <a:pt x="56" y="30"/>
                    </a:lnTo>
                    <a:lnTo>
                      <a:pt x="50" y="22"/>
                    </a:lnTo>
                    <a:lnTo>
                      <a:pt x="50" y="16"/>
                    </a:lnTo>
                    <a:lnTo>
                      <a:pt x="50" y="8"/>
                    </a:lnTo>
                    <a:lnTo>
                      <a:pt x="54"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2" name="Freeform 85"/>
              <p:cNvSpPr>
                <a:spLocks/>
              </p:cNvSpPr>
              <p:nvPr/>
            </p:nvSpPr>
            <p:spPr bwMode="auto">
              <a:xfrm>
                <a:off x="3036888" y="3065463"/>
                <a:ext cx="139700" cy="139700"/>
              </a:xfrm>
              <a:custGeom>
                <a:avLst/>
                <a:gdLst>
                  <a:gd name="T0" fmla="*/ 4 w 88"/>
                  <a:gd name="T1" fmla="*/ 88 h 88"/>
                  <a:gd name="T2" fmla="*/ 4 w 88"/>
                  <a:gd name="T3" fmla="*/ 88 h 88"/>
                  <a:gd name="T4" fmla="*/ 78 w 88"/>
                  <a:gd name="T5" fmla="*/ 58 h 88"/>
                  <a:gd name="T6" fmla="*/ 78 w 88"/>
                  <a:gd name="T7" fmla="*/ 58 h 88"/>
                  <a:gd name="T8" fmla="*/ 82 w 88"/>
                  <a:gd name="T9" fmla="*/ 58 h 88"/>
                  <a:gd name="T10" fmla="*/ 84 w 88"/>
                  <a:gd name="T11" fmla="*/ 54 h 88"/>
                  <a:gd name="T12" fmla="*/ 88 w 88"/>
                  <a:gd name="T13" fmla="*/ 48 h 88"/>
                  <a:gd name="T14" fmla="*/ 88 w 88"/>
                  <a:gd name="T15" fmla="*/ 40 h 88"/>
                  <a:gd name="T16" fmla="*/ 84 w 88"/>
                  <a:gd name="T17" fmla="*/ 32 h 88"/>
                  <a:gd name="T18" fmla="*/ 80 w 88"/>
                  <a:gd name="T19" fmla="*/ 28 h 88"/>
                  <a:gd name="T20" fmla="*/ 60 w 88"/>
                  <a:gd name="T21" fmla="*/ 46 h 88"/>
                  <a:gd name="T22" fmla="*/ 60 w 88"/>
                  <a:gd name="T23" fmla="*/ 46 h 88"/>
                  <a:gd name="T24" fmla="*/ 56 w 88"/>
                  <a:gd name="T25" fmla="*/ 48 h 88"/>
                  <a:gd name="T26" fmla="*/ 50 w 88"/>
                  <a:gd name="T27" fmla="*/ 50 h 88"/>
                  <a:gd name="T28" fmla="*/ 46 w 88"/>
                  <a:gd name="T29" fmla="*/ 48 h 88"/>
                  <a:gd name="T30" fmla="*/ 42 w 88"/>
                  <a:gd name="T31" fmla="*/ 46 h 88"/>
                  <a:gd name="T32" fmla="*/ 42 w 88"/>
                  <a:gd name="T33" fmla="*/ 46 h 88"/>
                  <a:gd name="T34" fmla="*/ 40 w 88"/>
                  <a:gd name="T35" fmla="*/ 42 h 88"/>
                  <a:gd name="T36" fmla="*/ 40 w 88"/>
                  <a:gd name="T37" fmla="*/ 36 h 88"/>
                  <a:gd name="T38" fmla="*/ 40 w 88"/>
                  <a:gd name="T39" fmla="*/ 32 h 88"/>
                  <a:gd name="T40" fmla="*/ 44 w 88"/>
                  <a:gd name="T41" fmla="*/ 28 h 88"/>
                  <a:gd name="T42" fmla="*/ 62 w 88"/>
                  <a:gd name="T43" fmla="*/ 12 h 88"/>
                  <a:gd name="T44" fmla="*/ 56 w 88"/>
                  <a:gd name="T45" fmla="*/ 4 h 88"/>
                  <a:gd name="T46" fmla="*/ 56 w 88"/>
                  <a:gd name="T47" fmla="*/ 4 h 88"/>
                  <a:gd name="T48" fmla="*/ 48 w 88"/>
                  <a:gd name="T49" fmla="*/ 0 h 88"/>
                  <a:gd name="T50" fmla="*/ 40 w 88"/>
                  <a:gd name="T51" fmla="*/ 0 h 88"/>
                  <a:gd name="T52" fmla="*/ 32 w 88"/>
                  <a:gd name="T53" fmla="*/ 2 h 88"/>
                  <a:gd name="T54" fmla="*/ 30 w 88"/>
                  <a:gd name="T55" fmla="*/ 6 h 88"/>
                  <a:gd name="T56" fmla="*/ 28 w 88"/>
                  <a:gd name="T57" fmla="*/ 10 h 88"/>
                  <a:gd name="T58" fmla="*/ 0 w 88"/>
                  <a:gd name="T59" fmla="*/ 82 h 88"/>
                  <a:gd name="T60" fmla="*/ 0 w 88"/>
                  <a:gd name="T61" fmla="*/ 82 h 88"/>
                  <a:gd name="T62" fmla="*/ 0 w 88"/>
                  <a:gd name="T63" fmla="*/ 86 h 88"/>
                  <a:gd name="T64" fmla="*/ 4 w 88"/>
                  <a:gd name="T65" fmla="*/ 88 h 88"/>
                  <a:gd name="T66" fmla="*/ 4 w 88"/>
                  <a:gd name="T6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4" y="88"/>
                    </a:moveTo>
                    <a:lnTo>
                      <a:pt x="4" y="88"/>
                    </a:lnTo>
                    <a:lnTo>
                      <a:pt x="78" y="58"/>
                    </a:lnTo>
                    <a:lnTo>
                      <a:pt x="78" y="58"/>
                    </a:lnTo>
                    <a:lnTo>
                      <a:pt x="82" y="58"/>
                    </a:lnTo>
                    <a:lnTo>
                      <a:pt x="84" y="54"/>
                    </a:lnTo>
                    <a:lnTo>
                      <a:pt x="88" y="48"/>
                    </a:lnTo>
                    <a:lnTo>
                      <a:pt x="88" y="40"/>
                    </a:lnTo>
                    <a:lnTo>
                      <a:pt x="84" y="32"/>
                    </a:lnTo>
                    <a:lnTo>
                      <a:pt x="80" y="28"/>
                    </a:lnTo>
                    <a:lnTo>
                      <a:pt x="60" y="46"/>
                    </a:lnTo>
                    <a:lnTo>
                      <a:pt x="60" y="46"/>
                    </a:lnTo>
                    <a:lnTo>
                      <a:pt x="56" y="48"/>
                    </a:lnTo>
                    <a:lnTo>
                      <a:pt x="50" y="50"/>
                    </a:lnTo>
                    <a:lnTo>
                      <a:pt x="46" y="48"/>
                    </a:lnTo>
                    <a:lnTo>
                      <a:pt x="42" y="46"/>
                    </a:lnTo>
                    <a:lnTo>
                      <a:pt x="42" y="46"/>
                    </a:lnTo>
                    <a:lnTo>
                      <a:pt x="40" y="42"/>
                    </a:lnTo>
                    <a:lnTo>
                      <a:pt x="40" y="36"/>
                    </a:lnTo>
                    <a:lnTo>
                      <a:pt x="40" y="32"/>
                    </a:lnTo>
                    <a:lnTo>
                      <a:pt x="44" y="28"/>
                    </a:lnTo>
                    <a:lnTo>
                      <a:pt x="62" y="12"/>
                    </a:lnTo>
                    <a:lnTo>
                      <a:pt x="56" y="4"/>
                    </a:lnTo>
                    <a:lnTo>
                      <a:pt x="56" y="4"/>
                    </a:lnTo>
                    <a:lnTo>
                      <a:pt x="48" y="0"/>
                    </a:lnTo>
                    <a:lnTo>
                      <a:pt x="40" y="0"/>
                    </a:lnTo>
                    <a:lnTo>
                      <a:pt x="32" y="2"/>
                    </a:lnTo>
                    <a:lnTo>
                      <a:pt x="30" y="6"/>
                    </a:lnTo>
                    <a:lnTo>
                      <a:pt x="28" y="10"/>
                    </a:lnTo>
                    <a:lnTo>
                      <a:pt x="0" y="82"/>
                    </a:lnTo>
                    <a:lnTo>
                      <a:pt x="0" y="82"/>
                    </a:lnTo>
                    <a:lnTo>
                      <a:pt x="0" y="86"/>
                    </a:lnTo>
                    <a:lnTo>
                      <a:pt x="4" y="88"/>
                    </a:lnTo>
                    <a:lnTo>
                      <a:pt x="4"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3" name="Freeform 86"/>
              <p:cNvSpPr>
                <a:spLocks/>
              </p:cNvSpPr>
              <p:nvPr/>
            </p:nvSpPr>
            <p:spPr bwMode="auto">
              <a:xfrm>
                <a:off x="3113088" y="2954338"/>
                <a:ext cx="101600" cy="177800"/>
              </a:xfrm>
              <a:custGeom>
                <a:avLst/>
                <a:gdLst>
                  <a:gd name="T0" fmla="*/ 6 w 64"/>
                  <a:gd name="T1" fmla="*/ 54 h 112"/>
                  <a:gd name="T2" fmla="*/ 6 w 64"/>
                  <a:gd name="T3" fmla="*/ 54 h 112"/>
                  <a:gd name="T4" fmla="*/ 28 w 64"/>
                  <a:gd name="T5" fmla="*/ 80 h 112"/>
                  <a:gd name="T6" fmla="*/ 2 w 64"/>
                  <a:gd name="T7" fmla="*/ 104 h 112"/>
                  <a:gd name="T8" fmla="*/ 2 w 64"/>
                  <a:gd name="T9" fmla="*/ 104 h 112"/>
                  <a:gd name="T10" fmla="*/ 0 w 64"/>
                  <a:gd name="T11" fmla="*/ 108 h 112"/>
                  <a:gd name="T12" fmla="*/ 0 w 64"/>
                  <a:gd name="T13" fmla="*/ 110 h 112"/>
                  <a:gd name="T14" fmla="*/ 0 w 64"/>
                  <a:gd name="T15" fmla="*/ 110 h 112"/>
                  <a:gd name="T16" fmla="*/ 4 w 64"/>
                  <a:gd name="T17" fmla="*/ 112 h 112"/>
                  <a:gd name="T18" fmla="*/ 6 w 64"/>
                  <a:gd name="T19" fmla="*/ 110 h 112"/>
                  <a:gd name="T20" fmla="*/ 36 w 64"/>
                  <a:gd name="T21" fmla="*/ 84 h 112"/>
                  <a:gd name="T22" fmla="*/ 36 w 64"/>
                  <a:gd name="T23" fmla="*/ 84 h 112"/>
                  <a:gd name="T24" fmla="*/ 38 w 64"/>
                  <a:gd name="T25" fmla="*/ 82 h 112"/>
                  <a:gd name="T26" fmla="*/ 36 w 64"/>
                  <a:gd name="T27" fmla="*/ 78 h 112"/>
                  <a:gd name="T28" fmla="*/ 20 w 64"/>
                  <a:gd name="T29" fmla="*/ 58 h 112"/>
                  <a:gd name="T30" fmla="*/ 20 w 64"/>
                  <a:gd name="T31" fmla="*/ 58 h 112"/>
                  <a:gd name="T32" fmla="*/ 28 w 64"/>
                  <a:gd name="T33" fmla="*/ 56 h 112"/>
                  <a:gd name="T34" fmla="*/ 58 w 64"/>
                  <a:gd name="T35" fmla="*/ 28 h 112"/>
                  <a:gd name="T36" fmla="*/ 58 w 64"/>
                  <a:gd name="T37" fmla="*/ 28 h 112"/>
                  <a:gd name="T38" fmla="*/ 62 w 64"/>
                  <a:gd name="T39" fmla="*/ 22 h 112"/>
                  <a:gd name="T40" fmla="*/ 64 w 64"/>
                  <a:gd name="T41" fmla="*/ 16 h 112"/>
                  <a:gd name="T42" fmla="*/ 64 w 64"/>
                  <a:gd name="T43" fmla="*/ 10 h 112"/>
                  <a:gd name="T44" fmla="*/ 60 w 64"/>
                  <a:gd name="T45" fmla="*/ 4 h 112"/>
                  <a:gd name="T46" fmla="*/ 60 w 64"/>
                  <a:gd name="T47" fmla="*/ 4 h 112"/>
                  <a:gd name="T48" fmla="*/ 54 w 64"/>
                  <a:gd name="T49" fmla="*/ 0 h 112"/>
                  <a:gd name="T50" fmla="*/ 48 w 64"/>
                  <a:gd name="T51" fmla="*/ 0 h 112"/>
                  <a:gd name="T52" fmla="*/ 42 w 64"/>
                  <a:gd name="T53" fmla="*/ 0 h 112"/>
                  <a:gd name="T54" fmla="*/ 38 w 64"/>
                  <a:gd name="T55" fmla="*/ 4 h 112"/>
                  <a:gd name="T56" fmla="*/ 6 w 64"/>
                  <a:gd name="T57" fmla="*/ 32 h 112"/>
                  <a:gd name="T58" fmla="*/ 6 w 64"/>
                  <a:gd name="T59" fmla="*/ 32 h 112"/>
                  <a:gd name="T60" fmla="*/ 2 w 64"/>
                  <a:gd name="T61" fmla="*/ 36 h 112"/>
                  <a:gd name="T62" fmla="*/ 2 w 64"/>
                  <a:gd name="T63" fmla="*/ 42 h 112"/>
                  <a:gd name="T64" fmla="*/ 2 w 64"/>
                  <a:gd name="T65" fmla="*/ 48 h 112"/>
                  <a:gd name="T66" fmla="*/ 6 w 64"/>
                  <a:gd name="T67" fmla="*/ 54 h 112"/>
                  <a:gd name="T68" fmla="*/ 6 w 64"/>
                  <a:gd name="T69" fmla="*/ 54 h 112"/>
                  <a:gd name="T70" fmla="*/ 6 w 64"/>
                  <a:gd name="T71" fmla="*/ 54 h 112"/>
                  <a:gd name="T72" fmla="*/ 6 w 64"/>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112">
                    <a:moveTo>
                      <a:pt x="6" y="54"/>
                    </a:moveTo>
                    <a:lnTo>
                      <a:pt x="6" y="54"/>
                    </a:lnTo>
                    <a:lnTo>
                      <a:pt x="28" y="80"/>
                    </a:lnTo>
                    <a:lnTo>
                      <a:pt x="2" y="104"/>
                    </a:lnTo>
                    <a:lnTo>
                      <a:pt x="2" y="104"/>
                    </a:lnTo>
                    <a:lnTo>
                      <a:pt x="0" y="108"/>
                    </a:lnTo>
                    <a:lnTo>
                      <a:pt x="0" y="110"/>
                    </a:lnTo>
                    <a:lnTo>
                      <a:pt x="0" y="110"/>
                    </a:lnTo>
                    <a:lnTo>
                      <a:pt x="4" y="112"/>
                    </a:lnTo>
                    <a:lnTo>
                      <a:pt x="6" y="110"/>
                    </a:lnTo>
                    <a:lnTo>
                      <a:pt x="36" y="84"/>
                    </a:lnTo>
                    <a:lnTo>
                      <a:pt x="36" y="84"/>
                    </a:lnTo>
                    <a:lnTo>
                      <a:pt x="38" y="82"/>
                    </a:lnTo>
                    <a:lnTo>
                      <a:pt x="36" y="78"/>
                    </a:lnTo>
                    <a:lnTo>
                      <a:pt x="20" y="58"/>
                    </a:lnTo>
                    <a:lnTo>
                      <a:pt x="20" y="58"/>
                    </a:lnTo>
                    <a:lnTo>
                      <a:pt x="28" y="56"/>
                    </a:lnTo>
                    <a:lnTo>
                      <a:pt x="58" y="28"/>
                    </a:lnTo>
                    <a:lnTo>
                      <a:pt x="58" y="28"/>
                    </a:lnTo>
                    <a:lnTo>
                      <a:pt x="62" y="22"/>
                    </a:lnTo>
                    <a:lnTo>
                      <a:pt x="64" y="16"/>
                    </a:lnTo>
                    <a:lnTo>
                      <a:pt x="64" y="10"/>
                    </a:lnTo>
                    <a:lnTo>
                      <a:pt x="60" y="4"/>
                    </a:lnTo>
                    <a:lnTo>
                      <a:pt x="60" y="4"/>
                    </a:lnTo>
                    <a:lnTo>
                      <a:pt x="54" y="0"/>
                    </a:lnTo>
                    <a:lnTo>
                      <a:pt x="48" y="0"/>
                    </a:lnTo>
                    <a:lnTo>
                      <a:pt x="42" y="0"/>
                    </a:lnTo>
                    <a:lnTo>
                      <a:pt x="38" y="4"/>
                    </a:lnTo>
                    <a:lnTo>
                      <a:pt x="6" y="32"/>
                    </a:lnTo>
                    <a:lnTo>
                      <a:pt x="6" y="32"/>
                    </a:lnTo>
                    <a:lnTo>
                      <a:pt x="2" y="36"/>
                    </a:lnTo>
                    <a:lnTo>
                      <a:pt x="2" y="42"/>
                    </a:lnTo>
                    <a:lnTo>
                      <a:pt x="2" y="48"/>
                    </a:lnTo>
                    <a:lnTo>
                      <a:pt x="6" y="54"/>
                    </a:lnTo>
                    <a:lnTo>
                      <a:pt x="6" y="54"/>
                    </a:lnTo>
                    <a:lnTo>
                      <a:pt x="6" y="54"/>
                    </a:lnTo>
                    <a:lnTo>
                      <a:pt x="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sp>
        <p:nvSpPr>
          <p:cNvPr id="36" name="Rectangle 35"/>
          <p:cNvSpPr/>
          <p:nvPr/>
        </p:nvSpPr>
        <p:spPr>
          <a:xfrm>
            <a:off x="619742" y="1322610"/>
            <a:ext cx="3990045" cy="211747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7" name="Rectangle 36"/>
          <p:cNvSpPr/>
          <p:nvPr/>
        </p:nvSpPr>
        <p:spPr>
          <a:xfrm>
            <a:off x="619742" y="945464"/>
            <a:ext cx="3990045" cy="36982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Core Banking Platform</a:t>
            </a:r>
            <a:endParaRPr lang="en-GB" sz="1400" b="1" dirty="0">
              <a:solidFill>
                <a:schemeClr val="bg1"/>
              </a:solidFill>
            </a:endParaRPr>
          </a:p>
        </p:txBody>
      </p:sp>
      <p:sp>
        <p:nvSpPr>
          <p:cNvPr id="13" name="TextBox 12"/>
          <p:cNvSpPr txBox="1"/>
          <p:nvPr/>
        </p:nvSpPr>
        <p:spPr>
          <a:xfrm>
            <a:off x="683500" y="1560610"/>
            <a:ext cx="3862527" cy="1641475"/>
          </a:xfrm>
          <a:prstGeom prst="rect">
            <a:avLst/>
          </a:prstGeom>
          <a:noFill/>
        </p:spPr>
        <p:txBody>
          <a:bodyPr wrap="square" lIns="182880" rtlCol="0">
            <a:spAutoFit/>
          </a:bodyPr>
          <a:lstStyle/>
          <a:p>
            <a:pPr marL="228600" indent="-228600">
              <a:spcBef>
                <a:spcPts val="500"/>
              </a:spcBef>
              <a:spcAft>
                <a:spcPts val="500"/>
              </a:spcAft>
              <a:buFont typeface="Arial" pitchFamily="34" charset="0"/>
              <a:buChar char="•"/>
              <a:defRPr/>
            </a:pPr>
            <a:r>
              <a:rPr lang="en-GB" sz="1400" dirty="0" smtClean="0"/>
              <a:t>Progressing according to plan and on </a:t>
            </a:r>
            <a:r>
              <a:rPr lang="en-GB" sz="1400" dirty="0"/>
              <a:t>the brink of first major customer </a:t>
            </a:r>
            <a:r>
              <a:rPr lang="en-GB" sz="1400" dirty="0" smtClean="0"/>
              <a:t>release</a:t>
            </a:r>
            <a:endParaRPr lang="en-US" sz="1400" dirty="0"/>
          </a:p>
          <a:p>
            <a:pPr marL="228600" indent="-228600">
              <a:spcBef>
                <a:spcPts val="500"/>
              </a:spcBef>
              <a:spcAft>
                <a:spcPts val="500"/>
              </a:spcAft>
              <a:buFont typeface="Arial" pitchFamily="34" charset="0"/>
              <a:buChar char="•"/>
              <a:defRPr/>
            </a:pPr>
            <a:r>
              <a:rPr lang="en-GB" sz="1400" dirty="0" smtClean="0"/>
              <a:t>T24 </a:t>
            </a:r>
            <a:r>
              <a:rPr lang="en-GB" sz="1400" dirty="0"/>
              <a:t>Model Bank configured for </a:t>
            </a:r>
            <a:r>
              <a:rPr lang="en-GB" sz="1400" dirty="0" err="1"/>
              <a:t>Nordea</a:t>
            </a:r>
            <a:r>
              <a:rPr lang="en-GB" sz="1400" dirty="0"/>
              <a:t> and installed </a:t>
            </a:r>
            <a:r>
              <a:rPr lang="en-GB" sz="1400" dirty="0" smtClean="0"/>
              <a:t>on infrastructure </a:t>
            </a:r>
          </a:p>
          <a:p>
            <a:pPr marL="228600" indent="-228600">
              <a:spcBef>
                <a:spcPts val="500"/>
              </a:spcBef>
              <a:spcAft>
                <a:spcPts val="500"/>
              </a:spcAft>
              <a:buFont typeface="Arial" pitchFamily="34" charset="0"/>
              <a:buChar char="•"/>
              <a:defRPr/>
            </a:pPr>
            <a:r>
              <a:rPr lang="en-GB" sz="1400" dirty="0" smtClean="0"/>
              <a:t>Finnish </a:t>
            </a:r>
            <a:r>
              <a:rPr lang="en-GB" sz="1400" dirty="0"/>
              <a:t>staff pilot for a fixed term deposit product </a:t>
            </a:r>
            <a:r>
              <a:rPr lang="en-GB" sz="1400" dirty="0" smtClean="0"/>
              <a:t>launched</a:t>
            </a:r>
            <a:endParaRPr lang="en-US" sz="1400" dirty="0"/>
          </a:p>
        </p:txBody>
      </p:sp>
      <p:grpSp>
        <p:nvGrpSpPr>
          <p:cNvPr id="14" name="Group 13"/>
          <p:cNvGrpSpPr/>
          <p:nvPr/>
        </p:nvGrpSpPr>
        <p:grpSpPr>
          <a:xfrm>
            <a:off x="7519277" y="3689755"/>
            <a:ext cx="4021664" cy="2546875"/>
            <a:chOff x="7500480" y="3677364"/>
            <a:chExt cx="4021664" cy="2546875"/>
          </a:xfrm>
        </p:grpSpPr>
        <p:sp>
          <p:nvSpPr>
            <p:cNvPr id="43" name="Rectangle 42"/>
            <p:cNvSpPr/>
            <p:nvPr/>
          </p:nvSpPr>
          <p:spPr>
            <a:xfrm>
              <a:off x="7519277" y="4066901"/>
              <a:ext cx="3990045" cy="211747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grpSp>
          <p:nvGrpSpPr>
            <p:cNvPr id="11" name="Group 10"/>
            <p:cNvGrpSpPr/>
            <p:nvPr/>
          </p:nvGrpSpPr>
          <p:grpSpPr>
            <a:xfrm>
              <a:off x="7500480" y="3677364"/>
              <a:ext cx="4021664" cy="2546875"/>
              <a:chOff x="7487659" y="3689755"/>
              <a:chExt cx="4021664" cy="2546875"/>
            </a:xfrm>
          </p:grpSpPr>
          <p:sp>
            <p:nvSpPr>
              <p:cNvPr id="44" name="Rectangle 43"/>
              <p:cNvSpPr/>
              <p:nvPr/>
            </p:nvSpPr>
            <p:spPr>
              <a:xfrm>
                <a:off x="7519278" y="3689755"/>
                <a:ext cx="3990045" cy="36982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b="1" dirty="0">
                    <a:solidFill>
                      <a:schemeClr val="bg1"/>
                    </a:solidFill>
                    <a:sym typeface="Helvetica Light"/>
                  </a:rPr>
                  <a:t>Other Simplification</a:t>
                </a:r>
                <a:endParaRPr lang="en-GB" sz="1400" b="1" dirty="0">
                  <a:solidFill>
                    <a:schemeClr val="bg1"/>
                  </a:solidFill>
                  <a:sym typeface="Helvetica Light"/>
                </a:endParaRPr>
              </a:p>
            </p:txBody>
          </p:sp>
          <p:sp>
            <p:nvSpPr>
              <p:cNvPr id="45" name="TextBox 44"/>
              <p:cNvSpPr txBox="1"/>
              <p:nvPr/>
            </p:nvSpPr>
            <p:spPr>
              <a:xfrm>
                <a:off x="7487659" y="4036028"/>
                <a:ext cx="3866767" cy="2200602"/>
              </a:xfrm>
              <a:prstGeom prst="rect">
                <a:avLst/>
              </a:prstGeom>
              <a:noFill/>
            </p:spPr>
            <p:txBody>
              <a:bodyPr wrap="square" lIns="182880" rtlCol="0">
                <a:spAutoFit/>
              </a:bodyPr>
              <a:lstStyle/>
              <a:p>
                <a:pPr marL="228600" indent="-228600">
                  <a:spcBef>
                    <a:spcPts val="500"/>
                  </a:spcBef>
                  <a:spcAft>
                    <a:spcPts val="500"/>
                  </a:spcAft>
                  <a:buFont typeface="Arial" pitchFamily="34" charset="0"/>
                  <a:buChar char="•"/>
                  <a:defRPr/>
                </a:pPr>
                <a:r>
                  <a:rPr lang="en-GB" sz="1400" dirty="0" smtClean="0"/>
                  <a:t>Integrated </a:t>
                </a:r>
                <a:r>
                  <a:rPr lang="en-GB" sz="1400" dirty="0"/>
                  <a:t>Global Payment Engine </a:t>
                </a:r>
                <a:r>
                  <a:rPr lang="en-GB" sz="1400" dirty="0" smtClean="0"/>
                  <a:t>and </a:t>
                </a:r>
                <a:r>
                  <a:rPr lang="en-GB" sz="1400" dirty="0"/>
                  <a:t>migrated all SEPA Interbank payments </a:t>
                </a:r>
                <a:endParaRPr lang="en-GB" sz="1400" dirty="0" smtClean="0"/>
              </a:p>
              <a:p>
                <a:pPr marL="228600" indent="-228600">
                  <a:spcBef>
                    <a:spcPts val="500"/>
                  </a:spcBef>
                  <a:spcAft>
                    <a:spcPts val="500"/>
                  </a:spcAft>
                  <a:buFont typeface="Arial" pitchFamily="34" charset="0"/>
                  <a:buChar char="•"/>
                  <a:defRPr/>
                </a:pPr>
                <a:r>
                  <a:rPr lang="sv-SE" sz="1400" dirty="0" smtClean="0">
                    <a:solidFill>
                      <a:prstClr val="black"/>
                    </a:solidFill>
                  </a:rPr>
                  <a:t>Centralised data mgmt. and development of common data infrastructure </a:t>
                </a:r>
              </a:p>
              <a:p>
                <a:pPr marL="228600" indent="-228600">
                  <a:spcBef>
                    <a:spcPts val="500"/>
                  </a:spcBef>
                  <a:spcAft>
                    <a:spcPts val="500"/>
                  </a:spcAft>
                  <a:buFont typeface="Arial" pitchFamily="34" charset="0"/>
                  <a:buChar char="•"/>
                  <a:defRPr/>
                </a:pPr>
                <a:r>
                  <a:rPr lang="sv-SE" sz="1400" dirty="0" smtClean="0">
                    <a:solidFill>
                      <a:prstClr val="black"/>
                    </a:solidFill>
                  </a:rPr>
                  <a:t>Core system upgrades in Nordea Finance and Nordea Life &amp; Pension DK</a:t>
                </a:r>
              </a:p>
              <a:p>
                <a:pPr marL="228600" indent="-228600">
                  <a:spcBef>
                    <a:spcPts val="500"/>
                  </a:spcBef>
                  <a:spcAft>
                    <a:spcPts val="500"/>
                  </a:spcAft>
                  <a:buFont typeface="Arial" pitchFamily="34" charset="0"/>
                  <a:buChar char="•"/>
                  <a:defRPr/>
                </a:pPr>
                <a:r>
                  <a:rPr lang="en-GB" sz="1400" dirty="0" smtClean="0">
                    <a:solidFill>
                      <a:prstClr val="black"/>
                    </a:solidFill>
                  </a:rPr>
                  <a:t>Reducing </a:t>
                </a:r>
                <a:r>
                  <a:rPr lang="en-GB" sz="1400" dirty="0">
                    <a:solidFill>
                      <a:prstClr val="black"/>
                    </a:solidFill>
                  </a:rPr>
                  <a:t>complexity </a:t>
                </a:r>
                <a:r>
                  <a:rPr lang="en-GB" sz="1400" dirty="0" smtClean="0">
                    <a:solidFill>
                      <a:prstClr val="black"/>
                    </a:solidFill>
                  </a:rPr>
                  <a:t>(Trading &amp; </a:t>
                </a:r>
                <a:r>
                  <a:rPr lang="en-GB" sz="1400" dirty="0">
                    <a:solidFill>
                      <a:prstClr val="black"/>
                    </a:solidFill>
                  </a:rPr>
                  <a:t>Risk </a:t>
                </a:r>
                <a:r>
                  <a:rPr lang="en-GB" sz="1400" dirty="0" smtClean="0">
                    <a:solidFill>
                      <a:prstClr val="black"/>
                    </a:solidFill>
                  </a:rPr>
                  <a:t>area and Safekeeping)</a:t>
                </a:r>
                <a:endParaRPr lang="en-GB" sz="1400" dirty="0">
                  <a:solidFill>
                    <a:prstClr val="black"/>
                  </a:solidFill>
                </a:endParaRPr>
              </a:p>
            </p:txBody>
          </p:sp>
        </p:grpSp>
      </p:grpSp>
      <p:grpSp>
        <p:nvGrpSpPr>
          <p:cNvPr id="8" name="Group 7"/>
          <p:cNvGrpSpPr/>
          <p:nvPr/>
        </p:nvGrpSpPr>
        <p:grpSpPr>
          <a:xfrm>
            <a:off x="7519277" y="969748"/>
            <a:ext cx="4058765" cy="2540723"/>
            <a:chOff x="7577909" y="925660"/>
            <a:chExt cx="4058765" cy="2540723"/>
          </a:xfrm>
        </p:grpSpPr>
        <p:sp>
          <p:nvSpPr>
            <p:cNvPr id="68" name="Rectangle 67"/>
            <p:cNvSpPr/>
            <p:nvPr/>
          </p:nvSpPr>
          <p:spPr>
            <a:xfrm>
              <a:off x="7577909" y="1315292"/>
              <a:ext cx="3990045" cy="211747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grpSp>
          <p:nvGrpSpPr>
            <p:cNvPr id="7" name="Group 6"/>
            <p:cNvGrpSpPr/>
            <p:nvPr/>
          </p:nvGrpSpPr>
          <p:grpSpPr>
            <a:xfrm>
              <a:off x="7577910" y="925660"/>
              <a:ext cx="4058764" cy="2540723"/>
              <a:chOff x="7519277" y="960071"/>
              <a:chExt cx="4058764" cy="2540723"/>
            </a:xfrm>
          </p:grpSpPr>
          <p:sp>
            <p:nvSpPr>
              <p:cNvPr id="69" name="Rectangle 68"/>
              <p:cNvSpPr/>
              <p:nvPr/>
            </p:nvSpPr>
            <p:spPr>
              <a:xfrm>
                <a:off x="7519277" y="960071"/>
                <a:ext cx="3990045" cy="36982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Robotics</a:t>
                </a:r>
                <a:endParaRPr lang="en-GB" sz="1400" b="1" dirty="0">
                  <a:solidFill>
                    <a:schemeClr val="bg1"/>
                  </a:solidFill>
                </a:endParaRPr>
              </a:p>
            </p:txBody>
          </p:sp>
          <p:sp>
            <p:nvSpPr>
              <p:cNvPr id="19" name="TextBox 18"/>
              <p:cNvSpPr txBox="1"/>
              <p:nvPr/>
            </p:nvSpPr>
            <p:spPr>
              <a:xfrm>
                <a:off x="7519277" y="1300192"/>
                <a:ext cx="4058764" cy="2200602"/>
              </a:xfrm>
              <a:prstGeom prst="rect">
                <a:avLst/>
              </a:prstGeom>
              <a:noFill/>
            </p:spPr>
            <p:txBody>
              <a:bodyPr wrap="square" lIns="182880" rtlCol="0">
                <a:spAutoFit/>
              </a:bodyPr>
              <a:lstStyle/>
              <a:p>
                <a:pPr marL="228600" indent="-228600">
                  <a:spcBef>
                    <a:spcPts val="500"/>
                  </a:spcBef>
                  <a:spcAft>
                    <a:spcPts val="500"/>
                  </a:spcAft>
                  <a:buFont typeface="Arial" pitchFamily="34" charset="0"/>
                  <a:buChar char="•"/>
                  <a:defRPr/>
                </a:pPr>
                <a:r>
                  <a:rPr lang="en-GB" sz="1400" dirty="0"/>
                  <a:t>Building </a:t>
                </a:r>
                <a:r>
                  <a:rPr lang="en-GB" sz="1400" dirty="0" smtClean="0"/>
                  <a:t>capabilities </a:t>
                </a:r>
                <a:r>
                  <a:rPr lang="en-GB" sz="1400" dirty="0"/>
                  <a:t>and automating processes across the </a:t>
                </a:r>
                <a:r>
                  <a:rPr lang="en-GB" sz="1400" dirty="0" smtClean="0"/>
                  <a:t>Group</a:t>
                </a:r>
                <a:endParaRPr lang="en-GB" sz="1400" dirty="0"/>
              </a:p>
              <a:p>
                <a:pPr marL="228600" indent="-228600">
                  <a:spcBef>
                    <a:spcPts val="500"/>
                  </a:spcBef>
                  <a:spcAft>
                    <a:spcPts val="500"/>
                  </a:spcAft>
                  <a:buFont typeface="Arial" pitchFamily="34" charset="0"/>
                  <a:buChar char="•"/>
                  <a:defRPr/>
                </a:pPr>
                <a:r>
                  <a:rPr lang="en-GB" sz="1400" dirty="0"/>
                  <a:t>Number of robots </a:t>
                </a:r>
                <a:r>
                  <a:rPr lang="en-GB" sz="1400" dirty="0" smtClean="0"/>
                  <a:t>in </a:t>
                </a:r>
                <a:r>
                  <a:rPr lang="en-GB" sz="1400" dirty="0"/>
                  <a:t>production approaching 200. First </a:t>
                </a:r>
                <a:r>
                  <a:rPr lang="en-GB" sz="1400" dirty="0" err="1"/>
                  <a:t>chatbot</a:t>
                </a:r>
                <a:r>
                  <a:rPr lang="en-GB" sz="1400" dirty="0"/>
                  <a:t> (AI) live in Norway</a:t>
                </a:r>
              </a:p>
              <a:p>
                <a:pPr marL="228600" indent="-228600">
                  <a:spcBef>
                    <a:spcPts val="500"/>
                  </a:spcBef>
                  <a:spcAft>
                    <a:spcPts val="500"/>
                  </a:spcAft>
                  <a:buFont typeface="Arial" pitchFamily="34" charset="0"/>
                  <a:buChar char="•"/>
                  <a:defRPr/>
                </a:pPr>
                <a:r>
                  <a:rPr lang="en-GB" sz="1400" dirty="0" smtClean="0"/>
                  <a:t>Deployments </a:t>
                </a:r>
                <a:r>
                  <a:rPr lang="en-GB" sz="1400" dirty="0"/>
                  <a:t>is expected reach full potential by mid 2019.</a:t>
                </a:r>
              </a:p>
              <a:p>
                <a:pPr marL="228600" indent="-228600">
                  <a:spcBef>
                    <a:spcPts val="500"/>
                  </a:spcBef>
                  <a:spcAft>
                    <a:spcPts val="500"/>
                  </a:spcAft>
                  <a:buFont typeface="Arial" pitchFamily="34" charset="0"/>
                  <a:buChar char="•"/>
                  <a:defRPr/>
                </a:pPr>
                <a:r>
                  <a:rPr lang="en-GB" sz="1400" dirty="0" smtClean="0"/>
                  <a:t>Exploration </a:t>
                </a:r>
                <a:r>
                  <a:rPr lang="en-GB" sz="1400" dirty="0"/>
                  <a:t>of first automation capacity to on-board cognitive technologies.</a:t>
                </a:r>
              </a:p>
            </p:txBody>
          </p:sp>
        </p:grpSp>
      </p:grpSp>
      <p:sp>
        <p:nvSpPr>
          <p:cNvPr id="71" name="Cloud 70"/>
          <p:cNvSpPr/>
          <p:nvPr/>
        </p:nvSpPr>
        <p:spPr>
          <a:xfrm>
            <a:off x="4714501" y="2614036"/>
            <a:ext cx="2686756" cy="1975555"/>
          </a:xfrm>
          <a:prstGeom prst="cloud">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7709" y="2986527"/>
            <a:ext cx="1740339" cy="11632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7449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3366091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6939"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9" name="Group 8"/>
          <p:cNvGrpSpPr/>
          <p:nvPr/>
        </p:nvGrpSpPr>
        <p:grpSpPr>
          <a:xfrm>
            <a:off x="576249" y="1290747"/>
            <a:ext cx="3990045" cy="2494623"/>
            <a:chOff x="596098" y="1255185"/>
            <a:chExt cx="3990045" cy="2494623"/>
          </a:xfrm>
        </p:grpSpPr>
        <p:sp>
          <p:nvSpPr>
            <p:cNvPr id="7" name="Rectangle 6"/>
            <p:cNvSpPr/>
            <p:nvPr/>
          </p:nvSpPr>
          <p:spPr>
            <a:xfrm>
              <a:off x="596098" y="1632331"/>
              <a:ext cx="3990045" cy="211747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4" name="Rectangle 33"/>
            <p:cNvSpPr/>
            <p:nvPr/>
          </p:nvSpPr>
          <p:spPr>
            <a:xfrm>
              <a:off x="596098" y="1255185"/>
              <a:ext cx="3990045" cy="3698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2"/>
                  </a:solidFill>
                </a:rPr>
                <a:t>Compliance &amp; Operational risk</a:t>
              </a:r>
            </a:p>
          </p:txBody>
        </p:sp>
      </p:grpSp>
      <p:sp>
        <p:nvSpPr>
          <p:cNvPr id="6" name="Title 5"/>
          <p:cNvSpPr>
            <a:spLocks noGrp="1"/>
          </p:cNvSpPr>
          <p:nvPr>
            <p:ph type="title"/>
          </p:nvPr>
        </p:nvSpPr>
        <p:spPr/>
        <p:txBody>
          <a:bodyPr/>
          <a:lstStyle/>
          <a:p>
            <a:r>
              <a:rPr lang="en-GB" dirty="0" smtClean="0"/>
              <a:t>Resilient and Compliant</a:t>
            </a:r>
            <a:endParaRPr lang="en-GB" dirty="0"/>
          </a:p>
        </p:txBody>
      </p:sp>
      <p:sp>
        <p:nvSpPr>
          <p:cNvPr id="3" name="Content Placeholder 2"/>
          <p:cNvSpPr>
            <a:spLocks noGrp="1"/>
          </p:cNvSpPr>
          <p:nvPr>
            <p:ph sz="half" idx="2"/>
          </p:nvPr>
        </p:nvSpPr>
        <p:spPr>
          <a:xfrm>
            <a:off x="706931" y="1708678"/>
            <a:ext cx="3728683" cy="1879015"/>
          </a:xfrm>
        </p:spPr>
        <p:txBody>
          <a:bodyPr/>
          <a:lstStyle/>
          <a:p>
            <a:pPr marL="228600" indent="-228600">
              <a:spcBef>
                <a:spcPts val="500"/>
              </a:spcBef>
              <a:spcAft>
                <a:spcPts val="500"/>
              </a:spcAft>
              <a:defRPr/>
            </a:pPr>
            <a:r>
              <a:rPr lang="en-US" sz="1400" dirty="0"/>
              <a:t>Capacity upgrade in 1st, 2nd and 3rd line</a:t>
            </a:r>
          </a:p>
          <a:p>
            <a:pPr marL="228600" indent="-228600">
              <a:spcBef>
                <a:spcPts val="500"/>
              </a:spcBef>
              <a:spcAft>
                <a:spcPts val="500"/>
              </a:spcAft>
              <a:defRPr/>
            </a:pPr>
            <a:r>
              <a:rPr lang="en-US" sz="1400" dirty="0"/>
              <a:t>Implementation of new code of conduct and business continuity framework</a:t>
            </a:r>
          </a:p>
          <a:p>
            <a:pPr marL="228600" indent="-228600">
              <a:spcBef>
                <a:spcPts val="500"/>
              </a:spcBef>
              <a:spcAft>
                <a:spcPts val="500"/>
              </a:spcAft>
              <a:defRPr/>
            </a:pPr>
            <a:r>
              <a:rPr lang="en-US" sz="1400" dirty="0"/>
              <a:t>Enforcing the Crisis management governance and capabilities</a:t>
            </a:r>
          </a:p>
          <a:p>
            <a:pPr marL="228600" indent="-228600">
              <a:spcBef>
                <a:spcPts val="500"/>
              </a:spcBef>
              <a:spcAft>
                <a:spcPts val="500"/>
              </a:spcAft>
              <a:defRPr/>
            </a:pPr>
            <a:r>
              <a:rPr lang="en-US" sz="1400" dirty="0"/>
              <a:t>Comprehensive training and certifications of key staff</a:t>
            </a:r>
          </a:p>
        </p:txBody>
      </p:sp>
      <p:sp>
        <p:nvSpPr>
          <p:cNvPr id="2" name="Slide Number Placeholder 1"/>
          <p:cNvSpPr>
            <a:spLocks noGrp="1"/>
          </p:cNvSpPr>
          <p:nvPr>
            <p:ph type="sldNum" sz="quarter" idx="12"/>
          </p:nvPr>
        </p:nvSpPr>
        <p:spPr/>
        <p:txBody>
          <a:bodyPr/>
          <a:lstStyle/>
          <a:p>
            <a:fld id="{D14BCCD3-0010-4FBA-B965-2126ADC31932}" type="slidenum">
              <a:rPr lang="en-GB" smtClean="0"/>
              <a:pPr/>
              <a:t>18</a:t>
            </a:fld>
            <a:endParaRPr lang="en-GB" dirty="0"/>
          </a:p>
        </p:txBody>
      </p:sp>
      <p:sp>
        <p:nvSpPr>
          <p:cNvPr id="42" name="Rectangle 41"/>
          <p:cNvSpPr/>
          <p:nvPr/>
        </p:nvSpPr>
        <p:spPr>
          <a:xfrm>
            <a:off x="9778041" y="654430"/>
            <a:ext cx="1800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grpSp>
        <p:nvGrpSpPr>
          <p:cNvPr id="43" name="Group 42"/>
          <p:cNvGrpSpPr/>
          <p:nvPr/>
        </p:nvGrpSpPr>
        <p:grpSpPr>
          <a:xfrm>
            <a:off x="9867256" y="201056"/>
            <a:ext cx="1769418" cy="696183"/>
            <a:chOff x="9867256" y="201056"/>
            <a:chExt cx="1769418" cy="696183"/>
          </a:xfrm>
        </p:grpSpPr>
        <p:sp>
          <p:nvSpPr>
            <p:cNvPr id="44" name="TextBox 43"/>
            <p:cNvSpPr txBox="1"/>
            <p:nvPr/>
          </p:nvSpPr>
          <p:spPr>
            <a:xfrm>
              <a:off x="10194640" y="439929"/>
              <a:ext cx="1440000" cy="230786"/>
            </a:xfrm>
            <a:prstGeom prst="rect">
              <a:avLst/>
            </a:prstGeom>
            <a:noFill/>
          </p:spPr>
          <p:txBody>
            <a:bodyPr wrap="square" lIns="91393" tIns="45697" rIns="91393" bIns="45697" rtlCol="0">
              <a:spAutoFit/>
            </a:bodyPr>
            <a:lstStyle/>
            <a:p>
              <a:pPr defTabSz="1088224"/>
              <a:r>
                <a:rPr lang="en-GB" sz="900" dirty="0"/>
                <a:t>Efficient and Scalable</a:t>
              </a:r>
            </a:p>
          </p:txBody>
        </p:sp>
        <p:sp>
          <p:nvSpPr>
            <p:cNvPr id="45" name="xxIcon"/>
            <p:cNvSpPr>
              <a:spLocks noChangeAspect="1" noEditPoints="1"/>
            </p:cNvSpPr>
            <p:nvPr/>
          </p:nvSpPr>
          <p:spPr bwMode="auto">
            <a:xfrm>
              <a:off x="9928277" y="445038"/>
              <a:ext cx="246857" cy="216000"/>
            </a:xfrm>
            <a:custGeom>
              <a:avLst/>
              <a:gdLst>
                <a:gd name="T0" fmla="*/ 186 w 192"/>
                <a:gd name="T1" fmla="*/ 62 h 168"/>
                <a:gd name="T2" fmla="*/ 184 w 192"/>
                <a:gd name="T3" fmla="*/ 68 h 168"/>
                <a:gd name="T4" fmla="*/ 176 w 192"/>
                <a:gd name="T5" fmla="*/ 76 h 168"/>
                <a:gd name="T6" fmla="*/ 156 w 192"/>
                <a:gd name="T7" fmla="*/ 36 h 168"/>
                <a:gd name="T8" fmla="*/ 114 w 192"/>
                <a:gd name="T9" fmla="*/ 14 h 168"/>
                <a:gd name="T10" fmla="*/ 78 w 192"/>
                <a:gd name="T11" fmla="*/ 14 h 168"/>
                <a:gd name="T12" fmla="*/ 48 w 192"/>
                <a:gd name="T13" fmla="*/ 0 h 168"/>
                <a:gd name="T14" fmla="*/ 34 w 192"/>
                <a:gd name="T15" fmla="*/ 8 h 168"/>
                <a:gd name="T16" fmla="*/ 44 w 192"/>
                <a:gd name="T17" fmla="*/ 18 h 168"/>
                <a:gd name="T18" fmla="*/ 36 w 192"/>
                <a:gd name="T19" fmla="*/ 34 h 168"/>
                <a:gd name="T20" fmla="*/ 18 w 192"/>
                <a:gd name="T21" fmla="*/ 68 h 168"/>
                <a:gd name="T22" fmla="*/ 2 w 192"/>
                <a:gd name="T23" fmla="*/ 70 h 168"/>
                <a:gd name="T24" fmla="*/ 0 w 192"/>
                <a:gd name="T25" fmla="*/ 104 h 168"/>
                <a:gd name="T26" fmla="*/ 24 w 192"/>
                <a:gd name="T27" fmla="*/ 108 h 168"/>
                <a:gd name="T28" fmla="*/ 36 w 192"/>
                <a:gd name="T29" fmla="*/ 126 h 168"/>
                <a:gd name="T30" fmla="*/ 56 w 192"/>
                <a:gd name="T31" fmla="*/ 164 h 168"/>
                <a:gd name="T32" fmla="*/ 60 w 192"/>
                <a:gd name="T33" fmla="*/ 168 h 168"/>
                <a:gd name="T34" fmla="*/ 64 w 192"/>
                <a:gd name="T35" fmla="*/ 164 h 168"/>
                <a:gd name="T36" fmla="*/ 80 w 192"/>
                <a:gd name="T37" fmla="*/ 146 h 168"/>
                <a:gd name="T38" fmla="*/ 128 w 192"/>
                <a:gd name="T39" fmla="*/ 142 h 168"/>
                <a:gd name="T40" fmla="*/ 130 w 192"/>
                <a:gd name="T41" fmla="*/ 166 h 168"/>
                <a:gd name="T42" fmla="*/ 134 w 192"/>
                <a:gd name="T43" fmla="*/ 166 h 168"/>
                <a:gd name="T44" fmla="*/ 136 w 192"/>
                <a:gd name="T45" fmla="*/ 138 h 168"/>
                <a:gd name="T46" fmla="*/ 168 w 192"/>
                <a:gd name="T47" fmla="*/ 108 h 168"/>
                <a:gd name="T48" fmla="*/ 176 w 192"/>
                <a:gd name="T49" fmla="*/ 84 h 168"/>
                <a:gd name="T50" fmla="*/ 188 w 192"/>
                <a:gd name="T51" fmla="*/ 76 h 168"/>
                <a:gd name="T52" fmla="*/ 192 w 192"/>
                <a:gd name="T53" fmla="*/ 64 h 168"/>
                <a:gd name="T54" fmla="*/ 188 w 192"/>
                <a:gd name="T55" fmla="*/ 60 h 168"/>
                <a:gd name="T56" fmla="*/ 44 w 192"/>
                <a:gd name="T57" fmla="*/ 76 h 168"/>
                <a:gd name="T58" fmla="*/ 40 w 192"/>
                <a:gd name="T59" fmla="*/ 68 h 168"/>
                <a:gd name="T60" fmla="*/ 42 w 192"/>
                <a:gd name="T61" fmla="*/ 62 h 168"/>
                <a:gd name="T62" fmla="*/ 48 w 192"/>
                <a:gd name="T63" fmla="*/ 60 h 168"/>
                <a:gd name="T64" fmla="*/ 56 w 192"/>
                <a:gd name="T65" fmla="*/ 64 h 168"/>
                <a:gd name="T66" fmla="*/ 56 w 192"/>
                <a:gd name="T67" fmla="*/ 72 h 168"/>
                <a:gd name="T68" fmla="*/ 48 w 192"/>
                <a:gd name="T69" fmla="*/ 76 h 168"/>
                <a:gd name="T70" fmla="*/ 136 w 192"/>
                <a:gd name="T71" fmla="*/ 50 h 168"/>
                <a:gd name="T72" fmla="*/ 130 w 192"/>
                <a:gd name="T73" fmla="*/ 52 h 168"/>
                <a:gd name="T74" fmla="*/ 102 w 192"/>
                <a:gd name="T75" fmla="*/ 40 h 168"/>
                <a:gd name="T76" fmla="*/ 90 w 192"/>
                <a:gd name="T77" fmla="*/ 40 h 168"/>
                <a:gd name="T78" fmla="*/ 88 w 192"/>
                <a:gd name="T79" fmla="*/ 34 h 168"/>
                <a:gd name="T80" fmla="*/ 104 w 192"/>
                <a:gd name="T81" fmla="*/ 32 h 168"/>
                <a:gd name="T82" fmla="*/ 134 w 192"/>
                <a:gd name="T83" fmla="*/ 44 h 168"/>
                <a:gd name="T84" fmla="*/ 136 w 192"/>
                <a:gd name="T85" fmla="*/ 5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68">
                  <a:moveTo>
                    <a:pt x="188" y="60"/>
                  </a:moveTo>
                  <a:lnTo>
                    <a:pt x="188" y="60"/>
                  </a:lnTo>
                  <a:lnTo>
                    <a:pt x="186" y="62"/>
                  </a:lnTo>
                  <a:lnTo>
                    <a:pt x="184" y="64"/>
                  </a:lnTo>
                  <a:lnTo>
                    <a:pt x="184" y="64"/>
                  </a:lnTo>
                  <a:lnTo>
                    <a:pt x="184" y="68"/>
                  </a:lnTo>
                  <a:lnTo>
                    <a:pt x="182" y="72"/>
                  </a:lnTo>
                  <a:lnTo>
                    <a:pt x="176" y="76"/>
                  </a:lnTo>
                  <a:lnTo>
                    <a:pt x="176" y="76"/>
                  </a:lnTo>
                  <a:lnTo>
                    <a:pt x="172" y="60"/>
                  </a:lnTo>
                  <a:lnTo>
                    <a:pt x="166" y="48"/>
                  </a:lnTo>
                  <a:lnTo>
                    <a:pt x="156" y="36"/>
                  </a:lnTo>
                  <a:lnTo>
                    <a:pt x="144" y="26"/>
                  </a:lnTo>
                  <a:lnTo>
                    <a:pt x="130" y="18"/>
                  </a:lnTo>
                  <a:lnTo>
                    <a:pt x="114" y="14"/>
                  </a:lnTo>
                  <a:lnTo>
                    <a:pt x="96" y="12"/>
                  </a:lnTo>
                  <a:lnTo>
                    <a:pt x="78" y="14"/>
                  </a:lnTo>
                  <a:lnTo>
                    <a:pt x="78" y="14"/>
                  </a:lnTo>
                  <a:lnTo>
                    <a:pt x="70" y="6"/>
                  </a:lnTo>
                  <a:lnTo>
                    <a:pt x="60" y="0"/>
                  </a:lnTo>
                  <a:lnTo>
                    <a:pt x="48" y="0"/>
                  </a:lnTo>
                  <a:lnTo>
                    <a:pt x="36" y="4"/>
                  </a:lnTo>
                  <a:lnTo>
                    <a:pt x="36" y="4"/>
                  </a:lnTo>
                  <a:lnTo>
                    <a:pt x="34" y="8"/>
                  </a:lnTo>
                  <a:lnTo>
                    <a:pt x="36" y="12"/>
                  </a:lnTo>
                  <a:lnTo>
                    <a:pt x="36" y="12"/>
                  </a:lnTo>
                  <a:lnTo>
                    <a:pt x="44" y="18"/>
                  </a:lnTo>
                  <a:lnTo>
                    <a:pt x="48" y="26"/>
                  </a:lnTo>
                  <a:lnTo>
                    <a:pt x="48" y="26"/>
                  </a:lnTo>
                  <a:lnTo>
                    <a:pt x="36" y="34"/>
                  </a:lnTo>
                  <a:lnTo>
                    <a:pt x="28" y="44"/>
                  </a:lnTo>
                  <a:lnTo>
                    <a:pt x="22" y="56"/>
                  </a:lnTo>
                  <a:lnTo>
                    <a:pt x="18" y="68"/>
                  </a:lnTo>
                  <a:lnTo>
                    <a:pt x="4" y="68"/>
                  </a:lnTo>
                  <a:lnTo>
                    <a:pt x="4" y="68"/>
                  </a:lnTo>
                  <a:lnTo>
                    <a:pt x="2" y="70"/>
                  </a:lnTo>
                  <a:lnTo>
                    <a:pt x="0" y="72"/>
                  </a:lnTo>
                  <a:lnTo>
                    <a:pt x="0" y="104"/>
                  </a:lnTo>
                  <a:lnTo>
                    <a:pt x="0" y="104"/>
                  </a:lnTo>
                  <a:lnTo>
                    <a:pt x="2" y="106"/>
                  </a:lnTo>
                  <a:lnTo>
                    <a:pt x="4" y="108"/>
                  </a:lnTo>
                  <a:lnTo>
                    <a:pt x="24" y="108"/>
                  </a:lnTo>
                  <a:lnTo>
                    <a:pt x="24" y="108"/>
                  </a:lnTo>
                  <a:lnTo>
                    <a:pt x="30" y="118"/>
                  </a:lnTo>
                  <a:lnTo>
                    <a:pt x="36" y="126"/>
                  </a:lnTo>
                  <a:lnTo>
                    <a:pt x="46" y="132"/>
                  </a:lnTo>
                  <a:lnTo>
                    <a:pt x="56" y="138"/>
                  </a:lnTo>
                  <a:lnTo>
                    <a:pt x="56" y="164"/>
                  </a:lnTo>
                  <a:lnTo>
                    <a:pt x="56" y="164"/>
                  </a:lnTo>
                  <a:lnTo>
                    <a:pt x="58" y="166"/>
                  </a:lnTo>
                  <a:lnTo>
                    <a:pt x="60" y="168"/>
                  </a:lnTo>
                  <a:lnTo>
                    <a:pt x="60" y="168"/>
                  </a:lnTo>
                  <a:lnTo>
                    <a:pt x="62" y="166"/>
                  </a:lnTo>
                  <a:lnTo>
                    <a:pt x="64" y="164"/>
                  </a:lnTo>
                  <a:lnTo>
                    <a:pt x="64" y="142"/>
                  </a:lnTo>
                  <a:lnTo>
                    <a:pt x="64" y="142"/>
                  </a:lnTo>
                  <a:lnTo>
                    <a:pt x="80" y="146"/>
                  </a:lnTo>
                  <a:lnTo>
                    <a:pt x="96" y="148"/>
                  </a:lnTo>
                  <a:lnTo>
                    <a:pt x="112" y="146"/>
                  </a:lnTo>
                  <a:lnTo>
                    <a:pt x="128" y="142"/>
                  </a:lnTo>
                  <a:lnTo>
                    <a:pt x="128" y="164"/>
                  </a:lnTo>
                  <a:lnTo>
                    <a:pt x="128" y="164"/>
                  </a:lnTo>
                  <a:lnTo>
                    <a:pt x="130" y="166"/>
                  </a:lnTo>
                  <a:lnTo>
                    <a:pt x="132" y="168"/>
                  </a:lnTo>
                  <a:lnTo>
                    <a:pt x="132" y="168"/>
                  </a:lnTo>
                  <a:lnTo>
                    <a:pt x="134" y="166"/>
                  </a:lnTo>
                  <a:lnTo>
                    <a:pt x="136" y="164"/>
                  </a:lnTo>
                  <a:lnTo>
                    <a:pt x="136" y="138"/>
                  </a:lnTo>
                  <a:lnTo>
                    <a:pt x="136" y="138"/>
                  </a:lnTo>
                  <a:lnTo>
                    <a:pt x="152" y="128"/>
                  </a:lnTo>
                  <a:lnTo>
                    <a:pt x="164" y="116"/>
                  </a:lnTo>
                  <a:lnTo>
                    <a:pt x="168" y="108"/>
                  </a:lnTo>
                  <a:lnTo>
                    <a:pt x="172" y="100"/>
                  </a:lnTo>
                  <a:lnTo>
                    <a:pt x="174" y="92"/>
                  </a:lnTo>
                  <a:lnTo>
                    <a:pt x="176" y="84"/>
                  </a:lnTo>
                  <a:lnTo>
                    <a:pt x="176" y="84"/>
                  </a:lnTo>
                  <a:lnTo>
                    <a:pt x="182" y="82"/>
                  </a:lnTo>
                  <a:lnTo>
                    <a:pt x="188" y="76"/>
                  </a:lnTo>
                  <a:lnTo>
                    <a:pt x="190" y="70"/>
                  </a:lnTo>
                  <a:lnTo>
                    <a:pt x="192" y="64"/>
                  </a:lnTo>
                  <a:lnTo>
                    <a:pt x="192" y="64"/>
                  </a:lnTo>
                  <a:lnTo>
                    <a:pt x="190" y="62"/>
                  </a:lnTo>
                  <a:lnTo>
                    <a:pt x="188" y="60"/>
                  </a:lnTo>
                  <a:lnTo>
                    <a:pt x="188" y="60"/>
                  </a:lnTo>
                  <a:close/>
                  <a:moveTo>
                    <a:pt x="48" y="76"/>
                  </a:moveTo>
                  <a:lnTo>
                    <a:pt x="48" y="76"/>
                  </a:lnTo>
                  <a:lnTo>
                    <a:pt x="44" y="76"/>
                  </a:lnTo>
                  <a:lnTo>
                    <a:pt x="42" y="74"/>
                  </a:lnTo>
                  <a:lnTo>
                    <a:pt x="40" y="72"/>
                  </a:lnTo>
                  <a:lnTo>
                    <a:pt x="40" y="68"/>
                  </a:lnTo>
                  <a:lnTo>
                    <a:pt x="40" y="68"/>
                  </a:lnTo>
                  <a:lnTo>
                    <a:pt x="40" y="64"/>
                  </a:lnTo>
                  <a:lnTo>
                    <a:pt x="42" y="62"/>
                  </a:lnTo>
                  <a:lnTo>
                    <a:pt x="44" y="60"/>
                  </a:lnTo>
                  <a:lnTo>
                    <a:pt x="48" y="60"/>
                  </a:lnTo>
                  <a:lnTo>
                    <a:pt x="48" y="60"/>
                  </a:lnTo>
                  <a:lnTo>
                    <a:pt x="52" y="60"/>
                  </a:lnTo>
                  <a:lnTo>
                    <a:pt x="54" y="62"/>
                  </a:lnTo>
                  <a:lnTo>
                    <a:pt x="56" y="64"/>
                  </a:lnTo>
                  <a:lnTo>
                    <a:pt x="56" y="68"/>
                  </a:lnTo>
                  <a:lnTo>
                    <a:pt x="56" y="68"/>
                  </a:lnTo>
                  <a:lnTo>
                    <a:pt x="56" y="72"/>
                  </a:lnTo>
                  <a:lnTo>
                    <a:pt x="54" y="74"/>
                  </a:lnTo>
                  <a:lnTo>
                    <a:pt x="52" y="76"/>
                  </a:lnTo>
                  <a:lnTo>
                    <a:pt x="48" y="76"/>
                  </a:lnTo>
                  <a:lnTo>
                    <a:pt x="48" y="76"/>
                  </a:lnTo>
                  <a:close/>
                  <a:moveTo>
                    <a:pt x="136" y="50"/>
                  </a:moveTo>
                  <a:lnTo>
                    <a:pt x="136" y="50"/>
                  </a:lnTo>
                  <a:lnTo>
                    <a:pt x="132" y="52"/>
                  </a:lnTo>
                  <a:lnTo>
                    <a:pt x="130" y="52"/>
                  </a:lnTo>
                  <a:lnTo>
                    <a:pt x="130" y="52"/>
                  </a:lnTo>
                  <a:lnTo>
                    <a:pt x="122" y="46"/>
                  </a:lnTo>
                  <a:lnTo>
                    <a:pt x="112" y="42"/>
                  </a:lnTo>
                  <a:lnTo>
                    <a:pt x="102" y="40"/>
                  </a:lnTo>
                  <a:lnTo>
                    <a:pt x="92" y="40"/>
                  </a:lnTo>
                  <a:lnTo>
                    <a:pt x="92" y="40"/>
                  </a:lnTo>
                  <a:lnTo>
                    <a:pt x="90" y="40"/>
                  </a:lnTo>
                  <a:lnTo>
                    <a:pt x="88" y="36"/>
                  </a:lnTo>
                  <a:lnTo>
                    <a:pt x="88" y="36"/>
                  </a:lnTo>
                  <a:lnTo>
                    <a:pt x="88" y="34"/>
                  </a:lnTo>
                  <a:lnTo>
                    <a:pt x="92" y="32"/>
                  </a:lnTo>
                  <a:lnTo>
                    <a:pt x="92" y="32"/>
                  </a:lnTo>
                  <a:lnTo>
                    <a:pt x="104" y="32"/>
                  </a:lnTo>
                  <a:lnTo>
                    <a:pt x="114" y="34"/>
                  </a:lnTo>
                  <a:lnTo>
                    <a:pt x="124" y="38"/>
                  </a:lnTo>
                  <a:lnTo>
                    <a:pt x="134" y="44"/>
                  </a:lnTo>
                  <a:lnTo>
                    <a:pt x="134" y="44"/>
                  </a:lnTo>
                  <a:lnTo>
                    <a:pt x="136" y="48"/>
                  </a:lnTo>
                  <a:lnTo>
                    <a:pt x="136" y="50"/>
                  </a:lnTo>
                  <a:lnTo>
                    <a:pt x="136" y="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p>
          </p:txBody>
        </p:sp>
        <p:sp>
          <p:nvSpPr>
            <p:cNvPr id="46" name="TextBox 45"/>
            <p:cNvSpPr txBox="1"/>
            <p:nvPr/>
          </p:nvSpPr>
          <p:spPr>
            <a:xfrm>
              <a:off x="10191820" y="201056"/>
              <a:ext cx="1440000" cy="230786"/>
            </a:xfrm>
            <a:prstGeom prst="rect">
              <a:avLst/>
            </a:prstGeom>
            <a:noFill/>
          </p:spPr>
          <p:txBody>
            <a:bodyPr wrap="square" lIns="91393" tIns="45697" rIns="91393" bIns="45697" rtlCol="0">
              <a:spAutoFit/>
            </a:bodyPr>
            <a:lstStyle>
              <a:defPPr>
                <a:defRPr lang="en-US"/>
              </a:defPPr>
              <a:lvl1pPr defTabSz="1088224">
                <a:defRPr sz="1200"/>
              </a:lvl1pPr>
            </a:lstStyle>
            <a:p>
              <a:r>
                <a:rPr lang="en-GB" sz="900" dirty="0"/>
                <a:t>Fast and Agile</a:t>
              </a:r>
            </a:p>
          </p:txBody>
        </p:sp>
        <p:grpSp>
          <p:nvGrpSpPr>
            <p:cNvPr id="47" name="xxIcon"/>
            <p:cNvGrpSpPr>
              <a:grpSpLocks noChangeAspect="1"/>
            </p:cNvGrpSpPr>
            <p:nvPr/>
          </p:nvGrpSpPr>
          <p:grpSpPr>
            <a:xfrm>
              <a:off x="9867256" y="237586"/>
              <a:ext cx="329142" cy="144000"/>
              <a:chOff x="4129088" y="4906963"/>
              <a:chExt cx="304800" cy="133350"/>
            </a:xfrm>
            <a:solidFill>
              <a:schemeClr val="accent1"/>
            </a:solidFill>
          </p:grpSpPr>
          <p:sp>
            <p:nvSpPr>
              <p:cNvPr id="59" name="Freeform 176"/>
              <p:cNvSpPr>
                <a:spLocks/>
              </p:cNvSpPr>
              <p:nvPr/>
            </p:nvSpPr>
            <p:spPr bwMode="auto">
              <a:xfrm>
                <a:off x="4129088" y="4906963"/>
                <a:ext cx="304800" cy="127000"/>
              </a:xfrm>
              <a:custGeom>
                <a:avLst/>
                <a:gdLst>
                  <a:gd name="T0" fmla="*/ 156 w 192"/>
                  <a:gd name="T1" fmla="*/ 24 h 80"/>
                  <a:gd name="T2" fmla="*/ 144 w 192"/>
                  <a:gd name="T3" fmla="*/ 24 h 80"/>
                  <a:gd name="T4" fmla="*/ 134 w 192"/>
                  <a:gd name="T5" fmla="*/ 24 h 80"/>
                  <a:gd name="T6" fmla="*/ 128 w 192"/>
                  <a:gd name="T7" fmla="*/ 28 h 80"/>
                  <a:gd name="T8" fmla="*/ 120 w 192"/>
                  <a:gd name="T9" fmla="*/ 32 h 80"/>
                  <a:gd name="T10" fmla="*/ 130 w 192"/>
                  <a:gd name="T11" fmla="*/ 14 h 80"/>
                  <a:gd name="T12" fmla="*/ 128 w 192"/>
                  <a:gd name="T13" fmla="*/ 8 h 80"/>
                  <a:gd name="T14" fmla="*/ 124 w 192"/>
                  <a:gd name="T15" fmla="*/ 8 h 80"/>
                  <a:gd name="T16" fmla="*/ 112 w 192"/>
                  <a:gd name="T17" fmla="*/ 32 h 80"/>
                  <a:gd name="T18" fmla="*/ 84 w 192"/>
                  <a:gd name="T19" fmla="*/ 32 h 80"/>
                  <a:gd name="T20" fmla="*/ 98 w 192"/>
                  <a:gd name="T21" fmla="*/ 6 h 80"/>
                  <a:gd name="T22" fmla="*/ 100 w 192"/>
                  <a:gd name="T23" fmla="*/ 4 h 80"/>
                  <a:gd name="T24" fmla="*/ 98 w 192"/>
                  <a:gd name="T25" fmla="*/ 2 h 80"/>
                  <a:gd name="T26" fmla="*/ 94 w 192"/>
                  <a:gd name="T27" fmla="*/ 2 h 80"/>
                  <a:gd name="T28" fmla="*/ 36 w 192"/>
                  <a:gd name="T29" fmla="*/ 24 h 80"/>
                  <a:gd name="T30" fmla="*/ 28 w 192"/>
                  <a:gd name="T31" fmla="*/ 24 h 80"/>
                  <a:gd name="T32" fmla="*/ 16 w 192"/>
                  <a:gd name="T33" fmla="*/ 30 h 80"/>
                  <a:gd name="T34" fmla="*/ 6 w 192"/>
                  <a:gd name="T35" fmla="*/ 40 h 80"/>
                  <a:gd name="T36" fmla="*/ 0 w 192"/>
                  <a:gd name="T37" fmla="*/ 52 h 80"/>
                  <a:gd name="T38" fmla="*/ 0 w 192"/>
                  <a:gd name="T39" fmla="*/ 76 h 80"/>
                  <a:gd name="T40" fmla="*/ 2 w 192"/>
                  <a:gd name="T41" fmla="*/ 78 h 80"/>
                  <a:gd name="T42" fmla="*/ 28 w 192"/>
                  <a:gd name="T43" fmla="*/ 80 h 80"/>
                  <a:gd name="T44" fmla="*/ 24 w 192"/>
                  <a:gd name="T45" fmla="*/ 74 h 80"/>
                  <a:gd name="T46" fmla="*/ 24 w 192"/>
                  <a:gd name="T47" fmla="*/ 68 h 80"/>
                  <a:gd name="T48" fmla="*/ 32 w 192"/>
                  <a:gd name="T49" fmla="*/ 52 h 80"/>
                  <a:gd name="T50" fmla="*/ 48 w 192"/>
                  <a:gd name="T51" fmla="*/ 44 h 80"/>
                  <a:gd name="T52" fmla="*/ 58 w 192"/>
                  <a:gd name="T53" fmla="*/ 46 h 80"/>
                  <a:gd name="T54" fmla="*/ 70 w 192"/>
                  <a:gd name="T55" fmla="*/ 58 h 80"/>
                  <a:gd name="T56" fmla="*/ 72 w 192"/>
                  <a:gd name="T57" fmla="*/ 68 h 80"/>
                  <a:gd name="T58" fmla="*/ 68 w 192"/>
                  <a:gd name="T59" fmla="*/ 80 h 80"/>
                  <a:gd name="T60" fmla="*/ 128 w 192"/>
                  <a:gd name="T61" fmla="*/ 80 h 80"/>
                  <a:gd name="T62" fmla="*/ 124 w 192"/>
                  <a:gd name="T63" fmla="*/ 68 h 80"/>
                  <a:gd name="T64" fmla="*/ 126 w 192"/>
                  <a:gd name="T65" fmla="*/ 58 h 80"/>
                  <a:gd name="T66" fmla="*/ 138 w 192"/>
                  <a:gd name="T67" fmla="*/ 46 h 80"/>
                  <a:gd name="T68" fmla="*/ 148 w 192"/>
                  <a:gd name="T69" fmla="*/ 44 h 80"/>
                  <a:gd name="T70" fmla="*/ 164 w 192"/>
                  <a:gd name="T71" fmla="*/ 52 h 80"/>
                  <a:gd name="T72" fmla="*/ 172 w 192"/>
                  <a:gd name="T73" fmla="*/ 68 h 80"/>
                  <a:gd name="T74" fmla="*/ 172 w 192"/>
                  <a:gd name="T75" fmla="*/ 74 h 80"/>
                  <a:gd name="T76" fmla="*/ 188 w 192"/>
                  <a:gd name="T77" fmla="*/ 80 h 80"/>
                  <a:gd name="T78" fmla="*/ 190 w 192"/>
                  <a:gd name="T79" fmla="*/ 78 h 80"/>
                  <a:gd name="T80" fmla="*/ 192 w 192"/>
                  <a:gd name="T81" fmla="*/ 60 h 80"/>
                  <a:gd name="T82" fmla="*/ 192 w 192"/>
                  <a:gd name="T83" fmla="*/ 50 h 80"/>
                  <a:gd name="T84" fmla="*/ 186 w 192"/>
                  <a:gd name="T85" fmla="*/ 36 h 80"/>
                  <a:gd name="T86" fmla="*/ 176 w 192"/>
                  <a:gd name="T87" fmla="*/ 28 h 80"/>
                  <a:gd name="T88" fmla="*/ 160 w 192"/>
                  <a:gd name="T8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80">
                    <a:moveTo>
                      <a:pt x="160" y="24"/>
                    </a:moveTo>
                    <a:lnTo>
                      <a:pt x="156" y="24"/>
                    </a:lnTo>
                    <a:lnTo>
                      <a:pt x="156" y="24"/>
                    </a:lnTo>
                    <a:lnTo>
                      <a:pt x="144" y="24"/>
                    </a:lnTo>
                    <a:lnTo>
                      <a:pt x="144" y="24"/>
                    </a:lnTo>
                    <a:lnTo>
                      <a:pt x="134" y="24"/>
                    </a:lnTo>
                    <a:lnTo>
                      <a:pt x="128" y="28"/>
                    </a:lnTo>
                    <a:lnTo>
                      <a:pt x="128" y="28"/>
                    </a:lnTo>
                    <a:lnTo>
                      <a:pt x="124" y="32"/>
                    </a:lnTo>
                    <a:lnTo>
                      <a:pt x="120" y="32"/>
                    </a:lnTo>
                    <a:lnTo>
                      <a:pt x="130" y="14"/>
                    </a:lnTo>
                    <a:lnTo>
                      <a:pt x="130" y="14"/>
                    </a:lnTo>
                    <a:lnTo>
                      <a:pt x="130" y="10"/>
                    </a:lnTo>
                    <a:lnTo>
                      <a:pt x="128" y="8"/>
                    </a:lnTo>
                    <a:lnTo>
                      <a:pt x="128" y="8"/>
                    </a:lnTo>
                    <a:lnTo>
                      <a:pt x="124" y="8"/>
                    </a:lnTo>
                    <a:lnTo>
                      <a:pt x="122" y="10"/>
                    </a:lnTo>
                    <a:lnTo>
                      <a:pt x="112" y="32"/>
                    </a:lnTo>
                    <a:lnTo>
                      <a:pt x="84" y="32"/>
                    </a:lnTo>
                    <a:lnTo>
                      <a:pt x="84" y="32"/>
                    </a:lnTo>
                    <a:lnTo>
                      <a:pt x="80" y="26"/>
                    </a:lnTo>
                    <a:lnTo>
                      <a:pt x="98" y="6"/>
                    </a:lnTo>
                    <a:lnTo>
                      <a:pt x="98" y="6"/>
                    </a:lnTo>
                    <a:lnTo>
                      <a:pt x="100" y="4"/>
                    </a:lnTo>
                    <a:lnTo>
                      <a:pt x="98" y="2"/>
                    </a:lnTo>
                    <a:lnTo>
                      <a:pt x="98" y="2"/>
                    </a:lnTo>
                    <a:lnTo>
                      <a:pt x="96" y="0"/>
                    </a:lnTo>
                    <a:lnTo>
                      <a:pt x="94" y="2"/>
                    </a:lnTo>
                    <a:lnTo>
                      <a:pt x="70" y="24"/>
                    </a:lnTo>
                    <a:lnTo>
                      <a:pt x="36" y="24"/>
                    </a:lnTo>
                    <a:lnTo>
                      <a:pt x="36" y="24"/>
                    </a:lnTo>
                    <a:lnTo>
                      <a:pt x="28" y="24"/>
                    </a:lnTo>
                    <a:lnTo>
                      <a:pt x="22" y="26"/>
                    </a:lnTo>
                    <a:lnTo>
                      <a:pt x="16" y="30"/>
                    </a:lnTo>
                    <a:lnTo>
                      <a:pt x="10" y="34"/>
                    </a:lnTo>
                    <a:lnTo>
                      <a:pt x="6" y="40"/>
                    </a:lnTo>
                    <a:lnTo>
                      <a:pt x="2" y="46"/>
                    </a:lnTo>
                    <a:lnTo>
                      <a:pt x="0" y="52"/>
                    </a:lnTo>
                    <a:lnTo>
                      <a:pt x="0" y="60"/>
                    </a:lnTo>
                    <a:lnTo>
                      <a:pt x="0" y="76"/>
                    </a:lnTo>
                    <a:lnTo>
                      <a:pt x="0" y="76"/>
                    </a:lnTo>
                    <a:lnTo>
                      <a:pt x="2" y="78"/>
                    </a:lnTo>
                    <a:lnTo>
                      <a:pt x="4" y="80"/>
                    </a:lnTo>
                    <a:lnTo>
                      <a:pt x="28" y="80"/>
                    </a:lnTo>
                    <a:lnTo>
                      <a:pt x="28" y="80"/>
                    </a:lnTo>
                    <a:lnTo>
                      <a:pt x="24" y="74"/>
                    </a:lnTo>
                    <a:lnTo>
                      <a:pt x="24" y="68"/>
                    </a:lnTo>
                    <a:lnTo>
                      <a:pt x="24" y="68"/>
                    </a:lnTo>
                    <a:lnTo>
                      <a:pt x="26" y="58"/>
                    </a:lnTo>
                    <a:lnTo>
                      <a:pt x="32" y="52"/>
                    </a:lnTo>
                    <a:lnTo>
                      <a:pt x="38" y="46"/>
                    </a:lnTo>
                    <a:lnTo>
                      <a:pt x="48" y="44"/>
                    </a:lnTo>
                    <a:lnTo>
                      <a:pt x="48" y="44"/>
                    </a:lnTo>
                    <a:lnTo>
                      <a:pt x="58" y="46"/>
                    </a:lnTo>
                    <a:lnTo>
                      <a:pt x="64" y="52"/>
                    </a:lnTo>
                    <a:lnTo>
                      <a:pt x="70" y="58"/>
                    </a:lnTo>
                    <a:lnTo>
                      <a:pt x="72" y="68"/>
                    </a:lnTo>
                    <a:lnTo>
                      <a:pt x="72" y="68"/>
                    </a:lnTo>
                    <a:lnTo>
                      <a:pt x="72" y="74"/>
                    </a:lnTo>
                    <a:lnTo>
                      <a:pt x="68" y="80"/>
                    </a:lnTo>
                    <a:lnTo>
                      <a:pt x="128" y="80"/>
                    </a:lnTo>
                    <a:lnTo>
                      <a:pt x="128" y="80"/>
                    </a:lnTo>
                    <a:lnTo>
                      <a:pt x="124" y="74"/>
                    </a:lnTo>
                    <a:lnTo>
                      <a:pt x="124" y="68"/>
                    </a:lnTo>
                    <a:lnTo>
                      <a:pt x="124" y="68"/>
                    </a:lnTo>
                    <a:lnTo>
                      <a:pt x="126" y="58"/>
                    </a:lnTo>
                    <a:lnTo>
                      <a:pt x="132" y="52"/>
                    </a:lnTo>
                    <a:lnTo>
                      <a:pt x="138" y="46"/>
                    </a:lnTo>
                    <a:lnTo>
                      <a:pt x="148" y="44"/>
                    </a:lnTo>
                    <a:lnTo>
                      <a:pt x="148" y="44"/>
                    </a:lnTo>
                    <a:lnTo>
                      <a:pt x="158" y="46"/>
                    </a:lnTo>
                    <a:lnTo>
                      <a:pt x="164" y="52"/>
                    </a:lnTo>
                    <a:lnTo>
                      <a:pt x="170" y="58"/>
                    </a:lnTo>
                    <a:lnTo>
                      <a:pt x="172" y="68"/>
                    </a:lnTo>
                    <a:lnTo>
                      <a:pt x="172" y="68"/>
                    </a:lnTo>
                    <a:lnTo>
                      <a:pt x="172" y="74"/>
                    </a:lnTo>
                    <a:lnTo>
                      <a:pt x="168" y="80"/>
                    </a:lnTo>
                    <a:lnTo>
                      <a:pt x="188" y="80"/>
                    </a:lnTo>
                    <a:lnTo>
                      <a:pt x="188" y="80"/>
                    </a:lnTo>
                    <a:lnTo>
                      <a:pt x="190" y="78"/>
                    </a:lnTo>
                    <a:lnTo>
                      <a:pt x="192" y="76"/>
                    </a:lnTo>
                    <a:lnTo>
                      <a:pt x="192" y="60"/>
                    </a:lnTo>
                    <a:lnTo>
                      <a:pt x="192" y="60"/>
                    </a:lnTo>
                    <a:lnTo>
                      <a:pt x="192" y="50"/>
                    </a:lnTo>
                    <a:lnTo>
                      <a:pt x="190" y="42"/>
                    </a:lnTo>
                    <a:lnTo>
                      <a:pt x="186" y="36"/>
                    </a:lnTo>
                    <a:lnTo>
                      <a:pt x="182" y="30"/>
                    </a:lnTo>
                    <a:lnTo>
                      <a:pt x="176" y="28"/>
                    </a:lnTo>
                    <a:lnTo>
                      <a:pt x="172" y="26"/>
                    </a:lnTo>
                    <a:lnTo>
                      <a:pt x="160" y="24"/>
                    </a:lnTo>
                    <a:lnTo>
                      <a:pt x="16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0" name="Freeform 177"/>
              <p:cNvSpPr>
                <a:spLocks/>
              </p:cNvSpPr>
              <p:nvPr/>
            </p:nvSpPr>
            <p:spPr bwMode="auto">
              <a:xfrm>
                <a:off x="4179888" y="4989513"/>
                <a:ext cx="50800" cy="50800"/>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8 h 32"/>
                  <a:gd name="T18" fmla="*/ 10 w 32"/>
                  <a:gd name="T19" fmla="*/ 30 h 32"/>
                  <a:gd name="T20" fmla="*/ 16 w 32"/>
                  <a:gd name="T21" fmla="*/ 32 h 32"/>
                  <a:gd name="T22" fmla="*/ 16 w 32"/>
                  <a:gd name="T23" fmla="*/ 32 h 32"/>
                  <a:gd name="T24" fmla="*/ 22 w 32"/>
                  <a:gd name="T25" fmla="*/ 30 h 32"/>
                  <a:gd name="T26" fmla="*/ 28 w 32"/>
                  <a:gd name="T27" fmla="*/ 28 h 32"/>
                  <a:gd name="T28" fmla="*/ 30 w 32"/>
                  <a:gd name="T29" fmla="*/ 22 h 32"/>
                  <a:gd name="T30" fmla="*/ 32 w 32"/>
                  <a:gd name="T31" fmla="*/ 16 h 32"/>
                  <a:gd name="T32" fmla="*/ 32 w 32"/>
                  <a:gd name="T33" fmla="*/ 16 h 32"/>
                  <a:gd name="T34" fmla="*/ 30 w 32"/>
                  <a:gd name="T35" fmla="*/ 10 h 32"/>
                  <a:gd name="T36" fmla="*/ 28 w 32"/>
                  <a:gd name="T37" fmla="*/ 4 h 32"/>
                  <a:gd name="T38" fmla="*/ 22 w 32"/>
                  <a:gd name="T39" fmla="*/ 2 h 32"/>
                  <a:gd name="T40" fmla="*/ 16 w 32"/>
                  <a:gd name="T41" fmla="*/ 0 h 32"/>
                  <a:gd name="T42" fmla="*/ 16 w 3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1" name="Freeform 178"/>
              <p:cNvSpPr>
                <a:spLocks/>
              </p:cNvSpPr>
              <p:nvPr/>
            </p:nvSpPr>
            <p:spPr bwMode="auto">
              <a:xfrm>
                <a:off x="4338638" y="4989513"/>
                <a:ext cx="50800" cy="50800"/>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8 h 32"/>
                  <a:gd name="T18" fmla="*/ 10 w 32"/>
                  <a:gd name="T19" fmla="*/ 30 h 32"/>
                  <a:gd name="T20" fmla="*/ 16 w 32"/>
                  <a:gd name="T21" fmla="*/ 32 h 32"/>
                  <a:gd name="T22" fmla="*/ 16 w 32"/>
                  <a:gd name="T23" fmla="*/ 32 h 32"/>
                  <a:gd name="T24" fmla="*/ 22 w 32"/>
                  <a:gd name="T25" fmla="*/ 30 h 32"/>
                  <a:gd name="T26" fmla="*/ 28 w 32"/>
                  <a:gd name="T27" fmla="*/ 28 h 32"/>
                  <a:gd name="T28" fmla="*/ 30 w 32"/>
                  <a:gd name="T29" fmla="*/ 22 h 32"/>
                  <a:gd name="T30" fmla="*/ 32 w 32"/>
                  <a:gd name="T31" fmla="*/ 16 h 32"/>
                  <a:gd name="T32" fmla="*/ 32 w 32"/>
                  <a:gd name="T33" fmla="*/ 16 h 32"/>
                  <a:gd name="T34" fmla="*/ 30 w 32"/>
                  <a:gd name="T35" fmla="*/ 10 h 32"/>
                  <a:gd name="T36" fmla="*/ 28 w 32"/>
                  <a:gd name="T37" fmla="*/ 4 h 32"/>
                  <a:gd name="T38" fmla="*/ 22 w 32"/>
                  <a:gd name="T39" fmla="*/ 2 h 32"/>
                  <a:gd name="T40" fmla="*/ 16 w 32"/>
                  <a:gd name="T41" fmla="*/ 0 h 32"/>
                  <a:gd name="T42" fmla="*/ 16 w 3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8" name="TextBox 47"/>
            <p:cNvSpPr txBox="1"/>
            <p:nvPr/>
          </p:nvSpPr>
          <p:spPr>
            <a:xfrm>
              <a:off x="10196674" y="666453"/>
              <a:ext cx="1440000" cy="230786"/>
            </a:xfrm>
            <a:prstGeom prst="rect">
              <a:avLst/>
            </a:prstGeom>
            <a:noFill/>
          </p:spPr>
          <p:txBody>
            <a:bodyPr wrap="square" lIns="91393" tIns="45697" rIns="91393" bIns="45697" rtlCol="0">
              <a:spAutoFit/>
            </a:bodyPr>
            <a:lstStyle>
              <a:defPPr>
                <a:defRPr lang="en-US"/>
              </a:defPPr>
              <a:lvl1pPr defTabSz="1088224">
                <a:defRPr sz="1200"/>
              </a:lvl1pPr>
            </a:lstStyle>
            <a:p>
              <a:r>
                <a:rPr lang="en-GB" sz="900" dirty="0"/>
                <a:t>Resilient and compliant</a:t>
              </a:r>
            </a:p>
          </p:txBody>
        </p:sp>
        <p:grpSp>
          <p:nvGrpSpPr>
            <p:cNvPr id="49" name="xxIcon"/>
            <p:cNvGrpSpPr>
              <a:grpSpLocks noChangeAspect="1"/>
            </p:cNvGrpSpPr>
            <p:nvPr/>
          </p:nvGrpSpPr>
          <p:grpSpPr>
            <a:xfrm>
              <a:off x="9965521" y="677086"/>
              <a:ext cx="181896" cy="180000"/>
              <a:chOff x="2909888" y="2954338"/>
              <a:chExt cx="304800" cy="301625"/>
            </a:xfrm>
            <a:solidFill>
              <a:schemeClr val="accent1"/>
            </a:solidFill>
          </p:grpSpPr>
          <p:sp>
            <p:nvSpPr>
              <p:cNvPr id="50" name="Freeform 78"/>
              <p:cNvSpPr>
                <a:spLocks/>
              </p:cNvSpPr>
              <p:nvPr/>
            </p:nvSpPr>
            <p:spPr bwMode="auto">
              <a:xfrm>
                <a:off x="2909888" y="3179763"/>
                <a:ext cx="101600" cy="76200"/>
              </a:xfrm>
              <a:custGeom>
                <a:avLst/>
                <a:gdLst>
                  <a:gd name="T0" fmla="*/ 60 w 64"/>
                  <a:gd name="T1" fmla="*/ 0 h 48"/>
                  <a:gd name="T2" fmla="*/ 4 w 64"/>
                  <a:gd name="T3" fmla="*/ 0 h 48"/>
                  <a:gd name="T4" fmla="*/ 4 w 64"/>
                  <a:gd name="T5" fmla="*/ 0 h 48"/>
                  <a:gd name="T6" fmla="*/ 2 w 64"/>
                  <a:gd name="T7" fmla="*/ 2 h 48"/>
                  <a:gd name="T8" fmla="*/ 0 w 64"/>
                  <a:gd name="T9" fmla="*/ 4 h 48"/>
                  <a:gd name="T10" fmla="*/ 0 w 64"/>
                  <a:gd name="T11" fmla="*/ 44 h 48"/>
                  <a:gd name="T12" fmla="*/ 0 w 64"/>
                  <a:gd name="T13" fmla="*/ 44 h 48"/>
                  <a:gd name="T14" fmla="*/ 2 w 64"/>
                  <a:gd name="T15" fmla="*/ 46 h 48"/>
                  <a:gd name="T16" fmla="*/ 4 w 64"/>
                  <a:gd name="T17" fmla="*/ 48 h 48"/>
                  <a:gd name="T18" fmla="*/ 60 w 64"/>
                  <a:gd name="T19" fmla="*/ 48 h 48"/>
                  <a:gd name="T20" fmla="*/ 60 w 64"/>
                  <a:gd name="T21" fmla="*/ 48 h 48"/>
                  <a:gd name="T22" fmla="*/ 62 w 64"/>
                  <a:gd name="T23" fmla="*/ 46 h 48"/>
                  <a:gd name="T24" fmla="*/ 64 w 64"/>
                  <a:gd name="T25" fmla="*/ 44 h 48"/>
                  <a:gd name="T26" fmla="*/ 64 w 64"/>
                  <a:gd name="T27" fmla="*/ 4 h 48"/>
                  <a:gd name="T28" fmla="*/ 64 w 64"/>
                  <a:gd name="T29" fmla="*/ 4 h 48"/>
                  <a:gd name="T30" fmla="*/ 62 w 64"/>
                  <a:gd name="T31" fmla="*/ 2 h 48"/>
                  <a:gd name="T32" fmla="*/ 60 w 64"/>
                  <a:gd name="T33" fmla="*/ 0 h 48"/>
                  <a:gd name="T34" fmla="*/ 60 w 6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48">
                    <a:moveTo>
                      <a:pt x="60" y="0"/>
                    </a:moveTo>
                    <a:lnTo>
                      <a:pt x="4" y="0"/>
                    </a:lnTo>
                    <a:lnTo>
                      <a:pt x="4" y="0"/>
                    </a:lnTo>
                    <a:lnTo>
                      <a:pt x="2" y="2"/>
                    </a:lnTo>
                    <a:lnTo>
                      <a:pt x="0" y="4"/>
                    </a:lnTo>
                    <a:lnTo>
                      <a:pt x="0" y="44"/>
                    </a:lnTo>
                    <a:lnTo>
                      <a:pt x="0" y="44"/>
                    </a:lnTo>
                    <a:lnTo>
                      <a:pt x="2" y="46"/>
                    </a:lnTo>
                    <a:lnTo>
                      <a:pt x="4" y="48"/>
                    </a:lnTo>
                    <a:lnTo>
                      <a:pt x="60" y="48"/>
                    </a:lnTo>
                    <a:lnTo>
                      <a:pt x="60" y="48"/>
                    </a:lnTo>
                    <a:lnTo>
                      <a:pt x="62" y="46"/>
                    </a:lnTo>
                    <a:lnTo>
                      <a:pt x="64" y="44"/>
                    </a:lnTo>
                    <a:lnTo>
                      <a:pt x="64" y="4"/>
                    </a:lnTo>
                    <a:lnTo>
                      <a:pt x="64" y="4"/>
                    </a:lnTo>
                    <a:lnTo>
                      <a:pt x="62" y="2"/>
                    </a:lnTo>
                    <a:lnTo>
                      <a:pt x="60" y="0"/>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1" name="Freeform 79"/>
              <p:cNvSpPr>
                <a:spLocks/>
              </p:cNvSpPr>
              <p:nvPr/>
            </p:nvSpPr>
            <p:spPr bwMode="auto">
              <a:xfrm>
                <a:off x="3138488" y="3179763"/>
                <a:ext cx="76200" cy="76200"/>
              </a:xfrm>
              <a:custGeom>
                <a:avLst/>
                <a:gdLst>
                  <a:gd name="T0" fmla="*/ 44 w 48"/>
                  <a:gd name="T1" fmla="*/ 0 h 48"/>
                  <a:gd name="T2" fmla="*/ 4 w 48"/>
                  <a:gd name="T3" fmla="*/ 0 h 48"/>
                  <a:gd name="T4" fmla="*/ 4 w 48"/>
                  <a:gd name="T5" fmla="*/ 0 h 48"/>
                  <a:gd name="T6" fmla="*/ 2 w 48"/>
                  <a:gd name="T7" fmla="*/ 2 h 48"/>
                  <a:gd name="T8" fmla="*/ 0 w 48"/>
                  <a:gd name="T9" fmla="*/ 4 h 48"/>
                  <a:gd name="T10" fmla="*/ 0 w 48"/>
                  <a:gd name="T11" fmla="*/ 44 h 48"/>
                  <a:gd name="T12" fmla="*/ 0 w 48"/>
                  <a:gd name="T13" fmla="*/ 44 h 48"/>
                  <a:gd name="T14" fmla="*/ 2 w 48"/>
                  <a:gd name="T15" fmla="*/ 46 h 48"/>
                  <a:gd name="T16" fmla="*/ 4 w 48"/>
                  <a:gd name="T17" fmla="*/ 48 h 48"/>
                  <a:gd name="T18" fmla="*/ 44 w 48"/>
                  <a:gd name="T19" fmla="*/ 48 h 48"/>
                  <a:gd name="T20" fmla="*/ 44 w 48"/>
                  <a:gd name="T21" fmla="*/ 48 h 48"/>
                  <a:gd name="T22" fmla="*/ 46 w 48"/>
                  <a:gd name="T23" fmla="*/ 46 h 48"/>
                  <a:gd name="T24" fmla="*/ 48 w 48"/>
                  <a:gd name="T25" fmla="*/ 44 h 48"/>
                  <a:gd name="T26" fmla="*/ 48 w 48"/>
                  <a:gd name="T27" fmla="*/ 4 h 48"/>
                  <a:gd name="T28" fmla="*/ 48 w 48"/>
                  <a:gd name="T29" fmla="*/ 4 h 48"/>
                  <a:gd name="T30" fmla="*/ 46 w 48"/>
                  <a:gd name="T31" fmla="*/ 2 h 48"/>
                  <a:gd name="T32" fmla="*/ 44 w 48"/>
                  <a:gd name="T33" fmla="*/ 0 h 48"/>
                  <a:gd name="T34" fmla="*/ 44 w 48"/>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8">
                    <a:moveTo>
                      <a:pt x="44" y="0"/>
                    </a:moveTo>
                    <a:lnTo>
                      <a:pt x="4" y="0"/>
                    </a:lnTo>
                    <a:lnTo>
                      <a:pt x="4" y="0"/>
                    </a:lnTo>
                    <a:lnTo>
                      <a:pt x="2" y="2"/>
                    </a:lnTo>
                    <a:lnTo>
                      <a:pt x="0" y="4"/>
                    </a:lnTo>
                    <a:lnTo>
                      <a:pt x="0" y="44"/>
                    </a:lnTo>
                    <a:lnTo>
                      <a:pt x="0" y="44"/>
                    </a:lnTo>
                    <a:lnTo>
                      <a:pt x="2" y="46"/>
                    </a:lnTo>
                    <a:lnTo>
                      <a:pt x="4" y="48"/>
                    </a:lnTo>
                    <a:lnTo>
                      <a:pt x="44" y="48"/>
                    </a:lnTo>
                    <a:lnTo>
                      <a:pt x="44" y="48"/>
                    </a:lnTo>
                    <a:lnTo>
                      <a:pt x="46" y="46"/>
                    </a:lnTo>
                    <a:lnTo>
                      <a:pt x="48" y="44"/>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2" name="Freeform 80"/>
              <p:cNvSpPr>
                <a:spLocks/>
              </p:cNvSpPr>
              <p:nvPr/>
            </p:nvSpPr>
            <p:spPr bwMode="auto">
              <a:xfrm>
                <a:off x="2909888" y="3090863"/>
                <a:ext cx="63500" cy="76200"/>
              </a:xfrm>
              <a:custGeom>
                <a:avLst/>
                <a:gdLst>
                  <a:gd name="T0" fmla="*/ 4 w 40"/>
                  <a:gd name="T1" fmla="*/ 48 h 48"/>
                  <a:gd name="T2" fmla="*/ 36 w 40"/>
                  <a:gd name="T3" fmla="*/ 48 h 48"/>
                  <a:gd name="T4" fmla="*/ 36 w 40"/>
                  <a:gd name="T5" fmla="*/ 48 h 48"/>
                  <a:gd name="T6" fmla="*/ 38 w 40"/>
                  <a:gd name="T7" fmla="*/ 46 h 48"/>
                  <a:gd name="T8" fmla="*/ 40 w 40"/>
                  <a:gd name="T9" fmla="*/ 44 h 48"/>
                  <a:gd name="T10" fmla="*/ 40 w 40"/>
                  <a:gd name="T11" fmla="*/ 4 h 48"/>
                  <a:gd name="T12" fmla="*/ 40 w 40"/>
                  <a:gd name="T13" fmla="*/ 4 h 48"/>
                  <a:gd name="T14" fmla="*/ 38 w 40"/>
                  <a:gd name="T15" fmla="*/ 2 h 48"/>
                  <a:gd name="T16" fmla="*/ 36 w 40"/>
                  <a:gd name="T17" fmla="*/ 0 h 48"/>
                  <a:gd name="T18" fmla="*/ 4 w 40"/>
                  <a:gd name="T19" fmla="*/ 0 h 48"/>
                  <a:gd name="T20" fmla="*/ 4 w 40"/>
                  <a:gd name="T21" fmla="*/ 0 h 48"/>
                  <a:gd name="T22" fmla="*/ 2 w 40"/>
                  <a:gd name="T23" fmla="*/ 2 h 48"/>
                  <a:gd name="T24" fmla="*/ 0 w 40"/>
                  <a:gd name="T25" fmla="*/ 4 h 48"/>
                  <a:gd name="T26" fmla="*/ 0 w 40"/>
                  <a:gd name="T27" fmla="*/ 44 h 48"/>
                  <a:gd name="T28" fmla="*/ 0 w 40"/>
                  <a:gd name="T29" fmla="*/ 44 h 48"/>
                  <a:gd name="T30" fmla="*/ 2 w 40"/>
                  <a:gd name="T31" fmla="*/ 46 h 48"/>
                  <a:gd name="T32" fmla="*/ 4 w 40"/>
                  <a:gd name="T33" fmla="*/ 48 h 48"/>
                  <a:gd name="T34" fmla="*/ 4 w 40"/>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8">
                    <a:moveTo>
                      <a:pt x="4" y="48"/>
                    </a:moveTo>
                    <a:lnTo>
                      <a:pt x="36" y="48"/>
                    </a:lnTo>
                    <a:lnTo>
                      <a:pt x="36" y="48"/>
                    </a:lnTo>
                    <a:lnTo>
                      <a:pt x="38" y="46"/>
                    </a:lnTo>
                    <a:lnTo>
                      <a:pt x="40" y="44"/>
                    </a:lnTo>
                    <a:lnTo>
                      <a:pt x="40" y="4"/>
                    </a:lnTo>
                    <a:lnTo>
                      <a:pt x="40" y="4"/>
                    </a:lnTo>
                    <a:lnTo>
                      <a:pt x="38" y="2"/>
                    </a:lnTo>
                    <a:lnTo>
                      <a:pt x="36"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3" name="Freeform 81"/>
              <p:cNvSpPr>
                <a:spLocks/>
              </p:cNvSpPr>
              <p:nvPr/>
            </p:nvSpPr>
            <p:spPr bwMode="auto">
              <a:xfrm>
                <a:off x="2909888" y="3001963"/>
                <a:ext cx="101600" cy="76200"/>
              </a:xfrm>
              <a:custGeom>
                <a:avLst/>
                <a:gdLst>
                  <a:gd name="T0" fmla="*/ 4 w 64"/>
                  <a:gd name="T1" fmla="*/ 48 h 48"/>
                  <a:gd name="T2" fmla="*/ 60 w 64"/>
                  <a:gd name="T3" fmla="*/ 48 h 48"/>
                  <a:gd name="T4" fmla="*/ 60 w 64"/>
                  <a:gd name="T5" fmla="*/ 48 h 48"/>
                  <a:gd name="T6" fmla="*/ 62 w 64"/>
                  <a:gd name="T7" fmla="*/ 46 h 48"/>
                  <a:gd name="T8" fmla="*/ 64 w 64"/>
                  <a:gd name="T9" fmla="*/ 44 h 48"/>
                  <a:gd name="T10" fmla="*/ 64 w 64"/>
                  <a:gd name="T11" fmla="*/ 4 h 48"/>
                  <a:gd name="T12" fmla="*/ 64 w 64"/>
                  <a:gd name="T13" fmla="*/ 4 h 48"/>
                  <a:gd name="T14" fmla="*/ 62 w 64"/>
                  <a:gd name="T15" fmla="*/ 2 h 48"/>
                  <a:gd name="T16" fmla="*/ 60 w 64"/>
                  <a:gd name="T17" fmla="*/ 0 h 48"/>
                  <a:gd name="T18" fmla="*/ 4 w 64"/>
                  <a:gd name="T19" fmla="*/ 0 h 48"/>
                  <a:gd name="T20" fmla="*/ 4 w 64"/>
                  <a:gd name="T21" fmla="*/ 0 h 48"/>
                  <a:gd name="T22" fmla="*/ 2 w 64"/>
                  <a:gd name="T23" fmla="*/ 2 h 48"/>
                  <a:gd name="T24" fmla="*/ 0 w 64"/>
                  <a:gd name="T25" fmla="*/ 4 h 48"/>
                  <a:gd name="T26" fmla="*/ 0 w 64"/>
                  <a:gd name="T27" fmla="*/ 44 h 48"/>
                  <a:gd name="T28" fmla="*/ 0 w 64"/>
                  <a:gd name="T29" fmla="*/ 44 h 48"/>
                  <a:gd name="T30" fmla="*/ 2 w 64"/>
                  <a:gd name="T31" fmla="*/ 46 h 48"/>
                  <a:gd name="T32" fmla="*/ 4 w 64"/>
                  <a:gd name="T33" fmla="*/ 48 h 48"/>
                  <a:gd name="T34" fmla="*/ 4 w 64"/>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48">
                    <a:moveTo>
                      <a:pt x="4" y="48"/>
                    </a:moveTo>
                    <a:lnTo>
                      <a:pt x="60" y="48"/>
                    </a:lnTo>
                    <a:lnTo>
                      <a:pt x="60" y="48"/>
                    </a:lnTo>
                    <a:lnTo>
                      <a:pt x="62" y="46"/>
                    </a:lnTo>
                    <a:lnTo>
                      <a:pt x="64" y="44"/>
                    </a:lnTo>
                    <a:lnTo>
                      <a:pt x="64" y="4"/>
                    </a:lnTo>
                    <a:lnTo>
                      <a:pt x="64" y="4"/>
                    </a:lnTo>
                    <a:lnTo>
                      <a:pt x="62" y="2"/>
                    </a:lnTo>
                    <a:lnTo>
                      <a:pt x="60"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4" name="Freeform 82"/>
              <p:cNvSpPr>
                <a:spLocks/>
              </p:cNvSpPr>
              <p:nvPr/>
            </p:nvSpPr>
            <p:spPr bwMode="auto">
              <a:xfrm>
                <a:off x="3024188" y="3186113"/>
                <a:ext cx="101600" cy="69850"/>
              </a:xfrm>
              <a:custGeom>
                <a:avLst/>
                <a:gdLst>
                  <a:gd name="T0" fmla="*/ 16 w 64"/>
                  <a:gd name="T1" fmla="*/ 18 h 44"/>
                  <a:gd name="T2" fmla="*/ 16 w 64"/>
                  <a:gd name="T3" fmla="*/ 18 h 44"/>
                  <a:gd name="T4" fmla="*/ 10 w 64"/>
                  <a:gd name="T5" fmla="*/ 18 h 44"/>
                  <a:gd name="T6" fmla="*/ 4 w 64"/>
                  <a:gd name="T7" fmla="*/ 16 h 44"/>
                  <a:gd name="T8" fmla="*/ 4 w 64"/>
                  <a:gd name="T9" fmla="*/ 16 h 44"/>
                  <a:gd name="T10" fmla="*/ 2 w 64"/>
                  <a:gd name="T11" fmla="*/ 12 h 44"/>
                  <a:gd name="T12" fmla="*/ 0 w 64"/>
                  <a:gd name="T13" fmla="*/ 8 h 44"/>
                  <a:gd name="T14" fmla="*/ 0 w 64"/>
                  <a:gd name="T15" fmla="*/ 8 h 44"/>
                  <a:gd name="T16" fmla="*/ 0 w 64"/>
                  <a:gd name="T17" fmla="*/ 8 h 44"/>
                  <a:gd name="T18" fmla="*/ 0 w 64"/>
                  <a:gd name="T19" fmla="*/ 40 h 44"/>
                  <a:gd name="T20" fmla="*/ 0 w 64"/>
                  <a:gd name="T21" fmla="*/ 40 h 44"/>
                  <a:gd name="T22" fmla="*/ 2 w 64"/>
                  <a:gd name="T23" fmla="*/ 42 h 44"/>
                  <a:gd name="T24" fmla="*/ 4 w 64"/>
                  <a:gd name="T25" fmla="*/ 44 h 44"/>
                  <a:gd name="T26" fmla="*/ 60 w 64"/>
                  <a:gd name="T27" fmla="*/ 44 h 44"/>
                  <a:gd name="T28" fmla="*/ 60 w 64"/>
                  <a:gd name="T29" fmla="*/ 44 h 44"/>
                  <a:gd name="T30" fmla="*/ 62 w 64"/>
                  <a:gd name="T31" fmla="*/ 42 h 44"/>
                  <a:gd name="T32" fmla="*/ 64 w 64"/>
                  <a:gd name="T33" fmla="*/ 40 h 44"/>
                  <a:gd name="T34" fmla="*/ 64 w 64"/>
                  <a:gd name="T35" fmla="*/ 0 h 44"/>
                  <a:gd name="T36" fmla="*/ 64 w 64"/>
                  <a:gd name="T37" fmla="*/ 0 h 44"/>
                  <a:gd name="T38" fmla="*/ 64 w 64"/>
                  <a:gd name="T39" fmla="*/ 0 h 44"/>
                  <a:gd name="T40" fmla="*/ 16 w 6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4">
                    <a:moveTo>
                      <a:pt x="16" y="18"/>
                    </a:moveTo>
                    <a:lnTo>
                      <a:pt x="16" y="18"/>
                    </a:lnTo>
                    <a:lnTo>
                      <a:pt x="10" y="18"/>
                    </a:lnTo>
                    <a:lnTo>
                      <a:pt x="4" y="16"/>
                    </a:lnTo>
                    <a:lnTo>
                      <a:pt x="4" y="16"/>
                    </a:lnTo>
                    <a:lnTo>
                      <a:pt x="2" y="12"/>
                    </a:lnTo>
                    <a:lnTo>
                      <a:pt x="0" y="8"/>
                    </a:lnTo>
                    <a:lnTo>
                      <a:pt x="0" y="8"/>
                    </a:lnTo>
                    <a:lnTo>
                      <a:pt x="0" y="8"/>
                    </a:lnTo>
                    <a:lnTo>
                      <a:pt x="0" y="40"/>
                    </a:lnTo>
                    <a:lnTo>
                      <a:pt x="0" y="40"/>
                    </a:lnTo>
                    <a:lnTo>
                      <a:pt x="2" y="42"/>
                    </a:lnTo>
                    <a:lnTo>
                      <a:pt x="4" y="44"/>
                    </a:lnTo>
                    <a:lnTo>
                      <a:pt x="60" y="44"/>
                    </a:lnTo>
                    <a:lnTo>
                      <a:pt x="60" y="44"/>
                    </a:lnTo>
                    <a:lnTo>
                      <a:pt x="62" y="42"/>
                    </a:lnTo>
                    <a:lnTo>
                      <a:pt x="64" y="40"/>
                    </a:lnTo>
                    <a:lnTo>
                      <a:pt x="64" y="0"/>
                    </a:lnTo>
                    <a:lnTo>
                      <a:pt x="64" y="0"/>
                    </a:lnTo>
                    <a:lnTo>
                      <a:pt x="64" y="0"/>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5" name="Freeform 83"/>
              <p:cNvSpPr>
                <a:spLocks/>
              </p:cNvSpPr>
              <p:nvPr/>
            </p:nvSpPr>
            <p:spPr bwMode="auto">
              <a:xfrm>
                <a:off x="2986088" y="3090863"/>
                <a:ext cx="79375" cy="76200"/>
              </a:xfrm>
              <a:custGeom>
                <a:avLst/>
                <a:gdLst>
                  <a:gd name="T0" fmla="*/ 4 w 50"/>
                  <a:gd name="T1" fmla="*/ 0 h 48"/>
                  <a:gd name="T2" fmla="*/ 4 w 50"/>
                  <a:gd name="T3" fmla="*/ 0 h 48"/>
                  <a:gd name="T4" fmla="*/ 2 w 50"/>
                  <a:gd name="T5" fmla="*/ 2 h 48"/>
                  <a:gd name="T6" fmla="*/ 0 w 50"/>
                  <a:gd name="T7" fmla="*/ 4 h 48"/>
                  <a:gd name="T8" fmla="*/ 0 w 50"/>
                  <a:gd name="T9" fmla="*/ 44 h 48"/>
                  <a:gd name="T10" fmla="*/ 0 w 50"/>
                  <a:gd name="T11" fmla="*/ 44 h 48"/>
                  <a:gd name="T12" fmla="*/ 2 w 50"/>
                  <a:gd name="T13" fmla="*/ 46 h 48"/>
                  <a:gd name="T14" fmla="*/ 4 w 50"/>
                  <a:gd name="T15" fmla="*/ 48 h 48"/>
                  <a:gd name="T16" fmla="*/ 30 w 50"/>
                  <a:gd name="T17" fmla="*/ 48 h 48"/>
                  <a:gd name="T18" fmla="*/ 50 w 50"/>
                  <a:gd name="T19" fmla="*/ 0 h 48"/>
                  <a:gd name="T20" fmla="*/ 4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4" y="0"/>
                    </a:moveTo>
                    <a:lnTo>
                      <a:pt x="4" y="0"/>
                    </a:lnTo>
                    <a:lnTo>
                      <a:pt x="2" y="2"/>
                    </a:lnTo>
                    <a:lnTo>
                      <a:pt x="0" y="4"/>
                    </a:lnTo>
                    <a:lnTo>
                      <a:pt x="0" y="44"/>
                    </a:lnTo>
                    <a:lnTo>
                      <a:pt x="0" y="44"/>
                    </a:lnTo>
                    <a:lnTo>
                      <a:pt x="2" y="46"/>
                    </a:lnTo>
                    <a:lnTo>
                      <a:pt x="4" y="48"/>
                    </a:lnTo>
                    <a:lnTo>
                      <a:pt x="30" y="48"/>
                    </a:lnTo>
                    <a:lnTo>
                      <a:pt x="5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6" name="Freeform 84"/>
              <p:cNvSpPr>
                <a:spLocks/>
              </p:cNvSpPr>
              <p:nvPr/>
            </p:nvSpPr>
            <p:spPr bwMode="auto">
              <a:xfrm>
                <a:off x="3024188" y="3001963"/>
                <a:ext cx="92075" cy="76200"/>
              </a:xfrm>
              <a:custGeom>
                <a:avLst/>
                <a:gdLst>
                  <a:gd name="T0" fmla="*/ 4 w 58"/>
                  <a:gd name="T1" fmla="*/ 48 h 48"/>
                  <a:gd name="T2" fmla="*/ 28 w 58"/>
                  <a:gd name="T3" fmla="*/ 48 h 48"/>
                  <a:gd name="T4" fmla="*/ 28 w 58"/>
                  <a:gd name="T5" fmla="*/ 48 h 48"/>
                  <a:gd name="T6" fmla="*/ 28 w 58"/>
                  <a:gd name="T7" fmla="*/ 48 h 48"/>
                  <a:gd name="T8" fmla="*/ 32 w 58"/>
                  <a:gd name="T9" fmla="*/ 40 h 48"/>
                  <a:gd name="T10" fmla="*/ 40 w 58"/>
                  <a:gd name="T11" fmla="*/ 34 h 48"/>
                  <a:gd name="T12" fmla="*/ 48 w 58"/>
                  <a:gd name="T13" fmla="*/ 32 h 48"/>
                  <a:gd name="T14" fmla="*/ 58 w 58"/>
                  <a:gd name="T15" fmla="*/ 32 h 48"/>
                  <a:gd name="T16" fmla="*/ 56 w 58"/>
                  <a:gd name="T17" fmla="*/ 30 h 48"/>
                  <a:gd name="T18" fmla="*/ 56 w 58"/>
                  <a:gd name="T19" fmla="*/ 30 h 48"/>
                  <a:gd name="T20" fmla="*/ 56 w 58"/>
                  <a:gd name="T21" fmla="*/ 30 h 48"/>
                  <a:gd name="T22" fmla="*/ 56 w 58"/>
                  <a:gd name="T23" fmla="*/ 30 h 48"/>
                  <a:gd name="T24" fmla="*/ 50 w 58"/>
                  <a:gd name="T25" fmla="*/ 22 h 48"/>
                  <a:gd name="T26" fmla="*/ 50 w 58"/>
                  <a:gd name="T27" fmla="*/ 16 h 48"/>
                  <a:gd name="T28" fmla="*/ 50 w 58"/>
                  <a:gd name="T29" fmla="*/ 8 h 48"/>
                  <a:gd name="T30" fmla="*/ 54 w 58"/>
                  <a:gd name="T31" fmla="*/ 0 h 48"/>
                  <a:gd name="T32" fmla="*/ 4 w 58"/>
                  <a:gd name="T33" fmla="*/ 0 h 48"/>
                  <a:gd name="T34" fmla="*/ 4 w 58"/>
                  <a:gd name="T35" fmla="*/ 0 h 48"/>
                  <a:gd name="T36" fmla="*/ 2 w 58"/>
                  <a:gd name="T37" fmla="*/ 2 h 48"/>
                  <a:gd name="T38" fmla="*/ 0 w 58"/>
                  <a:gd name="T39" fmla="*/ 4 h 48"/>
                  <a:gd name="T40" fmla="*/ 0 w 58"/>
                  <a:gd name="T41" fmla="*/ 44 h 48"/>
                  <a:gd name="T42" fmla="*/ 0 w 58"/>
                  <a:gd name="T43" fmla="*/ 44 h 48"/>
                  <a:gd name="T44" fmla="*/ 2 w 58"/>
                  <a:gd name="T45" fmla="*/ 46 h 48"/>
                  <a:gd name="T46" fmla="*/ 4 w 58"/>
                  <a:gd name="T47" fmla="*/ 48 h 48"/>
                  <a:gd name="T48" fmla="*/ 4 w 58"/>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48">
                    <a:moveTo>
                      <a:pt x="4" y="48"/>
                    </a:moveTo>
                    <a:lnTo>
                      <a:pt x="28" y="48"/>
                    </a:lnTo>
                    <a:lnTo>
                      <a:pt x="28" y="48"/>
                    </a:lnTo>
                    <a:lnTo>
                      <a:pt x="28" y="48"/>
                    </a:lnTo>
                    <a:lnTo>
                      <a:pt x="32" y="40"/>
                    </a:lnTo>
                    <a:lnTo>
                      <a:pt x="40" y="34"/>
                    </a:lnTo>
                    <a:lnTo>
                      <a:pt x="48" y="32"/>
                    </a:lnTo>
                    <a:lnTo>
                      <a:pt x="58" y="32"/>
                    </a:lnTo>
                    <a:lnTo>
                      <a:pt x="56" y="30"/>
                    </a:lnTo>
                    <a:lnTo>
                      <a:pt x="56" y="30"/>
                    </a:lnTo>
                    <a:lnTo>
                      <a:pt x="56" y="30"/>
                    </a:lnTo>
                    <a:lnTo>
                      <a:pt x="56" y="30"/>
                    </a:lnTo>
                    <a:lnTo>
                      <a:pt x="50" y="22"/>
                    </a:lnTo>
                    <a:lnTo>
                      <a:pt x="50" y="16"/>
                    </a:lnTo>
                    <a:lnTo>
                      <a:pt x="50" y="8"/>
                    </a:lnTo>
                    <a:lnTo>
                      <a:pt x="54"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7" name="Freeform 85"/>
              <p:cNvSpPr>
                <a:spLocks/>
              </p:cNvSpPr>
              <p:nvPr/>
            </p:nvSpPr>
            <p:spPr bwMode="auto">
              <a:xfrm>
                <a:off x="3036888" y="3065463"/>
                <a:ext cx="139700" cy="139700"/>
              </a:xfrm>
              <a:custGeom>
                <a:avLst/>
                <a:gdLst>
                  <a:gd name="T0" fmla="*/ 4 w 88"/>
                  <a:gd name="T1" fmla="*/ 88 h 88"/>
                  <a:gd name="T2" fmla="*/ 4 w 88"/>
                  <a:gd name="T3" fmla="*/ 88 h 88"/>
                  <a:gd name="T4" fmla="*/ 78 w 88"/>
                  <a:gd name="T5" fmla="*/ 58 h 88"/>
                  <a:gd name="T6" fmla="*/ 78 w 88"/>
                  <a:gd name="T7" fmla="*/ 58 h 88"/>
                  <a:gd name="T8" fmla="*/ 82 w 88"/>
                  <a:gd name="T9" fmla="*/ 58 h 88"/>
                  <a:gd name="T10" fmla="*/ 84 w 88"/>
                  <a:gd name="T11" fmla="*/ 54 h 88"/>
                  <a:gd name="T12" fmla="*/ 88 w 88"/>
                  <a:gd name="T13" fmla="*/ 48 h 88"/>
                  <a:gd name="T14" fmla="*/ 88 w 88"/>
                  <a:gd name="T15" fmla="*/ 40 h 88"/>
                  <a:gd name="T16" fmla="*/ 84 w 88"/>
                  <a:gd name="T17" fmla="*/ 32 h 88"/>
                  <a:gd name="T18" fmla="*/ 80 w 88"/>
                  <a:gd name="T19" fmla="*/ 28 h 88"/>
                  <a:gd name="T20" fmla="*/ 60 w 88"/>
                  <a:gd name="T21" fmla="*/ 46 h 88"/>
                  <a:gd name="T22" fmla="*/ 60 w 88"/>
                  <a:gd name="T23" fmla="*/ 46 h 88"/>
                  <a:gd name="T24" fmla="*/ 56 w 88"/>
                  <a:gd name="T25" fmla="*/ 48 h 88"/>
                  <a:gd name="T26" fmla="*/ 50 w 88"/>
                  <a:gd name="T27" fmla="*/ 50 h 88"/>
                  <a:gd name="T28" fmla="*/ 46 w 88"/>
                  <a:gd name="T29" fmla="*/ 48 h 88"/>
                  <a:gd name="T30" fmla="*/ 42 w 88"/>
                  <a:gd name="T31" fmla="*/ 46 h 88"/>
                  <a:gd name="T32" fmla="*/ 42 w 88"/>
                  <a:gd name="T33" fmla="*/ 46 h 88"/>
                  <a:gd name="T34" fmla="*/ 40 w 88"/>
                  <a:gd name="T35" fmla="*/ 42 h 88"/>
                  <a:gd name="T36" fmla="*/ 40 w 88"/>
                  <a:gd name="T37" fmla="*/ 36 h 88"/>
                  <a:gd name="T38" fmla="*/ 40 w 88"/>
                  <a:gd name="T39" fmla="*/ 32 h 88"/>
                  <a:gd name="T40" fmla="*/ 44 w 88"/>
                  <a:gd name="T41" fmla="*/ 28 h 88"/>
                  <a:gd name="T42" fmla="*/ 62 w 88"/>
                  <a:gd name="T43" fmla="*/ 12 h 88"/>
                  <a:gd name="T44" fmla="*/ 56 w 88"/>
                  <a:gd name="T45" fmla="*/ 4 h 88"/>
                  <a:gd name="T46" fmla="*/ 56 w 88"/>
                  <a:gd name="T47" fmla="*/ 4 h 88"/>
                  <a:gd name="T48" fmla="*/ 48 w 88"/>
                  <a:gd name="T49" fmla="*/ 0 h 88"/>
                  <a:gd name="T50" fmla="*/ 40 w 88"/>
                  <a:gd name="T51" fmla="*/ 0 h 88"/>
                  <a:gd name="T52" fmla="*/ 32 w 88"/>
                  <a:gd name="T53" fmla="*/ 2 h 88"/>
                  <a:gd name="T54" fmla="*/ 30 w 88"/>
                  <a:gd name="T55" fmla="*/ 6 h 88"/>
                  <a:gd name="T56" fmla="*/ 28 w 88"/>
                  <a:gd name="T57" fmla="*/ 10 h 88"/>
                  <a:gd name="T58" fmla="*/ 0 w 88"/>
                  <a:gd name="T59" fmla="*/ 82 h 88"/>
                  <a:gd name="T60" fmla="*/ 0 w 88"/>
                  <a:gd name="T61" fmla="*/ 82 h 88"/>
                  <a:gd name="T62" fmla="*/ 0 w 88"/>
                  <a:gd name="T63" fmla="*/ 86 h 88"/>
                  <a:gd name="T64" fmla="*/ 4 w 88"/>
                  <a:gd name="T65" fmla="*/ 88 h 88"/>
                  <a:gd name="T66" fmla="*/ 4 w 88"/>
                  <a:gd name="T6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4" y="88"/>
                    </a:moveTo>
                    <a:lnTo>
                      <a:pt x="4" y="88"/>
                    </a:lnTo>
                    <a:lnTo>
                      <a:pt x="78" y="58"/>
                    </a:lnTo>
                    <a:lnTo>
                      <a:pt x="78" y="58"/>
                    </a:lnTo>
                    <a:lnTo>
                      <a:pt x="82" y="58"/>
                    </a:lnTo>
                    <a:lnTo>
                      <a:pt x="84" y="54"/>
                    </a:lnTo>
                    <a:lnTo>
                      <a:pt x="88" y="48"/>
                    </a:lnTo>
                    <a:lnTo>
                      <a:pt x="88" y="40"/>
                    </a:lnTo>
                    <a:lnTo>
                      <a:pt x="84" y="32"/>
                    </a:lnTo>
                    <a:lnTo>
                      <a:pt x="80" y="28"/>
                    </a:lnTo>
                    <a:lnTo>
                      <a:pt x="60" y="46"/>
                    </a:lnTo>
                    <a:lnTo>
                      <a:pt x="60" y="46"/>
                    </a:lnTo>
                    <a:lnTo>
                      <a:pt x="56" y="48"/>
                    </a:lnTo>
                    <a:lnTo>
                      <a:pt x="50" y="50"/>
                    </a:lnTo>
                    <a:lnTo>
                      <a:pt x="46" y="48"/>
                    </a:lnTo>
                    <a:lnTo>
                      <a:pt x="42" y="46"/>
                    </a:lnTo>
                    <a:lnTo>
                      <a:pt x="42" y="46"/>
                    </a:lnTo>
                    <a:lnTo>
                      <a:pt x="40" y="42"/>
                    </a:lnTo>
                    <a:lnTo>
                      <a:pt x="40" y="36"/>
                    </a:lnTo>
                    <a:lnTo>
                      <a:pt x="40" y="32"/>
                    </a:lnTo>
                    <a:lnTo>
                      <a:pt x="44" y="28"/>
                    </a:lnTo>
                    <a:lnTo>
                      <a:pt x="62" y="12"/>
                    </a:lnTo>
                    <a:lnTo>
                      <a:pt x="56" y="4"/>
                    </a:lnTo>
                    <a:lnTo>
                      <a:pt x="56" y="4"/>
                    </a:lnTo>
                    <a:lnTo>
                      <a:pt x="48" y="0"/>
                    </a:lnTo>
                    <a:lnTo>
                      <a:pt x="40" y="0"/>
                    </a:lnTo>
                    <a:lnTo>
                      <a:pt x="32" y="2"/>
                    </a:lnTo>
                    <a:lnTo>
                      <a:pt x="30" y="6"/>
                    </a:lnTo>
                    <a:lnTo>
                      <a:pt x="28" y="10"/>
                    </a:lnTo>
                    <a:lnTo>
                      <a:pt x="0" y="82"/>
                    </a:lnTo>
                    <a:lnTo>
                      <a:pt x="0" y="82"/>
                    </a:lnTo>
                    <a:lnTo>
                      <a:pt x="0" y="86"/>
                    </a:lnTo>
                    <a:lnTo>
                      <a:pt x="4" y="88"/>
                    </a:lnTo>
                    <a:lnTo>
                      <a:pt x="4"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8" name="Freeform 86"/>
              <p:cNvSpPr>
                <a:spLocks/>
              </p:cNvSpPr>
              <p:nvPr/>
            </p:nvSpPr>
            <p:spPr bwMode="auto">
              <a:xfrm>
                <a:off x="3113088" y="2954338"/>
                <a:ext cx="101600" cy="177800"/>
              </a:xfrm>
              <a:custGeom>
                <a:avLst/>
                <a:gdLst>
                  <a:gd name="T0" fmla="*/ 6 w 64"/>
                  <a:gd name="T1" fmla="*/ 54 h 112"/>
                  <a:gd name="T2" fmla="*/ 6 w 64"/>
                  <a:gd name="T3" fmla="*/ 54 h 112"/>
                  <a:gd name="T4" fmla="*/ 28 w 64"/>
                  <a:gd name="T5" fmla="*/ 80 h 112"/>
                  <a:gd name="T6" fmla="*/ 2 w 64"/>
                  <a:gd name="T7" fmla="*/ 104 h 112"/>
                  <a:gd name="T8" fmla="*/ 2 w 64"/>
                  <a:gd name="T9" fmla="*/ 104 h 112"/>
                  <a:gd name="T10" fmla="*/ 0 w 64"/>
                  <a:gd name="T11" fmla="*/ 108 h 112"/>
                  <a:gd name="T12" fmla="*/ 0 w 64"/>
                  <a:gd name="T13" fmla="*/ 110 h 112"/>
                  <a:gd name="T14" fmla="*/ 0 w 64"/>
                  <a:gd name="T15" fmla="*/ 110 h 112"/>
                  <a:gd name="T16" fmla="*/ 4 w 64"/>
                  <a:gd name="T17" fmla="*/ 112 h 112"/>
                  <a:gd name="T18" fmla="*/ 6 w 64"/>
                  <a:gd name="T19" fmla="*/ 110 h 112"/>
                  <a:gd name="T20" fmla="*/ 36 w 64"/>
                  <a:gd name="T21" fmla="*/ 84 h 112"/>
                  <a:gd name="T22" fmla="*/ 36 w 64"/>
                  <a:gd name="T23" fmla="*/ 84 h 112"/>
                  <a:gd name="T24" fmla="*/ 38 w 64"/>
                  <a:gd name="T25" fmla="*/ 82 h 112"/>
                  <a:gd name="T26" fmla="*/ 36 w 64"/>
                  <a:gd name="T27" fmla="*/ 78 h 112"/>
                  <a:gd name="T28" fmla="*/ 20 w 64"/>
                  <a:gd name="T29" fmla="*/ 58 h 112"/>
                  <a:gd name="T30" fmla="*/ 20 w 64"/>
                  <a:gd name="T31" fmla="*/ 58 h 112"/>
                  <a:gd name="T32" fmla="*/ 28 w 64"/>
                  <a:gd name="T33" fmla="*/ 56 h 112"/>
                  <a:gd name="T34" fmla="*/ 58 w 64"/>
                  <a:gd name="T35" fmla="*/ 28 h 112"/>
                  <a:gd name="T36" fmla="*/ 58 w 64"/>
                  <a:gd name="T37" fmla="*/ 28 h 112"/>
                  <a:gd name="T38" fmla="*/ 62 w 64"/>
                  <a:gd name="T39" fmla="*/ 22 h 112"/>
                  <a:gd name="T40" fmla="*/ 64 w 64"/>
                  <a:gd name="T41" fmla="*/ 16 h 112"/>
                  <a:gd name="T42" fmla="*/ 64 w 64"/>
                  <a:gd name="T43" fmla="*/ 10 h 112"/>
                  <a:gd name="T44" fmla="*/ 60 w 64"/>
                  <a:gd name="T45" fmla="*/ 4 h 112"/>
                  <a:gd name="T46" fmla="*/ 60 w 64"/>
                  <a:gd name="T47" fmla="*/ 4 h 112"/>
                  <a:gd name="T48" fmla="*/ 54 w 64"/>
                  <a:gd name="T49" fmla="*/ 0 h 112"/>
                  <a:gd name="T50" fmla="*/ 48 w 64"/>
                  <a:gd name="T51" fmla="*/ 0 h 112"/>
                  <a:gd name="T52" fmla="*/ 42 w 64"/>
                  <a:gd name="T53" fmla="*/ 0 h 112"/>
                  <a:gd name="T54" fmla="*/ 38 w 64"/>
                  <a:gd name="T55" fmla="*/ 4 h 112"/>
                  <a:gd name="T56" fmla="*/ 6 w 64"/>
                  <a:gd name="T57" fmla="*/ 32 h 112"/>
                  <a:gd name="T58" fmla="*/ 6 w 64"/>
                  <a:gd name="T59" fmla="*/ 32 h 112"/>
                  <a:gd name="T60" fmla="*/ 2 w 64"/>
                  <a:gd name="T61" fmla="*/ 36 h 112"/>
                  <a:gd name="T62" fmla="*/ 2 w 64"/>
                  <a:gd name="T63" fmla="*/ 42 h 112"/>
                  <a:gd name="T64" fmla="*/ 2 w 64"/>
                  <a:gd name="T65" fmla="*/ 48 h 112"/>
                  <a:gd name="T66" fmla="*/ 6 w 64"/>
                  <a:gd name="T67" fmla="*/ 54 h 112"/>
                  <a:gd name="T68" fmla="*/ 6 w 64"/>
                  <a:gd name="T69" fmla="*/ 54 h 112"/>
                  <a:gd name="T70" fmla="*/ 6 w 64"/>
                  <a:gd name="T71" fmla="*/ 54 h 112"/>
                  <a:gd name="T72" fmla="*/ 6 w 64"/>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112">
                    <a:moveTo>
                      <a:pt x="6" y="54"/>
                    </a:moveTo>
                    <a:lnTo>
                      <a:pt x="6" y="54"/>
                    </a:lnTo>
                    <a:lnTo>
                      <a:pt x="28" y="80"/>
                    </a:lnTo>
                    <a:lnTo>
                      <a:pt x="2" y="104"/>
                    </a:lnTo>
                    <a:lnTo>
                      <a:pt x="2" y="104"/>
                    </a:lnTo>
                    <a:lnTo>
                      <a:pt x="0" y="108"/>
                    </a:lnTo>
                    <a:lnTo>
                      <a:pt x="0" y="110"/>
                    </a:lnTo>
                    <a:lnTo>
                      <a:pt x="0" y="110"/>
                    </a:lnTo>
                    <a:lnTo>
                      <a:pt x="4" y="112"/>
                    </a:lnTo>
                    <a:lnTo>
                      <a:pt x="6" y="110"/>
                    </a:lnTo>
                    <a:lnTo>
                      <a:pt x="36" y="84"/>
                    </a:lnTo>
                    <a:lnTo>
                      <a:pt x="36" y="84"/>
                    </a:lnTo>
                    <a:lnTo>
                      <a:pt x="38" y="82"/>
                    </a:lnTo>
                    <a:lnTo>
                      <a:pt x="36" y="78"/>
                    </a:lnTo>
                    <a:lnTo>
                      <a:pt x="20" y="58"/>
                    </a:lnTo>
                    <a:lnTo>
                      <a:pt x="20" y="58"/>
                    </a:lnTo>
                    <a:lnTo>
                      <a:pt x="28" y="56"/>
                    </a:lnTo>
                    <a:lnTo>
                      <a:pt x="58" y="28"/>
                    </a:lnTo>
                    <a:lnTo>
                      <a:pt x="58" y="28"/>
                    </a:lnTo>
                    <a:lnTo>
                      <a:pt x="62" y="22"/>
                    </a:lnTo>
                    <a:lnTo>
                      <a:pt x="64" y="16"/>
                    </a:lnTo>
                    <a:lnTo>
                      <a:pt x="64" y="10"/>
                    </a:lnTo>
                    <a:lnTo>
                      <a:pt x="60" y="4"/>
                    </a:lnTo>
                    <a:lnTo>
                      <a:pt x="60" y="4"/>
                    </a:lnTo>
                    <a:lnTo>
                      <a:pt x="54" y="0"/>
                    </a:lnTo>
                    <a:lnTo>
                      <a:pt x="48" y="0"/>
                    </a:lnTo>
                    <a:lnTo>
                      <a:pt x="42" y="0"/>
                    </a:lnTo>
                    <a:lnTo>
                      <a:pt x="38" y="4"/>
                    </a:lnTo>
                    <a:lnTo>
                      <a:pt x="6" y="32"/>
                    </a:lnTo>
                    <a:lnTo>
                      <a:pt x="6" y="32"/>
                    </a:lnTo>
                    <a:lnTo>
                      <a:pt x="2" y="36"/>
                    </a:lnTo>
                    <a:lnTo>
                      <a:pt x="2" y="42"/>
                    </a:lnTo>
                    <a:lnTo>
                      <a:pt x="2" y="48"/>
                    </a:lnTo>
                    <a:lnTo>
                      <a:pt x="6" y="54"/>
                    </a:lnTo>
                    <a:lnTo>
                      <a:pt x="6" y="54"/>
                    </a:lnTo>
                    <a:lnTo>
                      <a:pt x="6" y="54"/>
                    </a:lnTo>
                    <a:lnTo>
                      <a:pt x="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sp>
        <p:nvSpPr>
          <p:cNvPr id="64" name="Rectangle 63"/>
          <p:cNvSpPr/>
          <p:nvPr/>
        </p:nvSpPr>
        <p:spPr>
          <a:xfrm>
            <a:off x="610198" y="4373013"/>
            <a:ext cx="3990045" cy="183568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65" name="Rectangle 64"/>
          <p:cNvSpPr/>
          <p:nvPr/>
        </p:nvSpPr>
        <p:spPr>
          <a:xfrm>
            <a:off x="610198" y="3995867"/>
            <a:ext cx="3990045" cy="3698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2"/>
                </a:solidFill>
              </a:rPr>
              <a:t>Technology &amp; Infrastructure</a:t>
            </a:r>
          </a:p>
        </p:txBody>
      </p:sp>
      <p:sp>
        <p:nvSpPr>
          <p:cNvPr id="11" name="Content Placeholder 2"/>
          <p:cNvSpPr txBox="1">
            <a:spLocks/>
          </p:cNvSpPr>
          <p:nvPr/>
        </p:nvSpPr>
        <p:spPr>
          <a:xfrm>
            <a:off x="764747" y="4459775"/>
            <a:ext cx="3998480" cy="1667327"/>
          </a:xfrm>
          <a:prstGeom prst="rect">
            <a:avLst/>
          </a:prstGeom>
        </p:spPr>
        <p:txBody>
          <a:bodyPr vert="horz" lIns="0" tIns="0" rIns="0" bIns="0" rtlCol="0">
            <a:noAutofit/>
          </a:bodyPr>
          <a:lstStyle>
            <a:lvl1pPr marL="228600" indent="-228600">
              <a:spcBef>
                <a:spcPts val="500"/>
              </a:spcBef>
              <a:spcAft>
                <a:spcPts val="500"/>
              </a:spcAft>
              <a:buFont typeface="Arial" pitchFamily="34" charset="0"/>
              <a:buChar char="•"/>
              <a:defRPr sz="1200"/>
            </a:lvl1pPr>
            <a:lvl2pPr marL="471517" indent="-214326">
              <a:spcBef>
                <a:spcPts val="0"/>
              </a:spcBef>
              <a:buFont typeface="Arial" pitchFamily="34" charset="0"/>
              <a:buChar char="–"/>
              <a:defRPr sz="1200"/>
            </a:lvl2pPr>
            <a:lvl3pPr marL="728708" indent="-214326">
              <a:spcBef>
                <a:spcPts val="0"/>
              </a:spcBef>
              <a:buFont typeface="Arial" pitchFamily="34" charset="0"/>
              <a:buChar char="−"/>
              <a:defRPr sz="1200"/>
            </a:lvl3pPr>
            <a:lvl4pPr marL="985900" indent="-214326">
              <a:spcBef>
                <a:spcPts val="0"/>
              </a:spcBef>
              <a:buFont typeface="Arial" pitchFamily="34" charset="0"/>
              <a:buChar char="−"/>
              <a:defRPr sz="1200"/>
            </a:lvl4pPr>
            <a:lvl5pPr marL="1243091" indent="-214326">
              <a:spcBef>
                <a:spcPts val="0"/>
              </a:spcBef>
              <a:buFont typeface="Arial" pitchFamily="34" charset="0"/>
              <a:buChar char="−"/>
              <a:defRPr sz="1200"/>
            </a:lvl5pPr>
            <a:lvl6pPr marL="2994134" indent="-272194">
              <a:spcBef>
                <a:spcPct val="20000"/>
              </a:spcBef>
              <a:buFont typeface="Arial" pitchFamily="34" charset="0"/>
              <a:buChar char="•"/>
            </a:lvl6pPr>
            <a:lvl7pPr marL="3538522" indent="-272194">
              <a:spcBef>
                <a:spcPct val="20000"/>
              </a:spcBef>
              <a:buFont typeface="Arial" pitchFamily="34" charset="0"/>
              <a:buChar char="•"/>
            </a:lvl7pPr>
            <a:lvl8pPr marL="4082910" indent="-272194">
              <a:spcBef>
                <a:spcPct val="20000"/>
              </a:spcBef>
              <a:buFont typeface="Arial" pitchFamily="34" charset="0"/>
              <a:buChar char="•"/>
            </a:lvl8pPr>
            <a:lvl9pPr marL="4627298" indent="-272194">
              <a:spcBef>
                <a:spcPct val="20000"/>
              </a:spcBef>
              <a:buFont typeface="Arial" pitchFamily="34" charset="0"/>
              <a:buChar char="•"/>
            </a:lvl9pPr>
          </a:lstStyle>
          <a:p>
            <a:r>
              <a:rPr lang="en-US" sz="1400" dirty="0"/>
              <a:t>Enhanced Information and Cyber security strategy and response capabilities </a:t>
            </a:r>
          </a:p>
          <a:p>
            <a:r>
              <a:rPr lang="en-US" sz="1400" dirty="0"/>
              <a:t>Insourcing of IT operations</a:t>
            </a:r>
          </a:p>
          <a:p>
            <a:r>
              <a:rPr lang="en-GB" sz="1400" dirty="0"/>
              <a:t>Full data-centre fail over test </a:t>
            </a:r>
          </a:p>
          <a:p>
            <a:r>
              <a:rPr lang="sv-SE" sz="1400" dirty="0"/>
              <a:t>Integrated end-2-end Technology Operations and Support organsation</a:t>
            </a:r>
            <a:endParaRPr lang="en-GB" sz="1400" dirty="0"/>
          </a:p>
        </p:txBody>
      </p:sp>
      <p:sp>
        <p:nvSpPr>
          <p:cNvPr id="68" name="Rectangle 67"/>
          <p:cNvSpPr/>
          <p:nvPr/>
        </p:nvSpPr>
        <p:spPr>
          <a:xfrm>
            <a:off x="7346380" y="4373013"/>
            <a:ext cx="3990045" cy="183568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69" name="Rectangle 68"/>
          <p:cNvSpPr/>
          <p:nvPr/>
        </p:nvSpPr>
        <p:spPr>
          <a:xfrm>
            <a:off x="7346380" y="3995867"/>
            <a:ext cx="3990045" cy="3698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2"/>
                </a:solidFill>
              </a:rPr>
              <a:t>IT remediation</a:t>
            </a:r>
          </a:p>
        </p:txBody>
      </p:sp>
      <p:sp>
        <p:nvSpPr>
          <p:cNvPr id="70" name="Content Placeholder 2"/>
          <p:cNvSpPr txBox="1">
            <a:spLocks/>
          </p:cNvSpPr>
          <p:nvPr/>
        </p:nvSpPr>
        <p:spPr>
          <a:xfrm>
            <a:off x="7433416" y="4459775"/>
            <a:ext cx="4247312" cy="1679160"/>
          </a:xfrm>
          <a:prstGeom prst="rect">
            <a:avLst/>
          </a:prstGeom>
        </p:spPr>
        <p:txBody>
          <a:bodyPr vert="horz" lIns="0" tIns="0" rIns="0" bIns="0" rtlCol="0">
            <a:noAutofit/>
          </a:bodyPr>
          <a:lstStyle>
            <a:lvl1pPr marL="228600" indent="-228600">
              <a:spcBef>
                <a:spcPts val="500"/>
              </a:spcBef>
              <a:spcAft>
                <a:spcPts val="500"/>
              </a:spcAft>
              <a:buFont typeface="Arial" pitchFamily="34" charset="0"/>
              <a:buChar char="•"/>
              <a:defRPr sz="1200"/>
            </a:lvl1pPr>
            <a:lvl2pPr marL="471517" indent="-214326">
              <a:spcBef>
                <a:spcPts val="0"/>
              </a:spcBef>
              <a:buFont typeface="Arial" pitchFamily="34" charset="0"/>
              <a:buChar char="–"/>
              <a:defRPr sz="1200"/>
            </a:lvl2pPr>
            <a:lvl3pPr marL="728708" indent="-214326">
              <a:spcBef>
                <a:spcPts val="0"/>
              </a:spcBef>
              <a:buFont typeface="Arial" pitchFamily="34" charset="0"/>
              <a:buChar char="−"/>
              <a:defRPr sz="1200"/>
            </a:lvl3pPr>
            <a:lvl4pPr marL="985900" indent="-214326">
              <a:spcBef>
                <a:spcPts val="0"/>
              </a:spcBef>
              <a:buFont typeface="Arial" pitchFamily="34" charset="0"/>
              <a:buChar char="−"/>
              <a:defRPr sz="1200"/>
            </a:lvl4pPr>
            <a:lvl5pPr marL="1243091" indent="-214326">
              <a:spcBef>
                <a:spcPts val="0"/>
              </a:spcBef>
              <a:buFont typeface="Arial" pitchFamily="34" charset="0"/>
              <a:buChar char="−"/>
              <a:defRPr sz="1200"/>
            </a:lvl5pPr>
            <a:lvl6pPr marL="2994134" indent="-272194">
              <a:spcBef>
                <a:spcPct val="20000"/>
              </a:spcBef>
              <a:buFont typeface="Arial" pitchFamily="34" charset="0"/>
              <a:buChar char="•"/>
            </a:lvl6pPr>
            <a:lvl7pPr marL="3538522" indent="-272194">
              <a:spcBef>
                <a:spcPct val="20000"/>
              </a:spcBef>
              <a:buFont typeface="Arial" pitchFamily="34" charset="0"/>
              <a:buChar char="•"/>
            </a:lvl7pPr>
            <a:lvl8pPr marL="4082910" indent="-272194">
              <a:spcBef>
                <a:spcPct val="20000"/>
              </a:spcBef>
              <a:buFont typeface="Arial" pitchFamily="34" charset="0"/>
              <a:buChar char="•"/>
            </a:lvl8pPr>
            <a:lvl9pPr marL="4627298" indent="-272194">
              <a:spcBef>
                <a:spcPct val="20000"/>
              </a:spcBef>
              <a:buFont typeface="Arial" pitchFamily="34" charset="0"/>
              <a:buChar char="•"/>
            </a:lvl9pPr>
          </a:lstStyle>
          <a:p>
            <a:r>
              <a:rPr lang="en-GB" sz="1400" dirty="0"/>
              <a:t>One PreProduction site in Finland </a:t>
            </a:r>
            <a:r>
              <a:rPr lang="en-GB" sz="1400" dirty="0" smtClean="0"/>
              <a:t>established</a:t>
            </a:r>
            <a:endParaRPr lang="en-GB" sz="1400" dirty="0"/>
          </a:p>
          <a:p>
            <a:r>
              <a:rPr lang="en-GB" sz="1400" dirty="0"/>
              <a:t>Global Enterprise Identity &amp; Access Rights Management control </a:t>
            </a:r>
            <a:r>
              <a:rPr lang="en-GB" sz="1400" dirty="0" smtClean="0"/>
              <a:t>system</a:t>
            </a:r>
            <a:endParaRPr lang="en-GB" sz="1400" dirty="0"/>
          </a:p>
          <a:p>
            <a:r>
              <a:rPr lang="en-GB" sz="1400" dirty="0"/>
              <a:t>Roll-out of Malware Detection &amp; Global Fraud Monitoring across </a:t>
            </a:r>
            <a:r>
              <a:rPr lang="en-GB" sz="1400" dirty="0" smtClean="0"/>
              <a:t>Nordic</a:t>
            </a:r>
            <a:endParaRPr lang="en-GB" sz="1400" dirty="0"/>
          </a:p>
          <a:p>
            <a:r>
              <a:rPr lang="en-GB" sz="1400" dirty="0"/>
              <a:t>IT Control Assurance Framework rolled out</a:t>
            </a:r>
          </a:p>
        </p:txBody>
      </p:sp>
      <p:pic>
        <p:nvPicPr>
          <p:cNvPr id="72" name="Picture 3"/>
          <p:cNvPicPr>
            <a:picLocks noGrp="1" noChangeAspect="1" noChangeArrowheads="1"/>
          </p:cNvPicPr>
          <p:nvPr>
            <p:ph type="pic" sz="quarter" idx="14"/>
          </p:nvPr>
        </p:nvPicPr>
        <p:blipFill>
          <a:blip r:embed="rId7">
            <a:extLst>
              <a:ext uri="{28A0092B-C50C-407E-A947-70E740481C1C}">
                <a14:useLocalDpi xmlns:a14="http://schemas.microsoft.com/office/drawing/2010/main" val="0"/>
              </a:ext>
            </a:extLst>
          </a:blip>
          <a:srcRect t="15996" b="15996"/>
          <a:stretch>
            <a:fillRect/>
          </a:stretch>
        </p:blipFill>
        <p:spPr bwMode="auto">
          <a:xfrm>
            <a:off x="4917776" y="3025195"/>
            <a:ext cx="2064359" cy="1658801"/>
          </a:xfrm>
          <a:prstGeom prst="rect">
            <a:avLst/>
          </a:prstGeom>
          <a:noFill/>
          <a:ln w="12700">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6" name="Rectangle 65"/>
          <p:cNvSpPr/>
          <p:nvPr/>
        </p:nvSpPr>
        <p:spPr>
          <a:xfrm>
            <a:off x="7346380" y="1673053"/>
            <a:ext cx="3990045" cy="212691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67" name="Rectangle 66"/>
          <p:cNvSpPr/>
          <p:nvPr/>
        </p:nvSpPr>
        <p:spPr>
          <a:xfrm>
            <a:off x="7346380" y="1295907"/>
            <a:ext cx="3990045" cy="3698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2"/>
                </a:solidFill>
              </a:rPr>
              <a:t>Financial Crime</a:t>
            </a:r>
          </a:p>
        </p:txBody>
      </p:sp>
      <p:sp>
        <p:nvSpPr>
          <p:cNvPr id="36" name="Content Placeholder 2"/>
          <p:cNvSpPr>
            <a:spLocks noGrp="1"/>
          </p:cNvSpPr>
          <p:nvPr>
            <p:ph sz="half" idx="2"/>
          </p:nvPr>
        </p:nvSpPr>
        <p:spPr>
          <a:xfrm>
            <a:off x="7464297" y="1696179"/>
            <a:ext cx="3872128" cy="2194721"/>
          </a:xfrm>
        </p:spPr>
        <p:txBody>
          <a:bodyPr/>
          <a:lstStyle/>
          <a:p>
            <a:pPr marL="228600" indent="-228600">
              <a:spcBef>
                <a:spcPts val="500"/>
              </a:spcBef>
              <a:spcAft>
                <a:spcPts val="500"/>
              </a:spcAft>
              <a:defRPr/>
            </a:pPr>
            <a:r>
              <a:rPr lang="en-US" sz="1400" dirty="0"/>
              <a:t>Significant build up of group wide financial crime organization</a:t>
            </a:r>
          </a:p>
          <a:p>
            <a:pPr marL="228600" indent="-228600">
              <a:spcBef>
                <a:spcPts val="500"/>
              </a:spcBef>
              <a:spcAft>
                <a:spcPts val="500"/>
              </a:spcAft>
              <a:defRPr/>
            </a:pPr>
            <a:r>
              <a:rPr lang="en-US" sz="1400" dirty="0"/>
              <a:t>Global KYC and Sanctions standards implemented </a:t>
            </a:r>
            <a:endParaRPr lang="en-US" sz="1400" dirty="0" smtClean="0"/>
          </a:p>
          <a:p>
            <a:pPr marL="228600" indent="-228600">
              <a:spcBef>
                <a:spcPts val="500"/>
              </a:spcBef>
              <a:spcAft>
                <a:spcPts val="500"/>
              </a:spcAft>
              <a:defRPr/>
            </a:pPr>
            <a:r>
              <a:rPr lang="en-US" sz="1400" dirty="0" smtClean="0"/>
              <a:t>Centralizing </a:t>
            </a:r>
            <a:r>
              <a:rPr lang="en-US" sz="1400" dirty="0"/>
              <a:t>and </a:t>
            </a:r>
            <a:r>
              <a:rPr lang="en-US" sz="1400" dirty="0" smtClean="0"/>
              <a:t>optimizing </a:t>
            </a:r>
            <a:r>
              <a:rPr lang="en-US" sz="1400" dirty="0"/>
              <a:t>KYC &amp; AML operations </a:t>
            </a:r>
          </a:p>
          <a:p>
            <a:pPr marL="228600" indent="-228600">
              <a:spcBef>
                <a:spcPts val="500"/>
              </a:spcBef>
              <a:spcAft>
                <a:spcPts val="500"/>
              </a:spcAft>
              <a:defRPr/>
            </a:pPr>
            <a:r>
              <a:rPr lang="en-US" sz="1400" dirty="0"/>
              <a:t>Enterprise Risk Assessment </a:t>
            </a:r>
            <a:r>
              <a:rPr lang="en-US" sz="1400" dirty="0" smtClean="0"/>
              <a:t>framework </a:t>
            </a:r>
            <a:r>
              <a:rPr lang="en-US" sz="1400" dirty="0"/>
              <a:t>delivered, full implementation </a:t>
            </a:r>
            <a:r>
              <a:rPr lang="en-US" sz="1400" dirty="0" smtClean="0"/>
              <a:t>2018</a:t>
            </a:r>
            <a:endParaRPr lang="en-GB" sz="1400" dirty="0"/>
          </a:p>
        </p:txBody>
      </p:sp>
    </p:spTree>
    <p:extLst>
      <p:ext uri="{BB962C8B-B14F-4D97-AF65-F5344CB8AC3E}">
        <p14:creationId xmlns:p14="http://schemas.microsoft.com/office/powerpoint/2010/main" val="3232178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4904"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5" name="Rectangle 34"/>
          <p:cNvSpPr/>
          <p:nvPr/>
        </p:nvSpPr>
        <p:spPr>
          <a:xfrm>
            <a:off x="7175800" y="1638450"/>
            <a:ext cx="4368500" cy="4559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17" name="Rectangle 16"/>
          <p:cNvSpPr/>
          <p:nvPr/>
        </p:nvSpPr>
        <p:spPr>
          <a:xfrm>
            <a:off x="648000" y="1676400"/>
            <a:ext cx="6337000" cy="4559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 name="Slide Number Placeholder 2"/>
          <p:cNvSpPr>
            <a:spLocks noGrp="1"/>
          </p:cNvSpPr>
          <p:nvPr>
            <p:ph type="sldNum" sz="quarter" idx="12"/>
          </p:nvPr>
        </p:nvSpPr>
        <p:spPr/>
        <p:txBody>
          <a:bodyPr/>
          <a:lstStyle/>
          <a:p>
            <a:fld id="{D14BCCD3-0010-4FBA-B965-2126ADC31932}" type="slidenum">
              <a:rPr lang="en-GB" smtClean="0"/>
              <a:pPr/>
              <a:t>19</a:t>
            </a:fld>
            <a:endParaRPr lang="en-GB" dirty="0"/>
          </a:p>
        </p:txBody>
      </p:sp>
      <p:sp>
        <p:nvSpPr>
          <p:cNvPr id="4" name="Title 3"/>
          <p:cNvSpPr>
            <a:spLocks noGrp="1"/>
          </p:cNvSpPr>
          <p:nvPr>
            <p:ph type="title"/>
          </p:nvPr>
        </p:nvSpPr>
        <p:spPr>
          <a:xfrm>
            <a:off x="647998" y="360083"/>
            <a:ext cx="10782001" cy="720167"/>
          </a:xfrm>
        </p:spPr>
        <p:txBody>
          <a:bodyPr/>
          <a:lstStyle/>
          <a:p>
            <a:r>
              <a:rPr lang="en-GB" dirty="0" smtClean="0"/>
              <a:t>Execution is about enhancing core competiveness through very specific </a:t>
            </a:r>
            <a:r>
              <a:rPr lang="en-GB" dirty="0" err="1" smtClean="0"/>
              <a:t>initatives</a:t>
            </a:r>
            <a:endParaRPr lang="en-GB" dirty="0"/>
          </a:p>
        </p:txBody>
      </p:sp>
      <p:sp>
        <p:nvSpPr>
          <p:cNvPr id="8" name="Arc 7"/>
          <p:cNvSpPr/>
          <p:nvPr/>
        </p:nvSpPr>
        <p:spPr>
          <a:xfrm rot="17284907">
            <a:off x="4352791" y="1828632"/>
            <a:ext cx="3574300" cy="3574299"/>
          </a:xfrm>
          <a:prstGeom prst="arc">
            <a:avLst>
              <a:gd name="adj1" fmla="val 16200000"/>
              <a:gd name="adj2" fmla="val 21113618"/>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Arrow Connector 13"/>
          <p:cNvCxnSpPr/>
          <p:nvPr/>
        </p:nvCxnSpPr>
        <p:spPr>
          <a:xfrm>
            <a:off x="761999" y="5869356"/>
            <a:ext cx="6012000" cy="0"/>
          </a:xfrm>
          <a:prstGeom prst="straightConnector1">
            <a:avLst/>
          </a:prstGeom>
          <a:ln w="57150">
            <a:solidFill>
              <a:schemeClr val="bg1">
                <a:lumMod val="8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48000" y="1326358"/>
            <a:ext cx="6337000" cy="350043"/>
          </a:xfrm>
          <a:prstGeom prst="rect">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Illustrative timeline</a:t>
            </a:r>
            <a:endParaRPr lang="en-GB" sz="1600" b="1" dirty="0">
              <a:solidFill>
                <a:schemeClr val="bg1"/>
              </a:solidFill>
            </a:endParaRPr>
          </a:p>
        </p:txBody>
      </p:sp>
      <p:sp>
        <p:nvSpPr>
          <p:cNvPr id="20" name="Rectangle 19"/>
          <p:cNvSpPr/>
          <p:nvPr/>
        </p:nvSpPr>
        <p:spPr>
          <a:xfrm>
            <a:off x="1092500" y="5687384"/>
            <a:ext cx="1461434" cy="363944"/>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i="1" dirty="0" smtClean="0">
                <a:solidFill>
                  <a:schemeClr val="bg1"/>
                </a:solidFill>
              </a:rPr>
              <a:t>2015 - 2017</a:t>
            </a:r>
            <a:endParaRPr lang="en-GB" sz="1800" b="1" i="1" dirty="0">
              <a:solidFill>
                <a:schemeClr val="bg1"/>
              </a:solidFill>
            </a:endParaRPr>
          </a:p>
        </p:txBody>
      </p:sp>
      <p:sp>
        <p:nvSpPr>
          <p:cNvPr id="21" name="Rectangle 20"/>
          <p:cNvSpPr/>
          <p:nvPr/>
        </p:nvSpPr>
        <p:spPr>
          <a:xfrm>
            <a:off x="3003541" y="5687384"/>
            <a:ext cx="1461434" cy="3639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i="1" dirty="0" smtClean="0">
                <a:solidFill>
                  <a:schemeClr val="bg1"/>
                </a:solidFill>
              </a:rPr>
              <a:t>2018 - 2021</a:t>
            </a:r>
            <a:endParaRPr lang="en-GB" sz="1800" b="1" i="1" dirty="0">
              <a:solidFill>
                <a:schemeClr val="bg1"/>
              </a:solidFill>
            </a:endParaRPr>
          </a:p>
        </p:txBody>
      </p:sp>
      <p:sp>
        <p:nvSpPr>
          <p:cNvPr id="22" name="Rectangle 21"/>
          <p:cNvSpPr/>
          <p:nvPr/>
        </p:nvSpPr>
        <p:spPr>
          <a:xfrm>
            <a:off x="4914583" y="5687384"/>
            <a:ext cx="1461434" cy="363944"/>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i="1" dirty="0" smtClean="0">
                <a:solidFill>
                  <a:schemeClr val="bg1"/>
                </a:solidFill>
              </a:rPr>
              <a:t>2021 - </a:t>
            </a:r>
            <a:endParaRPr lang="en-GB" sz="1800" b="1" i="1" dirty="0">
              <a:solidFill>
                <a:schemeClr val="bg1"/>
              </a:solidFill>
            </a:endParaRPr>
          </a:p>
        </p:txBody>
      </p:sp>
      <p:sp>
        <p:nvSpPr>
          <p:cNvPr id="23" name="Oval 22"/>
          <p:cNvSpPr/>
          <p:nvPr/>
        </p:nvSpPr>
        <p:spPr>
          <a:xfrm>
            <a:off x="1508863" y="4573638"/>
            <a:ext cx="400108" cy="4001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1</a:t>
            </a:r>
            <a:endParaRPr lang="en-GB" sz="1200" b="1" dirty="0">
              <a:solidFill>
                <a:schemeClr val="bg1"/>
              </a:solidFill>
            </a:endParaRPr>
          </a:p>
        </p:txBody>
      </p:sp>
      <p:sp>
        <p:nvSpPr>
          <p:cNvPr id="7" name="Arc 6"/>
          <p:cNvSpPr/>
          <p:nvPr/>
        </p:nvSpPr>
        <p:spPr>
          <a:xfrm rot="17284907">
            <a:off x="2504973" y="3031753"/>
            <a:ext cx="3574300" cy="3574299"/>
          </a:xfrm>
          <a:prstGeom prst="arc">
            <a:avLst>
              <a:gd name="adj1" fmla="val 16200000"/>
              <a:gd name="adj2" fmla="val 21242940"/>
            </a:avLst>
          </a:prstGeom>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Oval 26"/>
          <p:cNvSpPr/>
          <p:nvPr/>
        </p:nvSpPr>
        <p:spPr>
          <a:xfrm>
            <a:off x="3416392" y="3360273"/>
            <a:ext cx="400108" cy="400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2</a:t>
            </a:r>
            <a:endParaRPr lang="en-GB" sz="1600" b="1" dirty="0">
              <a:solidFill>
                <a:schemeClr val="bg1"/>
              </a:solidFill>
            </a:endParaRPr>
          </a:p>
        </p:txBody>
      </p:sp>
      <p:sp>
        <p:nvSpPr>
          <p:cNvPr id="30" name="Oval 29"/>
          <p:cNvSpPr/>
          <p:nvPr/>
        </p:nvSpPr>
        <p:spPr>
          <a:xfrm>
            <a:off x="5245192" y="2142254"/>
            <a:ext cx="400108" cy="4001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3</a:t>
            </a:r>
            <a:endParaRPr lang="en-GB" sz="1200" b="1" dirty="0">
              <a:solidFill>
                <a:schemeClr val="bg1"/>
              </a:solidFill>
            </a:endParaRPr>
          </a:p>
        </p:txBody>
      </p:sp>
      <p:sp>
        <p:nvSpPr>
          <p:cNvPr id="32" name="TextBox 31"/>
          <p:cNvSpPr txBox="1"/>
          <p:nvPr/>
        </p:nvSpPr>
        <p:spPr>
          <a:xfrm>
            <a:off x="1146359" y="5014645"/>
            <a:ext cx="1125116" cy="338554"/>
          </a:xfrm>
          <a:prstGeom prst="rect">
            <a:avLst/>
          </a:prstGeom>
          <a:noFill/>
        </p:spPr>
        <p:txBody>
          <a:bodyPr wrap="none" rtlCol="0">
            <a:spAutoFit/>
          </a:bodyPr>
          <a:lstStyle/>
          <a:p>
            <a:pPr algn="ctr"/>
            <a:r>
              <a:rPr lang="en-GB" sz="1600" b="1" i="1" dirty="0" smtClean="0">
                <a:solidFill>
                  <a:schemeClr val="bg1">
                    <a:lumMod val="85000"/>
                  </a:schemeClr>
                </a:solidFill>
              </a:rPr>
              <a:t>RAMP UP</a:t>
            </a:r>
            <a:endParaRPr lang="en-GB" sz="1600" b="1" i="1" dirty="0">
              <a:solidFill>
                <a:schemeClr val="bg1">
                  <a:lumMod val="85000"/>
                </a:schemeClr>
              </a:solidFill>
            </a:endParaRPr>
          </a:p>
        </p:txBody>
      </p:sp>
      <p:sp>
        <p:nvSpPr>
          <p:cNvPr id="33" name="TextBox 32"/>
          <p:cNvSpPr txBox="1"/>
          <p:nvPr/>
        </p:nvSpPr>
        <p:spPr>
          <a:xfrm>
            <a:off x="3040115" y="3760381"/>
            <a:ext cx="1378904" cy="338554"/>
          </a:xfrm>
          <a:prstGeom prst="rect">
            <a:avLst/>
          </a:prstGeom>
          <a:noFill/>
        </p:spPr>
        <p:txBody>
          <a:bodyPr wrap="none" rtlCol="0">
            <a:spAutoFit/>
          </a:bodyPr>
          <a:lstStyle/>
          <a:p>
            <a:pPr algn="ctr"/>
            <a:r>
              <a:rPr lang="en-GB" sz="1600" b="1" i="1" dirty="0" smtClean="0">
                <a:solidFill>
                  <a:schemeClr val="accent1"/>
                </a:solidFill>
              </a:rPr>
              <a:t>EXECUTION</a:t>
            </a:r>
            <a:endParaRPr lang="en-GB" sz="1600" b="1" i="1" dirty="0">
              <a:solidFill>
                <a:schemeClr val="accent1"/>
              </a:solidFill>
            </a:endParaRPr>
          </a:p>
        </p:txBody>
      </p:sp>
      <p:sp>
        <p:nvSpPr>
          <p:cNvPr id="34" name="TextBox 33"/>
          <p:cNvSpPr txBox="1"/>
          <p:nvPr/>
        </p:nvSpPr>
        <p:spPr>
          <a:xfrm>
            <a:off x="4731800" y="2565327"/>
            <a:ext cx="1652184" cy="338554"/>
          </a:xfrm>
          <a:prstGeom prst="rect">
            <a:avLst/>
          </a:prstGeom>
          <a:noFill/>
        </p:spPr>
        <p:txBody>
          <a:bodyPr wrap="none" rtlCol="0">
            <a:spAutoFit/>
          </a:bodyPr>
          <a:lstStyle/>
          <a:p>
            <a:pPr algn="ctr"/>
            <a:r>
              <a:rPr lang="en-GB" sz="1600" b="1" i="1" dirty="0" smtClean="0">
                <a:solidFill>
                  <a:schemeClr val="bg1">
                    <a:lumMod val="85000"/>
                  </a:schemeClr>
                </a:solidFill>
              </a:rPr>
              <a:t>OPTIMISATION</a:t>
            </a:r>
            <a:endParaRPr lang="en-GB" sz="1600" b="1" i="1" dirty="0">
              <a:solidFill>
                <a:schemeClr val="bg1">
                  <a:lumMod val="85000"/>
                </a:schemeClr>
              </a:solidFill>
            </a:endParaRPr>
          </a:p>
        </p:txBody>
      </p:sp>
      <p:sp>
        <p:nvSpPr>
          <p:cNvPr id="36" name="Rectangle 35"/>
          <p:cNvSpPr/>
          <p:nvPr/>
        </p:nvSpPr>
        <p:spPr>
          <a:xfrm>
            <a:off x="7175800" y="1326358"/>
            <a:ext cx="4368500" cy="350043"/>
          </a:xfrm>
          <a:prstGeom prst="rect">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Success factors</a:t>
            </a:r>
            <a:endParaRPr lang="en-GB" sz="1600" b="1" dirty="0">
              <a:solidFill>
                <a:schemeClr val="bg1"/>
              </a:solidFill>
            </a:endParaRPr>
          </a:p>
        </p:txBody>
      </p:sp>
      <p:sp>
        <p:nvSpPr>
          <p:cNvPr id="55" name="TextBox 54"/>
          <p:cNvSpPr txBox="1"/>
          <p:nvPr/>
        </p:nvSpPr>
        <p:spPr>
          <a:xfrm>
            <a:off x="8242300" y="2112219"/>
            <a:ext cx="3315331" cy="946413"/>
          </a:xfrm>
          <a:prstGeom prst="rect">
            <a:avLst/>
          </a:prstGeom>
          <a:noFill/>
        </p:spPr>
        <p:txBody>
          <a:bodyPr wrap="none" rtlCol="0">
            <a:spAutoFit/>
          </a:bodyPr>
          <a:lstStyle/>
          <a:p>
            <a:pPr>
              <a:spcAft>
                <a:spcPts val="300"/>
              </a:spcAft>
              <a:buClr>
                <a:schemeClr val="bg1">
                  <a:lumMod val="85000"/>
                </a:schemeClr>
              </a:buClr>
              <a:buSzPct val="125000"/>
            </a:pPr>
            <a:r>
              <a:rPr lang="en-GB" sz="1200" dirty="0" smtClean="0">
                <a:solidFill>
                  <a:schemeClr val="bg1">
                    <a:lumMod val="85000"/>
                  </a:schemeClr>
                </a:solidFill>
              </a:rPr>
              <a:t>Ambitious investments to build the foundation </a:t>
            </a:r>
          </a:p>
          <a:p>
            <a:pPr marL="285750" indent="-285750">
              <a:spcAft>
                <a:spcPts val="300"/>
              </a:spcAft>
              <a:buClr>
                <a:schemeClr val="bg1">
                  <a:lumMod val="85000"/>
                </a:schemeClr>
              </a:buClr>
              <a:buSzPct val="125000"/>
              <a:buFont typeface="Wingdings" panose="05000000000000000000" pitchFamily="2" charset="2"/>
              <a:buChar char="§"/>
            </a:pPr>
            <a:r>
              <a:rPr lang="en-GB" sz="1200" dirty="0" smtClean="0">
                <a:solidFill>
                  <a:schemeClr val="bg1">
                    <a:lumMod val="85000"/>
                  </a:schemeClr>
                </a:solidFill>
              </a:rPr>
              <a:t>Fast &amp; agile</a:t>
            </a:r>
            <a:endParaRPr lang="en-GB" sz="1200" dirty="0">
              <a:solidFill>
                <a:schemeClr val="bg1">
                  <a:lumMod val="85000"/>
                </a:schemeClr>
              </a:solidFill>
            </a:endParaRPr>
          </a:p>
          <a:p>
            <a:pPr marL="285750" indent="-285750">
              <a:spcAft>
                <a:spcPts val="300"/>
              </a:spcAft>
              <a:buClr>
                <a:schemeClr val="bg1">
                  <a:lumMod val="85000"/>
                </a:schemeClr>
              </a:buClr>
              <a:buSzPct val="125000"/>
              <a:buFont typeface="Wingdings" panose="05000000000000000000" pitchFamily="2" charset="2"/>
              <a:buChar char="§"/>
            </a:pPr>
            <a:r>
              <a:rPr lang="en-GB" sz="1200" dirty="0">
                <a:solidFill>
                  <a:schemeClr val="bg1">
                    <a:lumMod val="85000"/>
                  </a:schemeClr>
                </a:solidFill>
              </a:rPr>
              <a:t>Efficient and Scalable</a:t>
            </a:r>
            <a:r>
              <a:rPr lang="en-GB" sz="1200" dirty="0" smtClean="0">
                <a:solidFill>
                  <a:schemeClr val="bg1">
                    <a:lumMod val="85000"/>
                  </a:schemeClr>
                </a:solidFill>
              </a:rPr>
              <a:t> </a:t>
            </a:r>
            <a:endParaRPr lang="en-GB" sz="1200" dirty="0">
              <a:solidFill>
                <a:schemeClr val="bg1">
                  <a:lumMod val="85000"/>
                </a:schemeClr>
              </a:solidFill>
            </a:endParaRPr>
          </a:p>
          <a:p>
            <a:pPr marL="285750" indent="-285750">
              <a:spcAft>
                <a:spcPts val="300"/>
              </a:spcAft>
              <a:buClr>
                <a:schemeClr val="bg1">
                  <a:lumMod val="85000"/>
                </a:schemeClr>
              </a:buClr>
              <a:buSzPct val="125000"/>
              <a:buFont typeface="Wingdings" panose="05000000000000000000" pitchFamily="2" charset="2"/>
              <a:buChar char="§"/>
            </a:pPr>
            <a:r>
              <a:rPr lang="en-GB" sz="1200" dirty="0">
                <a:solidFill>
                  <a:schemeClr val="bg1">
                    <a:lumMod val="85000"/>
                  </a:schemeClr>
                </a:solidFill>
              </a:rPr>
              <a:t>Resilient and compliant</a:t>
            </a:r>
            <a:endParaRPr lang="en-GB" sz="1200" dirty="0" smtClean="0">
              <a:solidFill>
                <a:schemeClr val="bg1">
                  <a:lumMod val="85000"/>
                </a:schemeClr>
              </a:solidFill>
            </a:endParaRPr>
          </a:p>
        </p:txBody>
      </p:sp>
      <p:sp>
        <p:nvSpPr>
          <p:cNvPr id="57" name="TextBox 56"/>
          <p:cNvSpPr txBox="1"/>
          <p:nvPr/>
        </p:nvSpPr>
        <p:spPr>
          <a:xfrm>
            <a:off x="8380165" y="5349844"/>
            <a:ext cx="1983235" cy="335156"/>
          </a:xfrm>
          <a:prstGeom prst="rect">
            <a:avLst/>
          </a:prstGeom>
          <a:noFill/>
        </p:spPr>
        <p:txBody>
          <a:bodyPr wrap="none" rtlCol="0">
            <a:spAutoFit/>
          </a:bodyPr>
          <a:lstStyle/>
          <a:p>
            <a:pPr>
              <a:lnSpc>
                <a:spcPct val="150000"/>
              </a:lnSpc>
              <a:buClr>
                <a:schemeClr val="bg2"/>
              </a:buClr>
              <a:buSzPct val="125000"/>
              <a:tabLst>
                <a:tab pos="177800" algn="l"/>
              </a:tabLst>
            </a:pPr>
            <a:r>
              <a:rPr lang="en-GB" sz="1200" b="1" i="1" dirty="0" smtClean="0">
                <a:solidFill>
                  <a:schemeClr val="bg1">
                    <a:lumMod val="85000"/>
                  </a:schemeClr>
                </a:solidFill>
              </a:rPr>
              <a:t>Future relationship bank</a:t>
            </a:r>
            <a:endParaRPr lang="en-GB" sz="1200" b="1" i="1" dirty="0">
              <a:solidFill>
                <a:schemeClr val="bg1">
                  <a:lumMod val="85000"/>
                </a:schemeClr>
              </a:solidFill>
            </a:endParaRPr>
          </a:p>
        </p:txBody>
      </p:sp>
      <p:sp>
        <p:nvSpPr>
          <p:cNvPr id="56" name="TextBox 55"/>
          <p:cNvSpPr txBox="1"/>
          <p:nvPr/>
        </p:nvSpPr>
        <p:spPr>
          <a:xfrm>
            <a:off x="8242299" y="3478712"/>
            <a:ext cx="3389581" cy="946413"/>
          </a:xfrm>
          <a:prstGeom prst="rect">
            <a:avLst/>
          </a:prstGeom>
          <a:noFill/>
        </p:spPr>
        <p:txBody>
          <a:bodyPr wrap="square" rtlCol="0">
            <a:spAutoFit/>
          </a:bodyPr>
          <a:lstStyle/>
          <a:p>
            <a:pPr marL="285750" indent="-285750">
              <a:spcAft>
                <a:spcPts val="300"/>
              </a:spcAft>
              <a:buClr>
                <a:schemeClr val="bg2"/>
              </a:buClr>
              <a:buSzPct val="125000"/>
              <a:buFont typeface="Wingdings" panose="05000000000000000000" pitchFamily="2" charset="2"/>
              <a:buChar char="§"/>
            </a:pPr>
            <a:r>
              <a:rPr lang="en-GB" sz="1200" dirty="0"/>
              <a:t>Distribution/Channels/Service model</a:t>
            </a:r>
          </a:p>
          <a:p>
            <a:pPr marL="285750" indent="-285750">
              <a:spcAft>
                <a:spcPts val="300"/>
              </a:spcAft>
              <a:buClr>
                <a:schemeClr val="bg2"/>
              </a:buClr>
              <a:buSzPct val="125000"/>
              <a:buFont typeface="Wingdings" panose="05000000000000000000" pitchFamily="2" charset="2"/>
              <a:buChar char="§"/>
            </a:pPr>
            <a:r>
              <a:rPr lang="sv-SE" sz="1200" dirty="0"/>
              <a:t>Credit Processes &amp; Products</a:t>
            </a:r>
          </a:p>
          <a:p>
            <a:pPr marL="285750" indent="-285750">
              <a:spcAft>
                <a:spcPts val="300"/>
              </a:spcAft>
              <a:buClr>
                <a:schemeClr val="bg2"/>
              </a:buClr>
              <a:buSzPct val="125000"/>
              <a:buFont typeface="Wingdings" panose="05000000000000000000" pitchFamily="2" charset="2"/>
              <a:buChar char="§"/>
            </a:pPr>
            <a:r>
              <a:rPr lang="sv-SE" sz="1200" dirty="0"/>
              <a:t>IT &amp; </a:t>
            </a:r>
            <a:r>
              <a:rPr lang="sv-SE" sz="1200" dirty="0" smtClean="0"/>
              <a:t>Operations</a:t>
            </a:r>
            <a:endParaRPr lang="sv-SE" sz="1200" dirty="0"/>
          </a:p>
          <a:p>
            <a:pPr marL="285750" indent="-285750">
              <a:spcAft>
                <a:spcPts val="300"/>
              </a:spcAft>
              <a:buClr>
                <a:schemeClr val="bg2"/>
              </a:buClr>
              <a:buSzPct val="125000"/>
              <a:buFont typeface="Wingdings" panose="05000000000000000000" pitchFamily="2" charset="2"/>
              <a:buChar char="§"/>
            </a:pPr>
            <a:r>
              <a:rPr lang="sv-SE" sz="1200" dirty="0"/>
              <a:t>Key support functions</a:t>
            </a:r>
            <a:endParaRPr lang="en-GB" sz="1200" dirty="0"/>
          </a:p>
        </p:txBody>
      </p:sp>
      <p:sp>
        <p:nvSpPr>
          <p:cNvPr id="59" name="Left Brace 58"/>
          <p:cNvSpPr/>
          <p:nvPr/>
        </p:nvSpPr>
        <p:spPr>
          <a:xfrm>
            <a:off x="8001000" y="3488608"/>
            <a:ext cx="155448" cy="914400"/>
          </a:xfrm>
          <a:prstGeom prst="lef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GB"/>
          </a:p>
        </p:txBody>
      </p:sp>
      <p:sp>
        <p:nvSpPr>
          <p:cNvPr id="58" name="Left Brace 57"/>
          <p:cNvSpPr/>
          <p:nvPr/>
        </p:nvSpPr>
        <p:spPr>
          <a:xfrm>
            <a:off x="8001000" y="4807580"/>
            <a:ext cx="155448" cy="914400"/>
          </a:xfrm>
          <a:prstGeom prst="leftBrac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GB">
              <a:solidFill>
                <a:schemeClr val="bg1">
                  <a:lumMod val="75000"/>
                </a:schemeClr>
              </a:solidFill>
            </a:endParaRPr>
          </a:p>
        </p:txBody>
      </p:sp>
      <p:sp>
        <p:nvSpPr>
          <p:cNvPr id="60" name="Left Brace 59"/>
          <p:cNvSpPr/>
          <p:nvPr/>
        </p:nvSpPr>
        <p:spPr>
          <a:xfrm>
            <a:off x="8001000" y="2164508"/>
            <a:ext cx="155448" cy="914400"/>
          </a:xfrm>
          <a:prstGeom prst="leftBrac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GB"/>
          </a:p>
        </p:txBody>
      </p:sp>
      <p:sp>
        <p:nvSpPr>
          <p:cNvPr id="64" name="TextBox 63"/>
          <p:cNvSpPr txBox="1"/>
          <p:nvPr/>
        </p:nvSpPr>
        <p:spPr>
          <a:xfrm>
            <a:off x="8168827" y="1835310"/>
            <a:ext cx="2125069" cy="338554"/>
          </a:xfrm>
          <a:prstGeom prst="rect">
            <a:avLst/>
          </a:prstGeom>
          <a:noFill/>
        </p:spPr>
        <p:txBody>
          <a:bodyPr wrap="none" rtlCol="0">
            <a:spAutoFit/>
          </a:bodyPr>
          <a:lstStyle/>
          <a:p>
            <a:pPr algn="ctr"/>
            <a:r>
              <a:rPr lang="en-GB" sz="1600" b="1" i="1" dirty="0" smtClean="0">
                <a:solidFill>
                  <a:schemeClr val="bg1">
                    <a:lumMod val="85000"/>
                  </a:schemeClr>
                </a:solidFill>
              </a:rPr>
              <a:t>RAMP UP </a:t>
            </a:r>
            <a:r>
              <a:rPr lang="en-GB" sz="1100" b="1" i="1" dirty="0" smtClean="0">
                <a:solidFill>
                  <a:schemeClr val="bg1">
                    <a:lumMod val="85000"/>
                  </a:schemeClr>
                </a:solidFill>
              </a:rPr>
              <a:t>(2015 – 2017)</a:t>
            </a:r>
            <a:endParaRPr lang="en-GB" sz="1600" b="1" i="1" dirty="0">
              <a:solidFill>
                <a:schemeClr val="bg1">
                  <a:lumMod val="85000"/>
                </a:schemeClr>
              </a:solidFill>
            </a:endParaRPr>
          </a:p>
        </p:txBody>
      </p:sp>
      <p:sp>
        <p:nvSpPr>
          <p:cNvPr id="68" name="Freeform 67"/>
          <p:cNvSpPr>
            <a:spLocks noChangeAspect="1" noEditPoints="1"/>
          </p:cNvSpPr>
          <p:nvPr/>
        </p:nvSpPr>
        <p:spPr bwMode="auto">
          <a:xfrm>
            <a:off x="8369326" y="5008315"/>
            <a:ext cx="326253" cy="326253"/>
          </a:xfrm>
          <a:custGeom>
            <a:avLst/>
            <a:gdLst>
              <a:gd name="T0" fmla="*/ 192 w 198"/>
              <a:gd name="T1" fmla="*/ 19 h 198"/>
              <a:gd name="T2" fmla="*/ 184 w 198"/>
              <a:gd name="T3" fmla="*/ 17 h 198"/>
              <a:gd name="T4" fmla="*/ 190 w 198"/>
              <a:gd name="T5" fmla="*/ 22 h 198"/>
              <a:gd name="T6" fmla="*/ 177 w 198"/>
              <a:gd name="T7" fmla="*/ 25 h 198"/>
              <a:gd name="T8" fmla="*/ 182 w 198"/>
              <a:gd name="T9" fmla="*/ 29 h 198"/>
              <a:gd name="T10" fmla="*/ 169 w 198"/>
              <a:gd name="T11" fmla="*/ 33 h 198"/>
              <a:gd name="T12" fmla="*/ 98 w 198"/>
              <a:gd name="T13" fmla="*/ 104 h 198"/>
              <a:gd name="T14" fmla="*/ 94 w 198"/>
              <a:gd name="T15" fmla="*/ 100 h 198"/>
              <a:gd name="T16" fmla="*/ 165 w 198"/>
              <a:gd name="T17" fmla="*/ 29 h 198"/>
              <a:gd name="T18" fmla="*/ 168 w 198"/>
              <a:gd name="T19" fmla="*/ 16 h 198"/>
              <a:gd name="T20" fmla="*/ 173 w 198"/>
              <a:gd name="T21" fmla="*/ 21 h 198"/>
              <a:gd name="T22" fmla="*/ 176 w 198"/>
              <a:gd name="T23" fmla="*/ 8 h 198"/>
              <a:gd name="T24" fmla="*/ 181 w 198"/>
              <a:gd name="T25" fmla="*/ 14 h 198"/>
              <a:gd name="T26" fmla="*/ 178 w 198"/>
              <a:gd name="T27" fmla="*/ 5 h 198"/>
              <a:gd name="T28" fmla="*/ 186 w 198"/>
              <a:gd name="T29" fmla="*/ 8 h 198"/>
              <a:gd name="T30" fmla="*/ 193 w 198"/>
              <a:gd name="T31" fmla="*/ 9 h 198"/>
              <a:gd name="T32" fmla="*/ 198 w 198"/>
              <a:gd name="T33" fmla="*/ 14 h 198"/>
              <a:gd name="T34" fmla="*/ 104 w 198"/>
              <a:gd name="T35" fmla="*/ 81 h 198"/>
              <a:gd name="T36" fmla="*/ 71 w 198"/>
              <a:gd name="T37" fmla="*/ 103 h 198"/>
              <a:gd name="T38" fmla="*/ 119 w 198"/>
              <a:gd name="T39" fmla="*/ 103 h 198"/>
              <a:gd name="T40" fmla="*/ 102 w 198"/>
              <a:gd name="T41" fmla="*/ 108 h 198"/>
              <a:gd name="T42" fmla="*/ 96 w 198"/>
              <a:gd name="T43" fmla="*/ 111 h 198"/>
              <a:gd name="T44" fmla="*/ 87 w 198"/>
              <a:gd name="T45" fmla="*/ 103 h 198"/>
              <a:gd name="T46" fmla="*/ 90 w 198"/>
              <a:gd name="T47" fmla="*/ 96 h 198"/>
              <a:gd name="T48" fmla="*/ 95 w 198"/>
              <a:gd name="T49" fmla="*/ 44 h 198"/>
              <a:gd name="T50" fmla="*/ 95 w 198"/>
              <a:gd name="T51" fmla="*/ 162 h 198"/>
              <a:gd name="T52" fmla="*/ 143 w 198"/>
              <a:gd name="T53" fmla="*/ 68 h 198"/>
              <a:gd name="T54" fmla="*/ 138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4"/>
                </a:moveTo>
                <a:cubicBezTo>
                  <a:pt x="192" y="19"/>
                  <a:pt x="192" y="19"/>
                  <a:pt x="192" y="19"/>
                </a:cubicBezTo>
                <a:cubicBezTo>
                  <a:pt x="185" y="17"/>
                  <a:pt x="185" y="17"/>
                  <a:pt x="185" y="17"/>
                </a:cubicBezTo>
                <a:cubicBezTo>
                  <a:pt x="184" y="17"/>
                  <a:pt x="184" y="17"/>
                  <a:pt x="184" y="17"/>
                </a:cubicBezTo>
                <a:cubicBezTo>
                  <a:pt x="183" y="19"/>
                  <a:pt x="183" y="19"/>
                  <a:pt x="183" y="19"/>
                </a:cubicBezTo>
                <a:cubicBezTo>
                  <a:pt x="190" y="22"/>
                  <a:pt x="190" y="22"/>
                  <a:pt x="190" y="22"/>
                </a:cubicBezTo>
                <a:cubicBezTo>
                  <a:pt x="184" y="27"/>
                  <a:pt x="184" y="27"/>
                  <a:pt x="184" y="27"/>
                </a:cubicBezTo>
                <a:cubicBezTo>
                  <a:pt x="177" y="25"/>
                  <a:pt x="177" y="25"/>
                  <a:pt x="177" y="25"/>
                </a:cubicBezTo>
                <a:cubicBezTo>
                  <a:pt x="175" y="27"/>
                  <a:pt x="175" y="27"/>
                  <a:pt x="175" y="27"/>
                </a:cubicBezTo>
                <a:cubicBezTo>
                  <a:pt x="182" y="29"/>
                  <a:pt x="182" y="29"/>
                  <a:pt x="182" y="29"/>
                </a:cubicBezTo>
                <a:cubicBezTo>
                  <a:pt x="176" y="35"/>
                  <a:pt x="176" y="35"/>
                  <a:pt x="176" y="35"/>
                </a:cubicBezTo>
                <a:cubicBezTo>
                  <a:pt x="169" y="33"/>
                  <a:pt x="169" y="33"/>
                  <a:pt x="169" y="33"/>
                </a:cubicBezTo>
                <a:cubicBezTo>
                  <a:pt x="106" y="95"/>
                  <a:pt x="106" y="95"/>
                  <a:pt x="106" y="95"/>
                </a:cubicBezTo>
                <a:cubicBezTo>
                  <a:pt x="98" y="104"/>
                  <a:pt x="98" y="104"/>
                  <a:pt x="98" y="104"/>
                </a:cubicBezTo>
                <a:cubicBezTo>
                  <a:pt x="97" y="105"/>
                  <a:pt x="95" y="105"/>
                  <a:pt x="94" y="104"/>
                </a:cubicBezTo>
                <a:cubicBezTo>
                  <a:pt x="93" y="103"/>
                  <a:pt x="93" y="101"/>
                  <a:pt x="94" y="100"/>
                </a:cubicBezTo>
                <a:cubicBezTo>
                  <a:pt x="103" y="92"/>
                  <a:pt x="103" y="92"/>
                  <a:pt x="103" y="92"/>
                </a:cubicBezTo>
                <a:cubicBezTo>
                  <a:pt x="165" y="29"/>
                  <a:pt x="165" y="29"/>
                  <a:pt x="165" y="29"/>
                </a:cubicBezTo>
                <a:cubicBezTo>
                  <a:pt x="163" y="21"/>
                  <a:pt x="163" y="21"/>
                  <a:pt x="163" y="21"/>
                </a:cubicBezTo>
                <a:cubicBezTo>
                  <a:pt x="168" y="16"/>
                  <a:pt x="168" y="16"/>
                  <a:pt x="168" y="16"/>
                </a:cubicBezTo>
                <a:cubicBezTo>
                  <a:pt x="171" y="24"/>
                  <a:pt x="171" y="24"/>
                  <a:pt x="171" y="24"/>
                </a:cubicBezTo>
                <a:cubicBezTo>
                  <a:pt x="173" y="21"/>
                  <a:pt x="173" y="21"/>
                  <a:pt x="173" y="21"/>
                </a:cubicBezTo>
                <a:cubicBezTo>
                  <a:pt x="170" y="13"/>
                  <a:pt x="170" y="13"/>
                  <a:pt x="170" y="13"/>
                </a:cubicBezTo>
                <a:cubicBezTo>
                  <a:pt x="176" y="8"/>
                  <a:pt x="176" y="8"/>
                  <a:pt x="176" y="8"/>
                </a:cubicBezTo>
                <a:cubicBezTo>
                  <a:pt x="178" y="16"/>
                  <a:pt x="178" y="16"/>
                  <a:pt x="178" y="16"/>
                </a:cubicBezTo>
                <a:cubicBezTo>
                  <a:pt x="181" y="14"/>
                  <a:pt x="181" y="14"/>
                  <a:pt x="181" y="14"/>
                </a:cubicBezTo>
                <a:cubicBezTo>
                  <a:pt x="181" y="13"/>
                  <a:pt x="181" y="13"/>
                  <a:pt x="181" y="13"/>
                </a:cubicBezTo>
                <a:cubicBezTo>
                  <a:pt x="178" y="5"/>
                  <a:pt x="178" y="5"/>
                  <a:pt x="178" y="5"/>
                </a:cubicBezTo>
                <a:cubicBezTo>
                  <a:pt x="184" y="0"/>
                  <a:pt x="184" y="0"/>
                  <a:pt x="184" y="0"/>
                </a:cubicBezTo>
                <a:cubicBezTo>
                  <a:pt x="186" y="8"/>
                  <a:pt x="186" y="8"/>
                  <a:pt x="186" y="8"/>
                </a:cubicBezTo>
                <a:cubicBezTo>
                  <a:pt x="189" y="5"/>
                  <a:pt x="189" y="5"/>
                  <a:pt x="189" y="5"/>
                </a:cubicBezTo>
                <a:cubicBezTo>
                  <a:pt x="193" y="9"/>
                  <a:pt x="193" y="9"/>
                  <a:pt x="193" y="9"/>
                </a:cubicBezTo>
                <a:cubicBezTo>
                  <a:pt x="190" y="11"/>
                  <a:pt x="190" y="11"/>
                  <a:pt x="190" y="11"/>
                </a:cubicBezTo>
                <a:lnTo>
                  <a:pt x="198" y="14"/>
                </a:lnTo>
                <a:close/>
                <a:moveTo>
                  <a:pt x="90" y="96"/>
                </a:moveTo>
                <a:cubicBezTo>
                  <a:pt x="104" y="81"/>
                  <a:pt x="104" y="81"/>
                  <a:pt x="104" y="81"/>
                </a:cubicBezTo>
                <a:cubicBezTo>
                  <a:pt x="102" y="80"/>
                  <a:pt x="98" y="79"/>
                  <a:pt x="95" y="79"/>
                </a:cubicBezTo>
                <a:cubicBezTo>
                  <a:pt x="82" y="79"/>
                  <a:pt x="71" y="90"/>
                  <a:pt x="71" y="103"/>
                </a:cubicBezTo>
                <a:cubicBezTo>
                  <a:pt x="71" y="116"/>
                  <a:pt x="82" y="127"/>
                  <a:pt x="95" y="127"/>
                </a:cubicBezTo>
                <a:cubicBezTo>
                  <a:pt x="108" y="127"/>
                  <a:pt x="119" y="116"/>
                  <a:pt x="119" y="103"/>
                </a:cubicBezTo>
                <a:cubicBezTo>
                  <a:pt x="119" y="100"/>
                  <a:pt x="118" y="96"/>
                  <a:pt x="117" y="94"/>
                </a:cubicBezTo>
                <a:cubicBezTo>
                  <a:pt x="102" y="108"/>
                  <a:pt x="102" y="108"/>
                  <a:pt x="102" y="108"/>
                </a:cubicBezTo>
                <a:cubicBezTo>
                  <a:pt x="101" y="110"/>
                  <a:pt x="98" y="111"/>
                  <a:pt x="96" y="111"/>
                </a:cubicBezTo>
                <a:cubicBezTo>
                  <a:pt x="96" y="111"/>
                  <a:pt x="96" y="111"/>
                  <a:pt x="96" y="111"/>
                </a:cubicBezTo>
                <a:cubicBezTo>
                  <a:pt x="96" y="111"/>
                  <a:pt x="95" y="111"/>
                  <a:pt x="95" y="111"/>
                </a:cubicBezTo>
                <a:cubicBezTo>
                  <a:pt x="91" y="111"/>
                  <a:pt x="87" y="107"/>
                  <a:pt x="87" y="103"/>
                </a:cubicBezTo>
                <a:cubicBezTo>
                  <a:pt x="87" y="103"/>
                  <a:pt x="87" y="103"/>
                  <a:pt x="87" y="103"/>
                </a:cubicBezTo>
                <a:cubicBezTo>
                  <a:pt x="87" y="100"/>
                  <a:pt x="88" y="98"/>
                  <a:pt x="90" y="96"/>
                </a:cubicBezTo>
                <a:close/>
                <a:moveTo>
                  <a:pt x="130" y="55"/>
                </a:moveTo>
                <a:cubicBezTo>
                  <a:pt x="120" y="48"/>
                  <a:pt x="108" y="44"/>
                  <a:pt x="95" y="44"/>
                </a:cubicBezTo>
                <a:cubicBezTo>
                  <a:pt x="62" y="44"/>
                  <a:pt x="36" y="70"/>
                  <a:pt x="36" y="103"/>
                </a:cubicBezTo>
                <a:cubicBezTo>
                  <a:pt x="36" y="136"/>
                  <a:pt x="62" y="162"/>
                  <a:pt x="95" y="162"/>
                </a:cubicBezTo>
                <a:cubicBezTo>
                  <a:pt x="128" y="162"/>
                  <a:pt x="154" y="136"/>
                  <a:pt x="154" y="103"/>
                </a:cubicBezTo>
                <a:cubicBezTo>
                  <a:pt x="154" y="90"/>
                  <a:pt x="150" y="78"/>
                  <a:pt x="143" y="68"/>
                </a:cubicBezTo>
                <a:cubicBezTo>
                  <a:pt x="131" y="79"/>
                  <a:pt x="131" y="79"/>
                  <a:pt x="131" y="79"/>
                </a:cubicBezTo>
                <a:cubicBezTo>
                  <a:pt x="136" y="86"/>
                  <a:pt x="138" y="94"/>
                  <a:pt x="138" y="103"/>
                </a:cubicBezTo>
                <a:cubicBezTo>
                  <a:pt x="138" y="127"/>
                  <a:pt x="119" y="146"/>
                  <a:pt x="95" y="146"/>
                </a:cubicBezTo>
                <a:cubicBezTo>
                  <a:pt x="71" y="146"/>
                  <a:pt x="52" y="127"/>
                  <a:pt x="52" y="103"/>
                </a:cubicBezTo>
                <a:cubicBezTo>
                  <a:pt x="52" y="79"/>
                  <a:pt x="71" y="60"/>
                  <a:pt x="95" y="60"/>
                </a:cubicBezTo>
                <a:cubicBezTo>
                  <a:pt x="104" y="60"/>
                  <a:pt x="112" y="62"/>
                  <a:pt x="119" y="67"/>
                </a:cubicBezTo>
                <a:lnTo>
                  <a:pt x="130" y="55"/>
                </a:lnTo>
                <a:close/>
                <a:moveTo>
                  <a:pt x="157" y="54"/>
                </a:moveTo>
                <a:cubicBezTo>
                  <a:pt x="167" y="67"/>
                  <a:pt x="174" y="84"/>
                  <a:pt x="174" y="103"/>
                </a:cubicBezTo>
                <a:cubicBezTo>
                  <a:pt x="174" y="147"/>
                  <a:pt x="139" y="182"/>
                  <a:pt x="95" y="182"/>
                </a:cubicBezTo>
                <a:cubicBezTo>
                  <a:pt x="52" y="182"/>
                  <a:pt x="16" y="147"/>
                  <a:pt x="16" y="103"/>
                </a:cubicBezTo>
                <a:cubicBezTo>
                  <a:pt x="16" y="59"/>
                  <a:pt x="52" y="24"/>
                  <a:pt x="95" y="24"/>
                </a:cubicBezTo>
                <a:cubicBezTo>
                  <a:pt x="114" y="24"/>
                  <a:pt x="131" y="31"/>
                  <a:pt x="144" y="41"/>
                </a:cubicBezTo>
                <a:cubicBezTo>
                  <a:pt x="156" y="30"/>
                  <a:pt x="156" y="30"/>
                  <a:pt x="156" y="30"/>
                </a:cubicBezTo>
                <a:cubicBezTo>
                  <a:pt x="139" y="16"/>
                  <a:pt x="118" y="8"/>
                  <a:pt x="95" y="8"/>
                </a:cubicBezTo>
                <a:cubicBezTo>
                  <a:pt x="43" y="8"/>
                  <a:pt x="0" y="51"/>
                  <a:pt x="0" y="103"/>
                </a:cubicBezTo>
                <a:cubicBezTo>
                  <a:pt x="0" y="155"/>
                  <a:pt x="43" y="198"/>
                  <a:pt x="95" y="198"/>
                </a:cubicBezTo>
                <a:cubicBezTo>
                  <a:pt x="147" y="198"/>
                  <a:pt x="190" y="155"/>
                  <a:pt x="190" y="103"/>
                </a:cubicBezTo>
                <a:cubicBezTo>
                  <a:pt x="190" y="80"/>
                  <a:pt x="182" y="59"/>
                  <a:pt x="168" y="42"/>
                </a:cubicBezTo>
                <a:lnTo>
                  <a:pt x="157" y="54"/>
                </a:lnTo>
                <a:close/>
              </a:path>
            </a:pathLst>
          </a:custGeom>
          <a:solidFill>
            <a:schemeClr val="bg1">
              <a:lumMod val="85000"/>
            </a:schemeClr>
          </a:solidFill>
          <a:ln>
            <a:solidFill>
              <a:schemeClr val="bg1">
                <a:lumMod val="85000"/>
              </a:schemeClr>
            </a:solidFill>
          </a:ln>
          <a:effectLst/>
        </p:spPr>
        <p:txBody>
          <a:bodyPr vert="horz" wrap="square" lIns="34289" tIns="17144" rIns="34289" bIns="17144" numCol="1" anchor="t" anchorCtr="0" compatLnSpc="1">
            <a:prstTxWarp prst="textNoShape">
              <a:avLst/>
            </a:prstTxWarp>
          </a:bodyPr>
          <a:lstStyle/>
          <a:p>
            <a:pPr defTabSz="685715" fontAlgn="auto">
              <a:spcBef>
                <a:spcPts val="0"/>
              </a:spcBef>
              <a:spcAft>
                <a:spcPts val="0"/>
              </a:spcAft>
            </a:pPr>
            <a:endParaRPr lang="en-GB" sz="1400" dirty="0">
              <a:solidFill>
                <a:srgbClr val="11233F"/>
              </a:solidFill>
              <a:latin typeface="Calibri"/>
              <a:ea typeface="+mn-ea"/>
            </a:endParaRPr>
          </a:p>
        </p:txBody>
      </p:sp>
      <p:sp>
        <p:nvSpPr>
          <p:cNvPr id="65" name="TextBox 64"/>
          <p:cNvSpPr txBox="1"/>
          <p:nvPr/>
        </p:nvSpPr>
        <p:spPr>
          <a:xfrm>
            <a:off x="8168827" y="3152819"/>
            <a:ext cx="2390398" cy="338554"/>
          </a:xfrm>
          <a:prstGeom prst="rect">
            <a:avLst/>
          </a:prstGeom>
          <a:noFill/>
        </p:spPr>
        <p:txBody>
          <a:bodyPr wrap="none" rtlCol="0">
            <a:spAutoFit/>
          </a:bodyPr>
          <a:lstStyle/>
          <a:p>
            <a:pPr algn="ctr"/>
            <a:r>
              <a:rPr lang="en-GB" sz="1600" b="1" i="1" dirty="0" smtClean="0">
                <a:solidFill>
                  <a:schemeClr val="accent1"/>
                </a:solidFill>
              </a:rPr>
              <a:t>EXECUTION </a:t>
            </a:r>
            <a:r>
              <a:rPr lang="en-GB" sz="1100" b="1" i="1" dirty="0" smtClean="0">
                <a:solidFill>
                  <a:schemeClr val="accent1"/>
                </a:solidFill>
              </a:rPr>
              <a:t>(2018 – 2021)</a:t>
            </a:r>
            <a:endParaRPr lang="en-GB" sz="1100" b="1" i="1" dirty="0">
              <a:solidFill>
                <a:schemeClr val="accent1"/>
              </a:solidFill>
            </a:endParaRPr>
          </a:p>
        </p:txBody>
      </p:sp>
      <p:sp>
        <p:nvSpPr>
          <p:cNvPr id="66" name="TextBox 65"/>
          <p:cNvSpPr txBox="1"/>
          <p:nvPr/>
        </p:nvSpPr>
        <p:spPr>
          <a:xfrm>
            <a:off x="8168827" y="4483027"/>
            <a:ext cx="2333459" cy="338554"/>
          </a:xfrm>
          <a:prstGeom prst="rect">
            <a:avLst/>
          </a:prstGeom>
          <a:noFill/>
        </p:spPr>
        <p:txBody>
          <a:bodyPr wrap="none" rtlCol="0">
            <a:spAutoFit/>
          </a:bodyPr>
          <a:lstStyle/>
          <a:p>
            <a:pPr algn="ctr"/>
            <a:r>
              <a:rPr lang="en-GB" sz="1600" b="1" i="1" dirty="0" smtClean="0">
                <a:solidFill>
                  <a:schemeClr val="bg1">
                    <a:lumMod val="75000"/>
                  </a:schemeClr>
                </a:solidFill>
              </a:rPr>
              <a:t>OPTIMISATION </a:t>
            </a:r>
            <a:r>
              <a:rPr lang="en-GB" sz="1100" b="1" i="1" dirty="0" smtClean="0">
                <a:solidFill>
                  <a:schemeClr val="bg1">
                    <a:lumMod val="75000"/>
                  </a:schemeClr>
                </a:solidFill>
              </a:rPr>
              <a:t>(2021 - ) </a:t>
            </a:r>
            <a:endParaRPr lang="en-GB" sz="1100" b="1" i="1" dirty="0">
              <a:solidFill>
                <a:schemeClr val="bg1">
                  <a:lumMod val="75000"/>
                </a:schemeClr>
              </a:solidFill>
            </a:endParaRPr>
          </a:p>
        </p:txBody>
      </p:sp>
      <p:sp>
        <p:nvSpPr>
          <p:cNvPr id="69" name="Freeform 11"/>
          <p:cNvSpPr>
            <a:spLocks/>
          </p:cNvSpPr>
          <p:nvPr/>
        </p:nvSpPr>
        <p:spPr bwMode="auto">
          <a:xfrm>
            <a:off x="8981793" y="4979486"/>
            <a:ext cx="296594" cy="355912"/>
          </a:xfrm>
          <a:custGeom>
            <a:avLst/>
            <a:gdLst>
              <a:gd name="T0" fmla="*/ 186869 w 80"/>
              <a:gd name="T1" fmla="*/ 112992 h 102"/>
              <a:gd name="T2" fmla="*/ 168950 w 80"/>
              <a:gd name="T3" fmla="*/ 128400 h 102"/>
              <a:gd name="T4" fmla="*/ 168950 w 80"/>
              <a:gd name="T5" fmla="*/ 128400 h 102"/>
              <a:gd name="T6" fmla="*/ 168950 w 80"/>
              <a:gd name="T7" fmla="*/ 112992 h 102"/>
              <a:gd name="T8" fmla="*/ 148471 w 80"/>
              <a:gd name="T9" fmla="*/ 92448 h 102"/>
              <a:gd name="T10" fmla="*/ 130552 w 80"/>
              <a:gd name="T11" fmla="*/ 112992 h 102"/>
              <a:gd name="T12" fmla="*/ 130552 w 80"/>
              <a:gd name="T13" fmla="*/ 92448 h 102"/>
              <a:gd name="T14" fmla="*/ 112633 w 80"/>
              <a:gd name="T15" fmla="*/ 74472 h 102"/>
              <a:gd name="T16" fmla="*/ 94714 w 80"/>
              <a:gd name="T17" fmla="*/ 92448 h 102"/>
              <a:gd name="T18" fmla="*/ 94714 w 80"/>
              <a:gd name="T19" fmla="*/ 17976 h 102"/>
              <a:gd name="T20" fmla="*/ 74236 w 80"/>
              <a:gd name="T21" fmla="*/ 0 h 102"/>
              <a:gd name="T22" fmla="*/ 56317 w 80"/>
              <a:gd name="T23" fmla="*/ 17976 h 102"/>
              <a:gd name="T24" fmla="*/ 56317 w 80"/>
              <a:gd name="T25" fmla="*/ 30816 h 102"/>
              <a:gd name="T26" fmla="*/ 56317 w 80"/>
              <a:gd name="T27" fmla="*/ 130969 h 102"/>
              <a:gd name="T28" fmla="*/ 56317 w 80"/>
              <a:gd name="T29" fmla="*/ 143809 h 102"/>
              <a:gd name="T30" fmla="*/ 51197 w 80"/>
              <a:gd name="T31" fmla="*/ 148945 h 102"/>
              <a:gd name="T32" fmla="*/ 46077 w 80"/>
              <a:gd name="T33" fmla="*/ 146377 h 102"/>
              <a:gd name="T34" fmla="*/ 12799 w 80"/>
              <a:gd name="T35" fmla="*/ 110424 h 102"/>
              <a:gd name="T36" fmla="*/ 2560 w 80"/>
              <a:gd name="T37" fmla="*/ 118128 h 102"/>
              <a:gd name="T38" fmla="*/ 2560 w 80"/>
              <a:gd name="T39" fmla="*/ 130969 h 102"/>
              <a:gd name="T40" fmla="*/ 61436 w 80"/>
              <a:gd name="T41" fmla="*/ 256801 h 102"/>
              <a:gd name="T42" fmla="*/ 69116 w 80"/>
              <a:gd name="T43" fmla="*/ 261937 h 102"/>
              <a:gd name="T44" fmla="*/ 176630 w 80"/>
              <a:gd name="T45" fmla="*/ 261937 h 102"/>
              <a:gd name="T46" fmla="*/ 204788 w 80"/>
              <a:gd name="T47" fmla="*/ 233689 h 102"/>
              <a:gd name="T48" fmla="*/ 204788 w 80"/>
              <a:gd name="T49" fmla="*/ 130969 h 102"/>
              <a:gd name="T50" fmla="*/ 186869 w 80"/>
              <a:gd name="T51" fmla="*/ 11299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102">
                <a:moveTo>
                  <a:pt x="73" y="44"/>
                </a:moveTo>
                <a:cubicBezTo>
                  <a:pt x="69" y="44"/>
                  <a:pt x="66" y="47"/>
                  <a:pt x="66" y="50"/>
                </a:cubicBezTo>
                <a:cubicBezTo>
                  <a:pt x="66" y="50"/>
                  <a:pt x="66" y="50"/>
                  <a:pt x="66" y="50"/>
                </a:cubicBezTo>
                <a:cubicBezTo>
                  <a:pt x="66" y="44"/>
                  <a:pt x="66" y="44"/>
                  <a:pt x="66" y="44"/>
                </a:cubicBezTo>
                <a:cubicBezTo>
                  <a:pt x="66" y="40"/>
                  <a:pt x="62" y="36"/>
                  <a:pt x="58" y="36"/>
                </a:cubicBezTo>
                <a:cubicBezTo>
                  <a:pt x="54" y="36"/>
                  <a:pt x="51" y="40"/>
                  <a:pt x="51" y="44"/>
                </a:cubicBezTo>
                <a:cubicBezTo>
                  <a:pt x="51" y="36"/>
                  <a:pt x="51" y="36"/>
                  <a:pt x="51" y="36"/>
                </a:cubicBezTo>
                <a:cubicBezTo>
                  <a:pt x="51" y="32"/>
                  <a:pt x="48" y="29"/>
                  <a:pt x="44" y="29"/>
                </a:cubicBezTo>
                <a:cubicBezTo>
                  <a:pt x="40" y="29"/>
                  <a:pt x="37" y="32"/>
                  <a:pt x="37" y="36"/>
                </a:cubicBezTo>
                <a:cubicBezTo>
                  <a:pt x="37" y="7"/>
                  <a:pt x="37" y="7"/>
                  <a:pt x="37" y="7"/>
                </a:cubicBezTo>
                <a:cubicBezTo>
                  <a:pt x="37" y="3"/>
                  <a:pt x="33" y="0"/>
                  <a:pt x="29" y="0"/>
                </a:cubicBezTo>
                <a:cubicBezTo>
                  <a:pt x="25" y="0"/>
                  <a:pt x="22" y="3"/>
                  <a:pt x="22" y="7"/>
                </a:cubicBezTo>
                <a:cubicBezTo>
                  <a:pt x="22" y="12"/>
                  <a:pt x="22" y="12"/>
                  <a:pt x="22" y="12"/>
                </a:cubicBezTo>
                <a:cubicBezTo>
                  <a:pt x="22" y="51"/>
                  <a:pt x="22" y="51"/>
                  <a:pt x="22" y="51"/>
                </a:cubicBezTo>
                <a:cubicBezTo>
                  <a:pt x="22" y="56"/>
                  <a:pt x="22" y="56"/>
                  <a:pt x="22" y="56"/>
                </a:cubicBezTo>
                <a:cubicBezTo>
                  <a:pt x="22" y="57"/>
                  <a:pt x="21" y="58"/>
                  <a:pt x="20" y="58"/>
                </a:cubicBezTo>
                <a:cubicBezTo>
                  <a:pt x="19" y="58"/>
                  <a:pt x="18" y="58"/>
                  <a:pt x="18" y="57"/>
                </a:cubicBezTo>
                <a:cubicBezTo>
                  <a:pt x="13" y="50"/>
                  <a:pt x="13" y="43"/>
                  <a:pt x="5" y="43"/>
                </a:cubicBezTo>
                <a:cubicBezTo>
                  <a:pt x="3" y="43"/>
                  <a:pt x="2" y="44"/>
                  <a:pt x="1" y="46"/>
                </a:cubicBezTo>
                <a:cubicBezTo>
                  <a:pt x="0" y="47"/>
                  <a:pt x="0" y="49"/>
                  <a:pt x="1" y="51"/>
                </a:cubicBezTo>
                <a:cubicBezTo>
                  <a:pt x="24" y="100"/>
                  <a:pt x="24" y="100"/>
                  <a:pt x="24" y="100"/>
                </a:cubicBezTo>
                <a:cubicBezTo>
                  <a:pt x="24" y="101"/>
                  <a:pt x="25" y="102"/>
                  <a:pt x="27" y="102"/>
                </a:cubicBezTo>
                <a:cubicBezTo>
                  <a:pt x="33" y="102"/>
                  <a:pt x="56" y="102"/>
                  <a:pt x="69" y="102"/>
                </a:cubicBezTo>
                <a:cubicBezTo>
                  <a:pt x="75" y="102"/>
                  <a:pt x="80" y="97"/>
                  <a:pt x="80" y="91"/>
                </a:cubicBezTo>
                <a:cubicBezTo>
                  <a:pt x="80" y="71"/>
                  <a:pt x="80" y="51"/>
                  <a:pt x="80" y="51"/>
                </a:cubicBezTo>
                <a:cubicBezTo>
                  <a:pt x="80" y="47"/>
                  <a:pt x="77" y="44"/>
                  <a:pt x="73" y="44"/>
                </a:cubicBezTo>
                <a:close/>
              </a:path>
            </a:pathLst>
          </a:custGeom>
          <a:solidFill>
            <a:schemeClr val="bg1">
              <a:lumMod val="85000"/>
            </a:schemeClr>
          </a:solidFill>
          <a:ln>
            <a:solidFill>
              <a:schemeClr val="bg1">
                <a:lumMod val="85000"/>
              </a:schemeClr>
            </a:solidFill>
          </a:ln>
          <a:extLst/>
        </p:spPr>
        <p:txBody>
          <a:bodyPr/>
          <a:lstStyle/>
          <a:p>
            <a:pPr defTabSz="457200"/>
            <a:endParaRPr lang="en-GB" dirty="0">
              <a:solidFill>
                <a:prstClr val="black"/>
              </a:solidFill>
            </a:endParaRPr>
          </a:p>
        </p:txBody>
      </p:sp>
      <p:sp>
        <p:nvSpPr>
          <p:cNvPr id="70" name="Freeform 457"/>
          <p:cNvSpPr>
            <a:spLocks noChangeAspect="1" noEditPoints="1"/>
          </p:cNvSpPr>
          <p:nvPr/>
        </p:nvSpPr>
        <p:spPr bwMode="auto">
          <a:xfrm>
            <a:off x="9564601" y="5005832"/>
            <a:ext cx="183350" cy="355912"/>
          </a:xfrm>
          <a:custGeom>
            <a:avLst/>
            <a:gdLst>
              <a:gd name="T0" fmla="*/ 64 w 76"/>
              <a:gd name="T1" fmla="*/ 0 h 148"/>
              <a:gd name="T2" fmla="*/ 12 w 76"/>
              <a:gd name="T3" fmla="*/ 0 h 148"/>
              <a:gd name="T4" fmla="*/ 0 w 76"/>
              <a:gd name="T5" fmla="*/ 12 h 148"/>
              <a:gd name="T6" fmla="*/ 0 w 76"/>
              <a:gd name="T7" fmla="*/ 137 h 148"/>
              <a:gd name="T8" fmla="*/ 12 w 76"/>
              <a:gd name="T9" fmla="*/ 148 h 148"/>
              <a:gd name="T10" fmla="*/ 64 w 76"/>
              <a:gd name="T11" fmla="*/ 148 h 148"/>
              <a:gd name="T12" fmla="*/ 76 w 76"/>
              <a:gd name="T13" fmla="*/ 137 h 148"/>
              <a:gd name="T14" fmla="*/ 76 w 76"/>
              <a:gd name="T15" fmla="*/ 12 h 148"/>
              <a:gd name="T16" fmla="*/ 64 w 76"/>
              <a:gd name="T17" fmla="*/ 0 h 148"/>
              <a:gd name="T18" fmla="*/ 32 w 76"/>
              <a:gd name="T19" fmla="*/ 12 h 148"/>
              <a:gd name="T20" fmla="*/ 44 w 76"/>
              <a:gd name="T21" fmla="*/ 12 h 148"/>
              <a:gd name="T22" fmla="*/ 45 w 76"/>
              <a:gd name="T23" fmla="*/ 14 h 148"/>
              <a:gd name="T24" fmla="*/ 44 w 76"/>
              <a:gd name="T25" fmla="*/ 16 h 148"/>
              <a:gd name="T26" fmla="*/ 32 w 76"/>
              <a:gd name="T27" fmla="*/ 16 h 148"/>
              <a:gd name="T28" fmla="*/ 31 w 76"/>
              <a:gd name="T29" fmla="*/ 14 h 148"/>
              <a:gd name="T30" fmla="*/ 32 w 76"/>
              <a:gd name="T31" fmla="*/ 12 h 148"/>
              <a:gd name="T32" fmla="*/ 26 w 76"/>
              <a:gd name="T33" fmla="*/ 12 h 148"/>
              <a:gd name="T34" fmla="*/ 28 w 76"/>
              <a:gd name="T35" fmla="*/ 14 h 148"/>
              <a:gd name="T36" fmla="*/ 26 w 76"/>
              <a:gd name="T37" fmla="*/ 16 h 148"/>
              <a:gd name="T38" fmla="*/ 24 w 76"/>
              <a:gd name="T39" fmla="*/ 14 h 148"/>
              <a:gd name="T40" fmla="*/ 26 w 76"/>
              <a:gd name="T41" fmla="*/ 12 h 148"/>
              <a:gd name="T42" fmla="*/ 38 w 76"/>
              <a:gd name="T43" fmla="*/ 142 h 148"/>
              <a:gd name="T44" fmla="*/ 31 w 76"/>
              <a:gd name="T45" fmla="*/ 134 h 148"/>
              <a:gd name="T46" fmla="*/ 38 w 76"/>
              <a:gd name="T47" fmla="*/ 127 h 148"/>
              <a:gd name="T48" fmla="*/ 45 w 76"/>
              <a:gd name="T49" fmla="*/ 134 h 148"/>
              <a:gd name="T50" fmla="*/ 38 w 76"/>
              <a:gd name="T51" fmla="*/ 142 h 148"/>
              <a:gd name="T52" fmla="*/ 70 w 76"/>
              <a:gd name="T53" fmla="*/ 122 h 148"/>
              <a:gd name="T54" fmla="*/ 6 w 76"/>
              <a:gd name="T55" fmla="*/ 122 h 148"/>
              <a:gd name="T56" fmla="*/ 6 w 76"/>
              <a:gd name="T57" fmla="*/ 26 h 148"/>
              <a:gd name="T58" fmla="*/ 70 w 76"/>
              <a:gd name="T59" fmla="*/ 26 h 148"/>
              <a:gd name="T60" fmla="*/ 70 w 76"/>
              <a:gd name="T61" fmla="*/ 12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148">
                <a:moveTo>
                  <a:pt x="64" y="0"/>
                </a:moveTo>
                <a:cubicBezTo>
                  <a:pt x="12" y="0"/>
                  <a:pt x="12" y="0"/>
                  <a:pt x="12" y="0"/>
                </a:cubicBezTo>
                <a:cubicBezTo>
                  <a:pt x="6" y="0"/>
                  <a:pt x="0" y="5"/>
                  <a:pt x="0" y="12"/>
                </a:cubicBezTo>
                <a:cubicBezTo>
                  <a:pt x="0" y="137"/>
                  <a:pt x="0" y="137"/>
                  <a:pt x="0" y="137"/>
                </a:cubicBezTo>
                <a:cubicBezTo>
                  <a:pt x="0" y="143"/>
                  <a:pt x="6" y="148"/>
                  <a:pt x="12" y="148"/>
                </a:cubicBezTo>
                <a:cubicBezTo>
                  <a:pt x="64" y="148"/>
                  <a:pt x="64" y="148"/>
                  <a:pt x="64" y="148"/>
                </a:cubicBezTo>
                <a:cubicBezTo>
                  <a:pt x="71" y="148"/>
                  <a:pt x="76" y="143"/>
                  <a:pt x="76" y="137"/>
                </a:cubicBezTo>
                <a:cubicBezTo>
                  <a:pt x="76" y="12"/>
                  <a:pt x="76" y="12"/>
                  <a:pt x="76" y="12"/>
                </a:cubicBezTo>
                <a:cubicBezTo>
                  <a:pt x="76" y="5"/>
                  <a:pt x="71" y="0"/>
                  <a:pt x="64" y="0"/>
                </a:cubicBezTo>
                <a:close/>
                <a:moveTo>
                  <a:pt x="32" y="12"/>
                </a:moveTo>
                <a:cubicBezTo>
                  <a:pt x="44" y="12"/>
                  <a:pt x="44" y="12"/>
                  <a:pt x="44" y="12"/>
                </a:cubicBezTo>
                <a:cubicBezTo>
                  <a:pt x="45" y="12"/>
                  <a:pt x="45" y="13"/>
                  <a:pt x="45" y="14"/>
                </a:cubicBezTo>
                <a:cubicBezTo>
                  <a:pt x="45" y="15"/>
                  <a:pt x="45" y="16"/>
                  <a:pt x="44" y="16"/>
                </a:cubicBezTo>
                <a:cubicBezTo>
                  <a:pt x="32" y="16"/>
                  <a:pt x="32" y="16"/>
                  <a:pt x="32" y="16"/>
                </a:cubicBezTo>
                <a:cubicBezTo>
                  <a:pt x="31" y="16"/>
                  <a:pt x="31" y="15"/>
                  <a:pt x="31" y="14"/>
                </a:cubicBezTo>
                <a:cubicBezTo>
                  <a:pt x="31" y="13"/>
                  <a:pt x="31" y="12"/>
                  <a:pt x="32" y="12"/>
                </a:cubicBezTo>
                <a:close/>
                <a:moveTo>
                  <a:pt x="26" y="12"/>
                </a:moveTo>
                <a:cubicBezTo>
                  <a:pt x="27" y="12"/>
                  <a:pt x="28" y="13"/>
                  <a:pt x="28" y="14"/>
                </a:cubicBezTo>
                <a:cubicBezTo>
                  <a:pt x="28" y="15"/>
                  <a:pt x="27" y="16"/>
                  <a:pt x="26" y="16"/>
                </a:cubicBezTo>
                <a:cubicBezTo>
                  <a:pt x="25" y="16"/>
                  <a:pt x="24" y="15"/>
                  <a:pt x="24" y="14"/>
                </a:cubicBezTo>
                <a:cubicBezTo>
                  <a:pt x="24" y="13"/>
                  <a:pt x="25" y="12"/>
                  <a:pt x="26" y="12"/>
                </a:cubicBezTo>
                <a:close/>
                <a:moveTo>
                  <a:pt x="38" y="142"/>
                </a:moveTo>
                <a:cubicBezTo>
                  <a:pt x="34" y="142"/>
                  <a:pt x="31" y="138"/>
                  <a:pt x="31" y="134"/>
                </a:cubicBezTo>
                <a:cubicBezTo>
                  <a:pt x="31" y="131"/>
                  <a:pt x="34" y="127"/>
                  <a:pt x="38" y="127"/>
                </a:cubicBezTo>
                <a:cubicBezTo>
                  <a:pt x="42" y="127"/>
                  <a:pt x="45" y="131"/>
                  <a:pt x="45" y="134"/>
                </a:cubicBezTo>
                <a:cubicBezTo>
                  <a:pt x="45" y="138"/>
                  <a:pt x="42" y="142"/>
                  <a:pt x="38" y="142"/>
                </a:cubicBezTo>
                <a:close/>
                <a:moveTo>
                  <a:pt x="70" y="122"/>
                </a:moveTo>
                <a:cubicBezTo>
                  <a:pt x="6" y="122"/>
                  <a:pt x="6" y="122"/>
                  <a:pt x="6" y="122"/>
                </a:cubicBezTo>
                <a:cubicBezTo>
                  <a:pt x="6" y="26"/>
                  <a:pt x="6" y="26"/>
                  <a:pt x="6" y="26"/>
                </a:cubicBezTo>
                <a:cubicBezTo>
                  <a:pt x="70" y="26"/>
                  <a:pt x="70" y="26"/>
                  <a:pt x="70" y="26"/>
                </a:cubicBezTo>
                <a:lnTo>
                  <a:pt x="70" y="122"/>
                </a:lnTo>
                <a:close/>
              </a:path>
            </a:pathLst>
          </a:custGeom>
          <a:solidFill>
            <a:schemeClr val="bg1">
              <a:lumMod val="85000"/>
            </a:schemeClr>
          </a:solidFill>
          <a:ln>
            <a:solidFill>
              <a:schemeClr val="bg1">
                <a:lumMod val="85000"/>
              </a:schemeClr>
            </a:solidFill>
          </a:ln>
          <a:extLst/>
        </p:spPr>
        <p:txBody>
          <a:bodyPr vert="horz" wrap="square" lIns="90976" tIns="45490" rIns="90976" bIns="45490" numCol="1" anchor="t" anchorCtr="0" compatLnSpc="1">
            <a:prstTxWarp prst="textNoShape">
              <a:avLst/>
            </a:prstTxWarp>
          </a:bodyPr>
          <a:lstStyle/>
          <a:p>
            <a:endParaRPr lang="en-GB" dirty="0">
              <a:solidFill>
                <a:prstClr val="black"/>
              </a:solidFill>
            </a:endParaRPr>
          </a:p>
        </p:txBody>
      </p:sp>
      <p:sp>
        <p:nvSpPr>
          <p:cNvPr id="71" name="Freeform 103"/>
          <p:cNvSpPr>
            <a:spLocks noEditPoints="1"/>
          </p:cNvSpPr>
          <p:nvPr/>
        </p:nvSpPr>
        <p:spPr bwMode="auto">
          <a:xfrm>
            <a:off x="10034164" y="5017892"/>
            <a:ext cx="355912" cy="326253"/>
          </a:xfrm>
          <a:custGeom>
            <a:avLst/>
            <a:gdLst>
              <a:gd name="T0" fmla="*/ 160 w 192"/>
              <a:gd name="T1" fmla="*/ 144 h 152"/>
              <a:gd name="T2" fmla="*/ 160 w 192"/>
              <a:gd name="T3" fmla="*/ 4 h 152"/>
              <a:gd name="T4" fmla="*/ 156 w 192"/>
              <a:gd name="T5" fmla="*/ 0 h 152"/>
              <a:gd name="T6" fmla="*/ 36 w 192"/>
              <a:gd name="T7" fmla="*/ 0 h 152"/>
              <a:gd name="T8" fmla="*/ 32 w 192"/>
              <a:gd name="T9" fmla="*/ 4 h 152"/>
              <a:gd name="T10" fmla="*/ 4 w 192"/>
              <a:gd name="T11" fmla="*/ 144 h 152"/>
              <a:gd name="T12" fmla="*/ 2 w 192"/>
              <a:gd name="T13" fmla="*/ 146 h 152"/>
              <a:gd name="T14" fmla="*/ 0 w 192"/>
              <a:gd name="T15" fmla="*/ 148 h 152"/>
              <a:gd name="T16" fmla="*/ 4 w 192"/>
              <a:gd name="T17" fmla="*/ 152 h 152"/>
              <a:gd name="T18" fmla="*/ 188 w 192"/>
              <a:gd name="T19" fmla="*/ 152 h 152"/>
              <a:gd name="T20" fmla="*/ 192 w 192"/>
              <a:gd name="T21" fmla="*/ 148 h 152"/>
              <a:gd name="T22" fmla="*/ 190 w 192"/>
              <a:gd name="T23" fmla="*/ 146 h 152"/>
              <a:gd name="T24" fmla="*/ 188 w 192"/>
              <a:gd name="T25" fmla="*/ 144 h 152"/>
              <a:gd name="T26" fmla="*/ 48 w 192"/>
              <a:gd name="T27" fmla="*/ 120 h 152"/>
              <a:gd name="T28" fmla="*/ 64 w 192"/>
              <a:gd name="T29" fmla="*/ 104 h 152"/>
              <a:gd name="T30" fmla="*/ 64 w 192"/>
              <a:gd name="T31" fmla="*/ 88 h 152"/>
              <a:gd name="T32" fmla="*/ 48 w 192"/>
              <a:gd name="T33" fmla="*/ 72 h 152"/>
              <a:gd name="T34" fmla="*/ 64 w 192"/>
              <a:gd name="T35" fmla="*/ 88 h 152"/>
              <a:gd name="T36" fmla="*/ 48 w 192"/>
              <a:gd name="T37" fmla="*/ 56 h 152"/>
              <a:gd name="T38" fmla="*/ 64 w 192"/>
              <a:gd name="T39" fmla="*/ 40 h 152"/>
              <a:gd name="T40" fmla="*/ 64 w 192"/>
              <a:gd name="T41" fmla="*/ 24 h 152"/>
              <a:gd name="T42" fmla="*/ 48 w 192"/>
              <a:gd name="T43" fmla="*/ 8 h 152"/>
              <a:gd name="T44" fmla="*/ 64 w 192"/>
              <a:gd name="T45" fmla="*/ 24 h 152"/>
              <a:gd name="T46" fmla="*/ 112 w 192"/>
              <a:gd name="T47" fmla="*/ 8 h 152"/>
              <a:gd name="T48" fmla="*/ 80 w 192"/>
              <a:gd name="T49" fmla="*/ 24 h 152"/>
              <a:gd name="T50" fmla="*/ 80 w 192"/>
              <a:gd name="T51" fmla="*/ 40 h 152"/>
              <a:gd name="T52" fmla="*/ 112 w 192"/>
              <a:gd name="T53" fmla="*/ 56 h 152"/>
              <a:gd name="T54" fmla="*/ 80 w 192"/>
              <a:gd name="T55" fmla="*/ 40 h 152"/>
              <a:gd name="T56" fmla="*/ 112 w 192"/>
              <a:gd name="T57" fmla="*/ 72 h 152"/>
              <a:gd name="T58" fmla="*/ 80 w 192"/>
              <a:gd name="T59" fmla="*/ 88 h 152"/>
              <a:gd name="T60" fmla="*/ 112 w 192"/>
              <a:gd name="T61" fmla="*/ 144 h 152"/>
              <a:gd name="T62" fmla="*/ 80 w 192"/>
              <a:gd name="T63" fmla="*/ 108 h 152"/>
              <a:gd name="T64" fmla="*/ 82 w 192"/>
              <a:gd name="T65" fmla="*/ 106 h 152"/>
              <a:gd name="T66" fmla="*/ 108 w 192"/>
              <a:gd name="T67" fmla="*/ 104 h 152"/>
              <a:gd name="T68" fmla="*/ 110 w 192"/>
              <a:gd name="T69" fmla="*/ 106 h 152"/>
              <a:gd name="T70" fmla="*/ 112 w 192"/>
              <a:gd name="T71" fmla="*/ 144 h 152"/>
              <a:gd name="T72" fmla="*/ 128 w 192"/>
              <a:gd name="T73" fmla="*/ 120 h 152"/>
              <a:gd name="T74" fmla="*/ 144 w 192"/>
              <a:gd name="T75" fmla="*/ 104 h 152"/>
              <a:gd name="T76" fmla="*/ 144 w 192"/>
              <a:gd name="T77" fmla="*/ 88 h 152"/>
              <a:gd name="T78" fmla="*/ 128 w 192"/>
              <a:gd name="T79" fmla="*/ 72 h 152"/>
              <a:gd name="T80" fmla="*/ 144 w 192"/>
              <a:gd name="T81" fmla="*/ 88 h 152"/>
              <a:gd name="T82" fmla="*/ 128 w 192"/>
              <a:gd name="T83" fmla="*/ 56 h 152"/>
              <a:gd name="T84" fmla="*/ 144 w 192"/>
              <a:gd name="T85" fmla="*/ 40 h 152"/>
              <a:gd name="T86" fmla="*/ 144 w 192"/>
              <a:gd name="T87" fmla="*/ 24 h 152"/>
              <a:gd name="T88" fmla="*/ 128 w 192"/>
              <a:gd name="T89" fmla="*/ 8 h 152"/>
              <a:gd name="T90" fmla="*/ 144 w 192"/>
              <a:gd name="T91"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52">
                <a:moveTo>
                  <a:pt x="188" y="144"/>
                </a:moveTo>
                <a:lnTo>
                  <a:pt x="160" y="144"/>
                </a:lnTo>
                <a:lnTo>
                  <a:pt x="160" y="4"/>
                </a:lnTo>
                <a:lnTo>
                  <a:pt x="160" y="4"/>
                </a:lnTo>
                <a:lnTo>
                  <a:pt x="158" y="2"/>
                </a:lnTo>
                <a:lnTo>
                  <a:pt x="156" y="0"/>
                </a:lnTo>
                <a:lnTo>
                  <a:pt x="36" y="0"/>
                </a:lnTo>
                <a:lnTo>
                  <a:pt x="36" y="0"/>
                </a:lnTo>
                <a:lnTo>
                  <a:pt x="34" y="2"/>
                </a:lnTo>
                <a:lnTo>
                  <a:pt x="32" y="4"/>
                </a:lnTo>
                <a:lnTo>
                  <a:pt x="32" y="144"/>
                </a:lnTo>
                <a:lnTo>
                  <a:pt x="4" y="144"/>
                </a:lnTo>
                <a:lnTo>
                  <a:pt x="4" y="144"/>
                </a:lnTo>
                <a:lnTo>
                  <a:pt x="2" y="146"/>
                </a:lnTo>
                <a:lnTo>
                  <a:pt x="0" y="148"/>
                </a:lnTo>
                <a:lnTo>
                  <a:pt x="0" y="148"/>
                </a:lnTo>
                <a:lnTo>
                  <a:pt x="2" y="150"/>
                </a:lnTo>
                <a:lnTo>
                  <a:pt x="4" y="152"/>
                </a:lnTo>
                <a:lnTo>
                  <a:pt x="188" y="152"/>
                </a:lnTo>
                <a:lnTo>
                  <a:pt x="188" y="152"/>
                </a:lnTo>
                <a:lnTo>
                  <a:pt x="190" y="150"/>
                </a:lnTo>
                <a:lnTo>
                  <a:pt x="192" y="148"/>
                </a:lnTo>
                <a:lnTo>
                  <a:pt x="192" y="148"/>
                </a:lnTo>
                <a:lnTo>
                  <a:pt x="190" y="146"/>
                </a:lnTo>
                <a:lnTo>
                  <a:pt x="188" y="144"/>
                </a:lnTo>
                <a:lnTo>
                  <a:pt x="188" y="144"/>
                </a:lnTo>
                <a:close/>
                <a:moveTo>
                  <a:pt x="64" y="120"/>
                </a:moveTo>
                <a:lnTo>
                  <a:pt x="48" y="120"/>
                </a:lnTo>
                <a:lnTo>
                  <a:pt x="48" y="104"/>
                </a:lnTo>
                <a:lnTo>
                  <a:pt x="64" y="104"/>
                </a:lnTo>
                <a:lnTo>
                  <a:pt x="64" y="120"/>
                </a:lnTo>
                <a:close/>
                <a:moveTo>
                  <a:pt x="64" y="88"/>
                </a:moveTo>
                <a:lnTo>
                  <a:pt x="48" y="88"/>
                </a:lnTo>
                <a:lnTo>
                  <a:pt x="48" y="72"/>
                </a:lnTo>
                <a:lnTo>
                  <a:pt x="64" y="72"/>
                </a:lnTo>
                <a:lnTo>
                  <a:pt x="64" y="88"/>
                </a:lnTo>
                <a:close/>
                <a:moveTo>
                  <a:pt x="64" y="56"/>
                </a:moveTo>
                <a:lnTo>
                  <a:pt x="48" y="56"/>
                </a:lnTo>
                <a:lnTo>
                  <a:pt x="48" y="40"/>
                </a:lnTo>
                <a:lnTo>
                  <a:pt x="64" y="40"/>
                </a:lnTo>
                <a:lnTo>
                  <a:pt x="64" y="56"/>
                </a:lnTo>
                <a:close/>
                <a:moveTo>
                  <a:pt x="64" y="24"/>
                </a:moveTo>
                <a:lnTo>
                  <a:pt x="48" y="24"/>
                </a:lnTo>
                <a:lnTo>
                  <a:pt x="48" y="8"/>
                </a:lnTo>
                <a:lnTo>
                  <a:pt x="64" y="8"/>
                </a:lnTo>
                <a:lnTo>
                  <a:pt x="64" y="24"/>
                </a:lnTo>
                <a:close/>
                <a:moveTo>
                  <a:pt x="80" y="8"/>
                </a:moveTo>
                <a:lnTo>
                  <a:pt x="112" y="8"/>
                </a:lnTo>
                <a:lnTo>
                  <a:pt x="112" y="24"/>
                </a:lnTo>
                <a:lnTo>
                  <a:pt x="80" y="24"/>
                </a:lnTo>
                <a:lnTo>
                  <a:pt x="80" y="8"/>
                </a:lnTo>
                <a:close/>
                <a:moveTo>
                  <a:pt x="80" y="40"/>
                </a:moveTo>
                <a:lnTo>
                  <a:pt x="112" y="40"/>
                </a:lnTo>
                <a:lnTo>
                  <a:pt x="112" y="56"/>
                </a:lnTo>
                <a:lnTo>
                  <a:pt x="80" y="56"/>
                </a:lnTo>
                <a:lnTo>
                  <a:pt x="80" y="40"/>
                </a:lnTo>
                <a:close/>
                <a:moveTo>
                  <a:pt x="80" y="72"/>
                </a:moveTo>
                <a:lnTo>
                  <a:pt x="112" y="72"/>
                </a:lnTo>
                <a:lnTo>
                  <a:pt x="112" y="88"/>
                </a:lnTo>
                <a:lnTo>
                  <a:pt x="80" y="88"/>
                </a:lnTo>
                <a:lnTo>
                  <a:pt x="80" y="72"/>
                </a:lnTo>
                <a:close/>
                <a:moveTo>
                  <a:pt x="112" y="144"/>
                </a:moveTo>
                <a:lnTo>
                  <a:pt x="80" y="144"/>
                </a:lnTo>
                <a:lnTo>
                  <a:pt x="80" y="108"/>
                </a:lnTo>
                <a:lnTo>
                  <a:pt x="80" y="108"/>
                </a:lnTo>
                <a:lnTo>
                  <a:pt x="82" y="106"/>
                </a:lnTo>
                <a:lnTo>
                  <a:pt x="84" y="104"/>
                </a:lnTo>
                <a:lnTo>
                  <a:pt x="108" y="104"/>
                </a:lnTo>
                <a:lnTo>
                  <a:pt x="108" y="104"/>
                </a:lnTo>
                <a:lnTo>
                  <a:pt x="110" y="106"/>
                </a:lnTo>
                <a:lnTo>
                  <a:pt x="112" y="108"/>
                </a:lnTo>
                <a:lnTo>
                  <a:pt x="112" y="144"/>
                </a:lnTo>
                <a:close/>
                <a:moveTo>
                  <a:pt x="144" y="120"/>
                </a:moveTo>
                <a:lnTo>
                  <a:pt x="128" y="120"/>
                </a:lnTo>
                <a:lnTo>
                  <a:pt x="128" y="104"/>
                </a:lnTo>
                <a:lnTo>
                  <a:pt x="144" y="104"/>
                </a:lnTo>
                <a:lnTo>
                  <a:pt x="144" y="120"/>
                </a:lnTo>
                <a:close/>
                <a:moveTo>
                  <a:pt x="144" y="88"/>
                </a:moveTo>
                <a:lnTo>
                  <a:pt x="128" y="88"/>
                </a:lnTo>
                <a:lnTo>
                  <a:pt x="128" y="72"/>
                </a:lnTo>
                <a:lnTo>
                  <a:pt x="144" y="72"/>
                </a:lnTo>
                <a:lnTo>
                  <a:pt x="144" y="88"/>
                </a:lnTo>
                <a:close/>
                <a:moveTo>
                  <a:pt x="144" y="56"/>
                </a:moveTo>
                <a:lnTo>
                  <a:pt x="128" y="56"/>
                </a:lnTo>
                <a:lnTo>
                  <a:pt x="128" y="40"/>
                </a:lnTo>
                <a:lnTo>
                  <a:pt x="144" y="40"/>
                </a:lnTo>
                <a:lnTo>
                  <a:pt x="144" y="56"/>
                </a:lnTo>
                <a:close/>
                <a:moveTo>
                  <a:pt x="144" y="24"/>
                </a:moveTo>
                <a:lnTo>
                  <a:pt x="128" y="24"/>
                </a:lnTo>
                <a:lnTo>
                  <a:pt x="128" y="8"/>
                </a:lnTo>
                <a:lnTo>
                  <a:pt x="144" y="8"/>
                </a:lnTo>
                <a:lnTo>
                  <a:pt x="144" y="24"/>
                </a:lnTo>
                <a:close/>
              </a:path>
            </a:pathLst>
          </a:custGeom>
          <a:solidFill>
            <a:schemeClr val="bg1">
              <a:lumMod val="85000"/>
            </a:schemeClr>
          </a:solidFill>
          <a:ln>
            <a:solidFill>
              <a:schemeClr val="bg1">
                <a:lumMod val="85000"/>
              </a:schemeClr>
            </a:solidFill>
          </a:ln>
          <a:extLst/>
        </p:spPr>
        <p:txBody>
          <a:bodyPr vert="horz" wrap="square" lIns="91440" tIns="45720" rIns="91440" bIns="45720" numCol="1" anchor="t" anchorCtr="0" compatLnSpc="1">
            <a:prstTxWarp prst="textNoShape">
              <a:avLst/>
            </a:prstTxWarp>
          </a:bodyPr>
          <a:lstStyle/>
          <a:p>
            <a:endParaRPr lang="sv-SE"/>
          </a:p>
        </p:txBody>
      </p:sp>
      <p:grpSp>
        <p:nvGrpSpPr>
          <p:cNvPr id="54" name="Group 53"/>
          <p:cNvGrpSpPr/>
          <p:nvPr/>
        </p:nvGrpSpPr>
        <p:grpSpPr>
          <a:xfrm>
            <a:off x="7382335" y="2421654"/>
            <a:ext cx="400108" cy="400108"/>
            <a:chOff x="6188046" y="3872926"/>
            <a:chExt cx="400108" cy="400108"/>
          </a:xfrm>
          <a:solidFill>
            <a:schemeClr val="bg1">
              <a:lumMod val="85000"/>
            </a:schemeClr>
          </a:solidFill>
        </p:grpSpPr>
        <p:sp>
          <p:nvSpPr>
            <p:cNvPr id="61" name="Oval 60"/>
            <p:cNvSpPr/>
            <p:nvPr/>
          </p:nvSpPr>
          <p:spPr>
            <a:xfrm>
              <a:off x="6188046" y="3872926"/>
              <a:ext cx="400108" cy="4001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bg1"/>
                </a:solidFill>
              </a:endParaRPr>
            </a:p>
          </p:txBody>
        </p:sp>
        <p:sp>
          <p:nvSpPr>
            <p:cNvPr id="62" name="TextBox 61"/>
            <p:cNvSpPr txBox="1"/>
            <p:nvPr/>
          </p:nvSpPr>
          <p:spPr>
            <a:xfrm>
              <a:off x="6238860" y="3903703"/>
              <a:ext cx="298480" cy="338554"/>
            </a:xfrm>
            <a:prstGeom prst="rect">
              <a:avLst/>
            </a:prstGeom>
            <a:grpFill/>
          </p:spPr>
          <p:txBody>
            <a:bodyPr wrap="none" rtlCol="0">
              <a:spAutoFit/>
            </a:bodyPr>
            <a:lstStyle/>
            <a:p>
              <a:r>
                <a:rPr lang="en-GB" sz="1600" b="1" dirty="0" smtClean="0">
                  <a:solidFill>
                    <a:schemeClr val="bg1"/>
                  </a:solidFill>
                </a:rPr>
                <a:t>1</a:t>
              </a:r>
              <a:endParaRPr lang="en-GB" sz="1600" b="1" dirty="0">
                <a:solidFill>
                  <a:schemeClr val="bg1"/>
                </a:solidFill>
              </a:endParaRPr>
            </a:p>
          </p:txBody>
        </p:sp>
      </p:grpSp>
      <p:sp>
        <p:nvSpPr>
          <p:cNvPr id="73" name="Oval 72"/>
          <p:cNvSpPr/>
          <p:nvPr/>
        </p:nvSpPr>
        <p:spPr>
          <a:xfrm>
            <a:off x="7382335" y="3741359"/>
            <a:ext cx="400108" cy="400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2</a:t>
            </a:r>
            <a:endParaRPr lang="en-GB" sz="1200" b="1" dirty="0">
              <a:solidFill>
                <a:schemeClr val="bg1"/>
              </a:solidFill>
            </a:endParaRPr>
          </a:p>
        </p:txBody>
      </p:sp>
      <p:sp>
        <p:nvSpPr>
          <p:cNvPr id="76" name="Oval 75"/>
          <p:cNvSpPr/>
          <p:nvPr/>
        </p:nvSpPr>
        <p:spPr>
          <a:xfrm>
            <a:off x="7382335" y="5064726"/>
            <a:ext cx="400108" cy="4001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3</a:t>
            </a:r>
            <a:endParaRPr lang="en-GB" sz="1200" b="1" dirty="0">
              <a:solidFill>
                <a:schemeClr val="bg1"/>
              </a:solidFill>
            </a:endParaRPr>
          </a:p>
        </p:txBody>
      </p:sp>
      <p:sp>
        <p:nvSpPr>
          <p:cNvPr id="5" name="Arc 4"/>
          <p:cNvSpPr/>
          <p:nvPr/>
        </p:nvSpPr>
        <p:spPr>
          <a:xfrm rot="17284907">
            <a:off x="667199" y="4226807"/>
            <a:ext cx="3574300" cy="3574299"/>
          </a:xfrm>
          <a:prstGeom prst="arc">
            <a:avLst>
              <a:gd name="adj1" fmla="val 16200000"/>
              <a:gd name="adj2" fmla="val 21197014"/>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199143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6987" y="333363"/>
            <a:ext cx="10913763" cy="720167"/>
          </a:xfrm>
        </p:spPr>
        <p:txBody>
          <a:bodyPr anchor="t"/>
          <a:lstStyle/>
          <a:p>
            <a:r>
              <a:rPr lang="en-US" dirty="0" smtClean="0"/>
              <a:t>Q3 2017 Group financial highlights</a:t>
            </a:r>
            <a:endParaRPr lang="en-US" dirty="0"/>
          </a:p>
        </p:txBody>
      </p:sp>
      <p:sp>
        <p:nvSpPr>
          <p:cNvPr id="2" name="Slide Number Placeholder 1"/>
          <p:cNvSpPr>
            <a:spLocks noGrp="1"/>
          </p:cNvSpPr>
          <p:nvPr>
            <p:ph type="sldNum" sz="quarter" idx="12"/>
          </p:nvPr>
        </p:nvSpPr>
        <p:spPr/>
        <p:txBody>
          <a:bodyPr/>
          <a:lstStyle/>
          <a:p>
            <a:fld id="{D14BCCD3-0010-4FBA-B965-2126ADC31932}" type="slidenum">
              <a:rPr lang="en-US" smtClean="0"/>
              <a:pPr/>
              <a:t>2</a:t>
            </a:fld>
            <a:endParaRPr lang="en-US" dirty="0"/>
          </a:p>
        </p:txBody>
      </p:sp>
      <p:sp>
        <p:nvSpPr>
          <p:cNvPr id="92" name="TextBox 91"/>
          <p:cNvSpPr txBox="1"/>
          <p:nvPr/>
        </p:nvSpPr>
        <p:spPr>
          <a:xfrm>
            <a:off x="696987" y="6454710"/>
            <a:ext cx="3256020" cy="246221"/>
          </a:xfrm>
          <a:prstGeom prst="rect">
            <a:avLst/>
          </a:prstGeom>
          <a:noFill/>
        </p:spPr>
        <p:txBody>
          <a:bodyPr wrap="none" rtlCol="0">
            <a:spAutoFit/>
          </a:bodyPr>
          <a:lstStyle/>
          <a:p>
            <a:pPr lvl="0"/>
            <a:r>
              <a:rPr lang="en-US" altLang="en-US" sz="1000" dirty="0" smtClean="0">
                <a:solidFill>
                  <a:srgbClr val="8B8A8D"/>
                </a:solidFill>
                <a:latin typeface="Arial" panose="020B0604020202020204" pitchFamily="34" charset="0"/>
                <a:cs typeface="Arial" panose="020B0604020202020204" pitchFamily="34" charset="0"/>
              </a:rPr>
              <a:t>* In local currencies and excluding non-recurring items</a:t>
            </a:r>
            <a:endParaRPr lang="en-US" altLang="en-US" sz="800" dirty="0">
              <a:latin typeface="Arial" pitchFamily="34" charset="0"/>
              <a:cs typeface="Arial" pitchFamily="34" charset="0"/>
            </a:endParaRPr>
          </a:p>
        </p:txBody>
      </p:sp>
      <p:graphicFrame>
        <p:nvGraphicFramePr>
          <p:cNvPr id="4" name="Table 3"/>
          <p:cNvGraphicFramePr>
            <a:graphicFrameLocks noGrp="1"/>
          </p:cNvGraphicFramePr>
          <p:nvPr>
            <p:extLst/>
          </p:nvPr>
        </p:nvGraphicFramePr>
        <p:xfrm>
          <a:off x="711075" y="1029760"/>
          <a:ext cx="10720760" cy="5133312"/>
        </p:xfrm>
        <a:graphic>
          <a:graphicData uri="http://schemas.openxmlformats.org/drawingml/2006/table">
            <a:tbl>
              <a:tblPr firstRow="1" bandRow="1">
                <a:tableStyleId>{5C22544A-7EE6-4342-B048-85BDC9FD1C3A}</a:tableStyleId>
              </a:tblPr>
              <a:tblGrid>
                <a:gridCol w="2680190">
                  <a:extLst>
                    <a:ext uri="{9D8B030D-6E8A-4147-A177-3AD203B41FA5}">
                      <a16:colId xmlns:a16="http://schemas.microsoft.com/office/drawing/2014/main" xmlns="" val="20000"/>
                    </a:ext>
                  </a:extLst>
                </a:gridCol>
                <a:gridCol w="3732281">
                  <a:extLst>
                    <a:ext uri="{9D8B030D-6E8A-4147-A177-3AD203B41FA5}">
                      <a16:colId xmlns:a16="http://schemas.microsoft.com/office/drawing/2014/main" xmlns="" val="20001"/>
                    </a:ext>
                  </a:extLst>
                </a:gridCol>
                <a:gridCol w="2122906">
                  <a:extLst>
                    <a:ext uri="{9D8B030D-6E8A-4147-A177-3AD203B41FA5}">
                      <a16:colId xmlns:a16="http://schemas.microsoft.com/office/drawing/2014/main" xmlns="" val="20002"/>
                    </a:ext>
                  </a:extLst>
                </a:gridCol>
                <a:gridCol w="2185383">
                  <a:extLst>
                    <a:ext uri="{9D8B030D-6E8A-4147-A177-3AD203B41FA5}">
                      <a16:colId xmlns:a16="http://schemas.microsoft.com/office/drawing/2014/main" xmlns="" val="20003"/>
                    </a:ext>
                  </a:extLst>
                </a:gridCol>
              </a:tblGrid>
              <a:tr h="1195056">
                <a:tc>
                  <a:txBody>
                    <a:bodyPr/>
                    <a:lstStyle/>
                    <a:p>
                      <a:pPr>
                        <a:lnSpc>
                          <a:spcPct val="150000"/>
                        </a:lnSpc>
                      </a:pPr>
                      <a:endParaRPr lang="en-GB"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50000"/>
                        </a:lnSpc>
                        <a:buFont typeface="Arial" charset="0"/>
                        <a:buChar char="•"/>
                      </a:pPr>
                      <a:r>
                        <a:rPr lang="en-GB" sz="1600" b="0" dirty="0" smtClean="0">
                          <a:solidFill>
                            <a:schemeClr val="tx1"/>
                          </a:solidFill>
                        </a:rPr>
                        <a:t>Total revenues</a:t>
                      </a:r>
                    </a:p>
                    <a:p>
                      <a:pPr marL="171450" indent="-171450">
                        <a:lnSpc>
                          <a:spcPct val="150000"/>
                        </a:lnSpc>
                        <a:buFont typeface="Arial" charset="0"/>
                        <a:buChar char="•"/>
                      </a:pPr>
                      <a:r>
                        <a:rPr lang="en-GB" sz="1600" b="0" dirty="0" smtClean="0">
                          <a:solidFill>
                            <a:schemeClr val="tx1"/>
                          </a:solidFill>
                        </a:rPr>
                        <a:t>Net Interest Income</a:t>
                      </a:r>
                    </a:p>
                    <a:p>
                      <a:pPr marL="171450" indent="-171450">
                        <a:lnSpc>
                          <a:spcPct val="150000"/>
                        </a:lnSpc>
                        <a:buFont typeface="Arial" charset="0"/>
                        <a:buChar char="•"/>
                      </a:pPr>
                      <a:r>
                        <a:rPr lang="en-GB" sz="1600" b="0" dirty="0" smtClean="0">
                          <a:solidFill>
                            <a:schemeClr val="tx1"/>
                          </a:solidFill>
                        </a:rPr>
                        <a:t>Fee and Commission Income</a:t>
                      </a:r>
                    </a:p>
                    <a:p>
                      <a:pPr marL="171450" indent="-171450">
                        <a:lnSpc>
                          <a:spcPct val="150000"/>
                        </a:lnSpc>
                        <a:buFont typeface="Arial" charset="0"/>
                        <a:buChar char="•"/>
                      </a:pPr>
                      <a:r>
                        <a:rPr lang="sv-SE" sz="1600" b="0" dirty="0" smtClean="0">
                          <a:solidFill>
                            <a:schemeClr val="tx1"/>
                          </a:solidFill>
                        </a:rPr>
                        <a:t>Net Fair </a:t>
                      </a:r>
                      <a:r>
                        <a:rPr lang="sv-SE" sz="1600" b="0" dirty="0" err="1" smtClean="0">
                          <a:solidFill>
                            <a:schemeClr val="tx1"/>
                          </a:solidFill>
                        </a:rPr>
                        <a:t>Value</a:t>
                      </a:r>
                      <a:endParaRPr lang="en-GB" sz="16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50000"/>
                        </a:lnSpc>
                        <a:buFont typeface="Arial" charset="0"/>
                        <a:buChar char="•"/>
                      </a:pPr>
                      <a:r>
                        <a:rPr lang="en-GB" sz="1600" b="0" dirty="0" smtClean="0">
                          <a:solidFill>
                            <a:schemeClr val="tx1"/>
                          </a:solidFill>
                        </a:rPr>
                        <a:t>-4%</a:t>
                      </a:r>
                    </a:p>
                    <a:p>
                      <a:pPr marL="171450" indent="-171450">
                        <a:lnSpc>
                          <a:spcPct val="150000"/>
                        </a:lnSpc>
                        <a:buFont typeface="Arial" charset="0"/>
                        <a:buChar char="•"/>
                      </a:pPr>
                      <a:r>
                        <a:rPr lang="en-GB" sz="1600" b="0" dirty="0" smtClean="0">
                          <a:solidFill>
                            <a:schemeClr val="tx1"/>
                          </a:solidFill>
                        </a:rPr>
                        <a:t>+1%</a:t>
                      </a:r>
                    </a:p>
                    <a:p>
                      <a:pPr marL="171450" indent="-171450">
                        <a:lnSpc>
                          <a:spcPct val="150000"/>
                        </a:lnSpc>
                        <a:buFont typeface="Arial" charset="0"/>
                        <a:buChar char="•"/>
                      </a:pPr>
                      <a:r>
                        <a:rPr lang="en-GB" sz="1600" b="0" dirty="0" smtClean="0">
                          <a:solidFill>
                            <a:schemeClr val="tx1"/>
                          </a:solidFill>
                        </a:rPr>
                        <a:t>+3%</a:t>
                      </a:r>
                    </a:p>
                    <a:p>
                      <a:pPr marL="171450" indent="-171450">
                        <a:lnSpc>
                          <a:spcPct val="150000"/>
                        </a:lnSpc>
                        <a:buFont typeface="Arial" charset="0"/>
                        <a:buChar char="•"/>
                      </a:pPr>
                      <a:r>
                        <a:rPr lang="sv-SE" sz="1600" b="0" dirty="0" smtClean="0">
                          <a:solidFill>
                            <a:schemeClr val="tx1"/>
                          </a:solidFill>
                        </a:rPr>
                        <a:t>-26%</a:t>
                      </a: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50000"/>
                        </a:lnSpc>
                        <a:buFont typeface="Arial" charset="0"/>
                        <a:buChar char="•"/>
                      </a:pPr>
                      <a:r>
                        <a:rPr lang="en-GB" sz="1600" b="0" dirty="0" smtClean="0">
                          <a:solidFill>
                            <a:schemeClr val="tx1"/>
                          </a:solidFill>
                        </a:rPr>
                        <a:t>-1%</a:t>
                      </a:r>
                    </a:p>
                    <a:p>
                      <a:pPr marL="171450" indent="-171450">
                        <a:lnSpc>
                          <a:spcPct val="150000"/>
                        </a:lnSpc>
                        <a:buFont typeface="Arial" charset="0"/>
                        <a:buChar char="•"/>
                      </a:pPr>
                      <a:r>
                        <a:rPr lang="en-GB" sz="1600" b="0" dirty="0" smtClean="0">
                          <a:solidFill>
                            <a:schemeClr val="tx1"/>
                          </a:solidFill>
                        </a:rPr>
                        <a:t>+1%</a:t>
                      </a:r>
                    </a:p>
                    <a:p>
                      <a:pPr marL="171450" indent="-171450">
                        <a:lnSpc>
                          <a:spcPct val="150000"/>
                        </a:lnSpc>
                        <a:buFont typeface="Arial" charset="0"/>
                        <a:buChar char="•"/>
                      </a:pPr>
                      <a:r>
                        <a:rPr lang="en-GB" sz="1600" b="0" dirty="0" smtClean="0">
                          <a:solidFill>
                            <a:schemeClr val="tx1"/>
                          </a:solidFill>
                        </a:rPr>
                        <a:t>-4%</a:t>
                      </a:r>
                    </a:p>
                    <a:p>
                      <a:pPr marL="171450" indent="-171450">
                        <a:lnSpc>
                          <a:spcPct val="150000"/>
                        </a:lnSpc>
                        <a:buFont typeface="Arial" charset="0"/>
                        <a:buChar char="•"/>
                      </a:pPr>
                      <a:r>
                        <a:rPr lang="sv-SE" sz="1600" b="0" dirty="0" smtClean="0">
                          <a:solidFill>
                            <a:schemeClr val="tx1"/>
                          </a:solidFill>
                        </a:rPr>
                        <a:t>-1%</a:t>
                      </a: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195056">
                <a:tc>
                  <a:txBody>
                    <a:bodyPr/>
                    <a:lstStyle/>
                    <a:p>
                      <a:pPr>
                        <a:lnSpc>
                          <a:spcPct val="150000"/>
                        </a:lnSpc>
                      </a:pPr>
                      <a:endParaRPr lang="en-GB"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50000"/>
                        </a:lnSpc>
                        <a:buFont typeface="Arial" charset="0"/>
                        <a:buChar char="•"/>
                      </a:pPr>
                      <a:r>
                        <a:rPr lang="en-GB" sz="1600" b="0" dirty="0" smtClean="0">
                          <a:solidFill>
                            <a:schemeClr val="tx1"/>
                          </a:solidFill>
                        </a:rPr>
                        <a:t>Total expenses</a:t>
                      </a:r>
                    </a:p>
                    <a:p>
                      <a:pPr marL="171450" indent="-171450">
                        <a:lnSpc>
                          <a:spcPct val="150000"/>
                        </a:lnSpc>
                        <a:buFont typeface="Arial" charset="0"/>
                        <a:buChar char="•"/>
                      </a:pPr>
                      <a:r>
                        <a:rPr lang="sv-SE" sz="1600" b="0" dirty="0" smtClean="0">
                          <a:solidFill>
                            <a:schemeClr val="tx1"/>
                          </a:solidFill>
                        </a:rPr>
                        <a:t>Staff </a:t>
                      </a:r>
                      <a:r>
                        <a:rPr lang="sv-SE" sz="1600" b="0" dirty="0" err="1" smtClean="0">
                          <a:solidFill>
                            <a:schemeClr val="tx1"/>
                          </a:solidFill>
                        </a:rPr>
                        <a:t>costs</a:t>
                      </a:r>
                      <a:endParaRPr lang="en-GB" sz="1600" b="0" dirty="0" smtClean="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50000"/>
                        </a:lnSpc>
                        <a:buFont typeface="Arial" charset="0"/>
                        <a:buChar char="•"/>
                      </a:pPr>
                      <a:r>
                        <a:rPr lang="en-GB" sz="1600" b="0" dirty="0" smtClean="0">
                          <a:solidFill>
                            <a:schemeClr val="tx1"/>
                          </a:solidFill>
                        </a:rPr>
                        <a:t>+2%</a:t>
                      </a:r>
                    </a:p>
                    <a:p>
                      <a:pPr marL="171450" indent="-171450">
                        <a:lnSpc>
                          <a:spcPct val="150000"/>
                        </a:lnSpc>
                        <a:buFont typeface="Arial" charset="0"/>
                        <a:buChar char="•"/>
                      </a:pPr>
                      <a:r>
                        <a:rPr lang="sv-SE" sz="1600" b="0" baseline="0" dirty="0" smtClean="0">
                          <a:solidFill>
                            <a:schemeClr val="tx1"/>
                          </a:solidFill>
                        </a:rPr>
                        <a:t>+2%</a:t>
                      </a:r>
                      <a:endParaRPr lang="en-GB" sz="1600" b="0"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50000"/>
                        </a:lnSpc>
                        <a:buFont typeface="Arial" charset="0"/>
                        <a:buChar char="•"/>
                      </a:pPr>
                      <a:r>
                        <a:rPr lang="sv-SE" sz="1600" b="0" dirty="0" smtClean="0">
                          <a:solidFill>
                            <a:schemeClr val="tx1"/>
                          </a:solidFill>
                        </a:rPr>
                        <a:t>-7%</a:t>
                      </a:r>
                    </a:p>
                    <a:p>
                      <a:pPr marL="171450" indent="-171450">
                        <a:lnSpc>
                          <a:spcPct val="150000"/>
                        </a:lnSpc>
                        <a:buFont typeface="Arial" charset="0"/>
                        <a:buChar char="•"/>
                      </a:pPr>
                      <a:r>
                        <a:rPr lang="sv-SE" sz="1600" b="0" dirty="0" smtClean="0">
                          <a:solidFill>
                            <a:schemeClr val="tx1"/>
                          </a:solidFill>
                        </a:rPr>
                        <a:t>-5%</a:t>
                      </a: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195056">
                <a:tc>
                  <a:txBody>
                    <a:bodyPr/>
                    <a:lstStyle/>
                    <a:p>
                      <a:pPr>
                        <a:lnSpc>
                          <a:spcPct val="150000"/>
                        </a:lnSpc>
                      </a:pPr>
                      <a:endParaRPr lang="en-GB"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50000"/>
                        </a:lnSpc>
                        <a:buFont typeface="Arial" charset="0"/>
                        <a:buChar char="•"/>
                      </a:pPr>
                      <a:r>
                        <a:rPr lang="en-GB" sz="1600" b="0" dirty="0" smtClean="0">
                          <a:solidFill>
                            <a:schemeClr val="tx1"/>
                          </a:solidFill>
                        </a:rPr>
                        <a:t>Loan loss level</a:t>
                      </a:r>
                    </a:p>
                    <a:p>
                      <a:pPr marL="171450" indent="-171450">
                        <a:lnSpc>
                          <a:spcPct val="150000"/>
                        </a:lnSpc>
                        <a:buFont typeface="Arial" charset="0"/>
                        <a:buChar char="•"/>
                      </a:pPr>
                      <a:r>
                        <a:rPr lang="en-GB" sz="1600" b="0" dirty="0" smtClean="0">
                          <a:solidFill>
                            <a:schemeClr val="tx1"/>
                          </a:solidFill>
                        </a:rPr>
                        <a:t>Impaired loans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50000"/>
                        </a:lnSpc>
                        <a:buFont typeface="Arial" charset="0"/>
                        <a:buChar char="•"/>
                      </a:pPr>
                      <a:r>
                        <a:rPr lang="en-GB" sz="1600" b="0" dirty="0" smtClean="0">
                          <a:solidFill>
                            <a:schemeClr val="tx1"/>
                          </a:solidFill>
                        </a:rPr>
                        <a:t>10 (16) bps</a:t>
                      </a:r>
                    </a:p>
                    <a:p>
                      <a:pPr marL="171450" indent="-171450">
                        <a:lnSpc>
                          <a:spcPct val="150000"/>
                        </a:lnSpc>
                        <a:buFont typeface="Arial" charset="0"/>
                        <a:buChar char="•"/>
                      </a:pPr>
                      <a:r>
                        <a:rPr lang="en-GB" sz="1600" b="0" dirty="0" smtClean="0">
                          <a:solidFill>
                            <a:schemeClr val="tx1"/>
                          </a:solidFill>
                        </a:rPr>
                        <a:t>174 bps (163</a:t>
                      </a:r>
                      <a:r>
                        <a:rPr lang="en-GB" sz="1600" b="0" baseline="0" dirty="0" smtClean="0">
                          <a:solidFill>
                            <a:schemeClr val="tx1"/>
                          </a:solidFill>
                        </a:rPr>
                        <a:t> </a:t>
                      </a:r>
                      <a:r>
                        <a:rPr lang="en-GB" sz="1600" b="0" dirty="0" smtClean="0">
                          <a:solidFill>
                            <a:schemeClr val="tx1"/>
                          </a:solidFill>
                        </a:rPr>
                        <a:t>bps)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lnSpc>
                          <a:spcPct val="150000"/>
                        </a:lnSpc>
                        <a:buFont typeface="Arial" charset="0"/>
                        <a:buChar char="•"/>
                      </a:pPr>
                      <a:r>
                        <a:rPr lang="en-GB" sz="1600" b="0" dirty="0" smtClean="0">
                          <a:solidFill>
                            <a:schemeClr val="tx1"/>
                          </a:solidFill>
                        </a:rPr>
                        <a:t>10 (13) bps</a:t>
                      </a:r>
                    </a:p>
                    <a:p>
                      <a:pPr marL="171450" indent="-171450" algn="l">
                        <a:lnSpc>
                          <a:spcPct val="150000"/>
                        </a:lnSpc>
                        <a:buFont typeface="Arial" charset="0"/>
                        <a:buChar char="•"/>
                      </a:pPr>
                      <a:r>
                        <a:rPr lang="sv-SE" sz="1600" b="0" dirty="0" smtClean="0">
                          <a:solidFill>
                            <a:schemeClr val="tx1"/>
                          </a:solidFill>
                        </a:rPr>
                        <a:t>174</a:t>
                      </a:r>
                      <a:r>
                        <a:rPr lang="sv-SE" sz="1600" b="0" baseline="0" dirty="0" smtClean="0">
                          <a:solidFill>
                            <a:schemeClr val="tx1"/>
                          </a:solidFill>
                        </a:rPr>
                        <a:t> bps (172 bps)</a:t>
                      </a:r>
                      <a:endParaRPr lang="en-GB"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66219">
                <a:tc>
                  <a:txBody>
                    <a:bodyPr/>
                    <a:lstStyle/>
                    <a:p>
                      <a:pPr>
                        <a:lnSpc>
                          <a:spcPct val="150000"/>
                        </a:lnSpc>
                      </a:pPr>
                      <a:endParaRPr lang="en-GB"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50000"/>
                        </a:lnSpc>
                        <a:buFont typeface="Arial" charset="0"/>
                        <a:buChar char="•"/>
                      </a:pPr>
                      <a:r>
                        <a:rPr lang="en-GB" sz="1600" b="0" dirty="0" smtClean="0">
                          <a:solidFill>
                            <a:schemeClr val="tx1"/>
                          </a:solidFill>
                        </a:rPr>
                        <a:t>CET1 ratio</a:t>
                      </a:r>
                    </a:p>
                    <a:p>
                      <a:pPr marL="171450" indent="-171450">
                        <a:lnSpc>
                          <a:spcPct val="150000"/>
                        </a:lnSpc>
                        <a:buFont typeface="Arial" charset="0"/>
                        <a:buChar char="•"/>
                      </a:pPr>
                      <a:r>
                        <a:rPr lang="sv-SE" sz="1600" b="0" dirty="0" smtClean="0">
                          <a:solidFill>
                            <a:schemeClr val="tx1"/>
                          </a:solidFill>
                        </a:rPr>
                        <a:t>ROE</a:t>
                      </a:r>
                    </a:p>
                    <a:p>
                      <a:pPr marL="171450" indent="-171450">
                        <a:lnSpc>
                          <a:spcPct val="150000"/>
                        </a:lnSpc>
                        <a:buFont typeface="Arial" charset="0"/>
                        <a:buChar char="•"/>
                      </a:pPr>
                      <a:r>
                        <a:rPr lang="sv-SE" sz="1600" b="0" dirty="0" smtClean="0">
                          <a:solidFill>
                            <a:schemeClr val="tx1"/>
                          </a:solidFill>
                        </a:rPr>
                        <a:t>C/I</a:t>
                      </a:r>
                      <a:endParaRPr lang="en-GB" sz="1600" b="0" dirty="0" smtClean="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50000"/>
                        </a:lnSpc>
                        <a:buFont typeface="Arial" charset="0"/>
                        <a:buChar char="•"/>
                      </a:pPr>
                      <a:r>
                        <a:rPr lang="en-GB" sz="1600" b="0" dirty="0" smtClean="0">
                          <a:solidFill>
                            <a:schemeClr val="tx1"/>
                          </a:solidFill>
                        </a:rPr>
                        <a:t>19.2%</a:t>
                      </a:r>
                      <a:r>
                        <a:rPr lang="en-GB" sz="1600" b="0" dirty="0" smtClean="0">
                          <a:solidFill>
                            <a:srgbClr val="FF0000"/>
                          </a:solidFill>
                        </a:rPr>
                        <a:t> </a:t>
                      </a:r>
                      <a:r>
                        <a:rPr lang="en-GB" sz="1600" b="0" dirty="0" smtClean="0">
                          <a:solidFill>
                            <a:schemeClr val="tx1"/>
                          </a:solidFill>
                        </a:rPr>
                        <a:t>(17.9%)</a:t>
                      </a:r>
                    </a:p>
                    <a:p>
                      <a:pPr marL="171450" indent="-171450">
                        <a:lnSpc>
                          <a:spcPct val="150000"/>
                        </a:lnSpc>
                        <a:buFont typeface="Arial" charset="0"/>
                        <a:buChar char="•"/>
                      </a:pPr>
                      <a:r>
                        <a:rPr lang="sv-SE" sz="1600" b="0" dirty="0" smtClean="0">
                          <a:solidFill>
                            <a:schemeClr val="tx1"/>
                          </a:solidFill>
                        </a:rPr>
                        <a:t>10.5% (11.6%)</a:t>
                      </a:r>
                    </a:p>
                    <a:p>
                      <a:pPr marL="171450" indent="-171450">
                        <a:lnSpc>
                          <a:spcPct val="150000"/>
                        </a:lnSpc>
                        <a:buFont typeface="Arial" charset="0"/>
                        <a:buChar char="•"/>
                      </a:pPr>
                      <a:r>
                        <a:rPr lang="sv-SE" sz="1600" b="0" dirty="0" smtClean="0">
                          <a:solidFill>
                            <a:schemeClr val="tx1"/>
                          </a:solidFill>
                        </a:rPr>
                        <a:t>51% (48%)</a:t>
                      </a:r>
                      <a:endParaRPr lang="en-GB"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50000"/>
                        </a:lnSpc>
                        <a:buFont typeface="Arial" charset="0"/>
                        <a:buChar char="•"/>
                      </a:pPr>
                      <a:r>
                        <a:rPr lang="en-GB" sz="1600" b="0" dirty="0" smtClean="0">
                          <a:solidFill>
                            <a:schemeClr val="tx1"/>
                          </a:solidFill>
                        </a:rPr>
                        <a:t>19.2% (19.2%)</a:t>
                      </a:r>
                    </a:p>
                    <a:p>
                      <a:pPr marL="171450" indent="-171450">
                        <a:lnSpc>
                          <a:spcPct val="150000"/>
                        </a:lnSpc>
                        <a:buFont typeface="Arial" charset="0"/>
                        <a:buChar char="•"/>
                      </a:pPr>
                      <a:r>
                        <a:rPr lang="sv-SE" sz="1600" b="0" dirty="0" smtClean="0">
                          <a:solidFill>
                            <a:schemeClr val="tx1"/>
                          </a:solidFill>
                        </a:rPr>
                        <a:t>10.5% (9.5%)</a:t>
                      </a:r>
                    </a:p>
                    <a:p>
                      <a:pPr marL="171450" indent="-171450">
                        <a:lnSpc>
                          <a:spcPct val="150000"/>
                        </a:lnSpc>
                        <a:buFont typeface="Arial" charset="0"/>
                        <a:buChar char="•"/>
                      </a:pPr>
                      <a:r>
                        <a:rPr lang="sv-SE" sz="1600" b="0" dirty="0" smtClean="0">
                          <a:solidFill>
                            <a:schemeClr val="tx1"/>
                          </a:solidFill>
                        </a:rPr>
                        <a:t>51% (54%)</a:t>
                      </a:r>
                      <a:endParaRPr lang="en-GB" sz="16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13" name="Pentagon 112"/>
          <p:cNvSpPr/>
          <p:nvPr/>
        </p:nvSpPr>
        <p:spPr>
          <a:xfrm>
            <a:off x="680633" y="1197546"/>
            <a:ext cx="2536634" cy="1224136"/>
          </a:xfrm>
          <a:prstGeom prst="homePlate">
            <a:avLst>
              <a:gd name="adj" fmla="val 62700"/>
            </a:avLst>
          </a:prstGeom>
          <a:solidFill>
            <a:srgbClr val="0000A0"/>
          </a:solidFill>
          <a:ln w="25400" cap="flat" cmpd="sng" algn="ctr">
            <a:noFill/>
            <a:prstDash val="solid"/>
          </a:ln>
          <a:effectLst/>
        </p:spPr>
        <p:txBody>
          <a:bodyPr lIns="108656" tIns="54326" rIns="108656" bIns="5432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dirty="0" smtClean="0">
                <a:ln>
                  <a:noFill/>
                </a:ln>
                <a:solidFill>
                  <a:prstClr val="white"/>
                </a:solidFill>
                <a:effectLst/>
                <a:uLnTx/>
                <a:uFillTx/>
                <a:latin typeface="Arial"/>
                <a:ea typeface="+mn-ea"/>
                <a:cs typeface="+mn-cs"/>
              </a:rPr>
              <a:t>Income </a:t>
            </a:r>
          </a:p>
        </p:txBody>
      </p:sp>
      <p:sp>
        <p:nvSpPr>
          <p:cNvPr id="114" name="Pentagon 113"/>
          <p:cNvSpPr/>
          <p:nvPr/>
        </p:nvSpPr>
        <p:spPr>
          <a:xfrm>
            <a:off x="680633" y="2710562"/>
            <a:ext cx="2536634" cy="935256"/>
          </a:xfrm>
          <a:prstGeom prst="homePlate">
            <a:avLst>
              <a:gd name="adj" fmla="val 62700"/>
            </a:avLst>
          </a:prstGeom>
          <a:solidFill>
            <a:srgbClr val="0000A0"/>
          </a:solidFill>
          <a:ln w="25400" cap="flat" cmpd="sng" algn="ctr">
            <a:noFill/>
            <a:prstDash val="solid"/>
          </a:ln>
          <a:effectLst/>
        </p:spPr>
        <p:txBody>
          <a:bodyPr lIns="108656" tIns="54326" rIns="108656" bIns="5432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dirty="0" smtClean="0">
                <a:ln>
                  <a:noFill/>
                </a:ln>
                <a:solidFill>
                  <a:prstClr val="white"/>
                </a:solidFill>
                <a:effectLst/>
                <a:uLnTx/>
                <a:uFillTx/>
                <a:latin typeface="Arial"/>
                <a:ea typeface="+mn-ea"/>
                <a:cs typeface="+mn-cs"/>
              </a:rPr>
              <a:t>Costs</a:t>
            </a:r>
          </a:p>
        </p:txBody>
      </p:sp>
      <p:sp>
        <p:nvSpPr>
          <p:cNvPr id="115" name="Pentagon 114"/>
          <p:cNvSpPr/>
          <p:nvPr/>
        </p:nvSpPr>
        <p:spPr>
          <a:xfrm>
            <a:off x="680633" y="3862690"/>
            <a:ext cx="2536634" cy="935256"/>
          </a:xfrm>
          <a:prstGeom prst="homePlate">
            <a:avLst>
              <a:gd name="adj" fmla="val 62700"/>
            </a:avLst>
          </a:prstGeom>
          <a:solidFill>
            <a:srgbClr val="0000A0"/>
          </a:solidFill>
          <a:ln w="25400" cap="flat" cmpd="sng" algn="ctr">
            <a:noFill/>
            <a:prstDash val="solid"/>
          </a:ln>
          <a:effectLst/>
        </p:spPr>
        <p:txBody>
          <a:bodyPr lIns="108656" tIns="54326" rIns="108656" bIns="5432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dirty="0" smtClean="0">
                <a:ln>
                  <a:noFill/>
                </a:ln>
                <a:solidFill>
                  <a:prstClr val="white"/>
                </a:solidFill>
                <a:effectLst/>
                <a:uLnTx/>
                <a:uFillTx/>
                <a:latin typeface="Arial"/>
                <a:ea typeface="+mn-ea"/>
                <a:cs typeface="+mn-cs"/>
              </a:rPr>
              <a:t>Credit quality</a:t>
            </a:r>
          </a:p>
        </p:txBody>
      </p:sp>
      <p:sp>
        <p:nvSpPr>
          <p:cNvPr id="116" name="Pentagon 115"/>
          <p:cNvSpPr/>
          <p:nvPr/>
        </p:nvSpPr>
        <p:spPr>
          <a:xfrm>
            <a:off x="680633" y="5086826"/>
            <a:ext cx="2536634" cy="935256"/>
          </a:xfrm>
          <a:prstGeom prst="homePlate">
            <a:avLst>
              <a:gd name="adj" fmla="val 62700"/>
            </a:avLst>
          </a:prstGeom>
          <a:solidFill>
            <a:srgbClr val="0000A0"/>
          </a:solidFill>
          <a:ln w="25400" cap="flat" cmpd="sng" algn="ctr">
            <a:noFill/>
            <a:prstDash val="solid"/>
          </a:ln>
          <a:effectLst/>
        </p:spPr>
        <p:txBody>
          <a:bodyPr lIns="108656" tIns="54326" rIns="108656" bIns="5432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prstClr val="white"/>
                </a:solidFill>
                <a:latin typeface="Arial"/>
              </a:rPr>
              <a:t>Key ratios</a:t>
            </a:r>
            <a:endParaRPr kumimoji="0" lang="en-US" sz="2000" b="1" i="0" u="none" strike="noStrike" kern="0" cap="none" spc="0" normalizeH="0" baseline="0" dirty="0" smtClean="0">
              <a:ln>
                <a:noFill/>
              </a:ln>
              <a:solidFill>
                <a:prstClr val="white"/>
              </a:solidFill>
              <a:effectLst/>
              <a:uLnTx/>
              <a:uFillTx/>
              <a:latin typeface="Arial"/>
            </a:endParaRPr>
          </a:p>
        </p:txBody>
      </p:sp>
      <p:grpSp>
        <p:nvGrpSpPr>
          <p:cNvPr id="5" name="Group 4"/>
          <p:cNvGrpSpPr/>
          <p:nvPr/>
        </p:nvGrpSpPr>
        <p:grpSpPr>
          <a:xfrm>
            <a:off x="7105699" y="765498"/>
            <a:ext cx="4227796" cy="355839"/>
            <a:chOff x="7105699" y="1057731"/>
            <a:chExt cx="4227796" cy="355839"/>
          </a:xfrm>
        </p:grpSpPr>
        <p:sp>
          <p:nvSpPr>
            <p:cNvPr id="117" name="TextBox 116"/>
            <p:cNvSpPr txBox="1"/>
            <p:nvPr/>
          </p:nvSpPr>
          <p:spPr>
            <a:xfrm>
              <a:off x="7105699" y="1057731"/>
              <a:ext cx="2189489" cy="355839"/>
            </a:xfrm>
            <a:prstGeom prst="rect">
              <a:avLst/>
            </a:prstGeom>
            <a:noFill/>
          </p:spPr>
          <p:txBody>
            <a:bodyPr wrap="square" lIns="108562" tIns="54279" rIns="108562" bIns="5427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dirty="0" smtClean="0">
                  <a:ln>
                    <a:noFill/>
                  </a:ln>
                  <a:solidFill>
                    <a:schemeClr val="accent1"/>
                  </a:solidFill>
                  <a:effectLst/>
                  <a:uLnTx/>
                  <a:uFillTx/>
                </a:rPr>
                <a:t>Q3/17 vs. Q3/16*</a:t>
              </a:r>
            </a:p>
          </p:txBody>
        </p:sp>
        <p:sp>
          <p:nvSpPr>
            <p:cNvPr id="118" name="TextBox 117"/>
            <p:cNvSpPr txBox="1"/>
            <p:nvPr/>
          </p:nvSpPr>
          <p:spPr>
            <a:xfrm>
              <a:off x="9124675" y="1057731"/>
              <a:ext cx="2208820" cy="355839"/>
            </a:xfrm>
            <a:prstGeom prst="rect">
              <a:avLst/>
            </a:prstGeom>
            <a:noFill/>
          </p:spPr>
          <p:txBody>
            <a:bodyPr wrap="square" lIns="108562" tIns="54279" rIns="108562" bIns="5427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dirty="0" smtClean="0">
                  <a:ln>
                    <a:noFill/>
                  </a:ln>
                  <a:solidFill>
                    <a:schemeClr val="accent1"/>
                  </a:solidFill>
                  <a:effectLst/>
                  <a:uLnTx/>
                  <a:uFillTx/>
                </a:rPr>
                <a:t>Q3/17 vs. Q2/17*</a:t>
              </a:r>
            </a:p>
          </p:txBody>
        </p:sp>
      </p:grpSp>
      <p:sp>
        <p:nvSpPr>
          <p:cNvPr id="16" name="Freeform 239"/>
          <p:cNvSpPr>
            <a:spLocks/>
          </p:cNvSpPr>
          <p:nvPr>
            <p:custDataLst>
              <p:tags r:id="rId1"/>
            </p:custDataLst>
          </p:nvPr>
        </p:nvSpPr>
        <p:spPr bwMode="gray">
          <a:xfrm>
            <a:off x="8905899" y="1701602"/>
            <a:ext cx="1323186" cy="648072"/>
          </a:xfrm>
          <a:custGeom>
            <a:avLst/>
            <a:gdLst>
              <a:gd name="T0" fmla="*/ 2147483647 w 400"/>
              <a:gd name="T1" fmla="*/ 0 h 216"/>
              <a:gd name="T2" fmla="*/ 2147483647 w 400"/>
              <a:gd name="T3" fmla="*/ 2147483647 h 216"/>
              <a:gd name="T4" fmla="*/ 2147483647 w 400"/>
              <a:gd name="T5" fmla="*/ 2147483647 h 216"/>
              <a:gd name="T6" fmla="*/ 2147483647 w 400"/>
              <a:gd name="T7" fmla="*/ 2147483647 h 216"/>
              <a:gd name="T8" fmla="*/ 2147483647 w 400"/>
              <a:gd name="T9" fmla="*/ 2147483647 h 216"/>
              <a:gd name="T10" fmla="*/ 2147483647 w 400"/>
              <a:gd name="T11" fmla="*/ 2147483647 h 216"/>
              <a:gd name="T12" fmla="*/ 2147483647 w 400"/>
              <a:gd name="T13" fmla="*/ 2147483647 h 216"/>
              <a:gd name="T14" fmla="*/ 2147483647 w 400"/>
              <a:gd name="T15" fmla="*/ 2147483647 h 216"/>
              <a:gd name="T16" fmla="*/ 2147483647 w 400"/>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0" h="216">
                <a:moveTo>
                  <a:pt x="150" y="0"/>
                </a:moveTo>
                <a:cubicBezTo>
                  <a:pt x="207" y="11"/>
                  <a:pt x="400" y="34"/>
                  <a:pt x="369" y="128"/>
                </a:cubicBezTo>
                <a:cubicBezTo>
                  <a:pt x="348" y="187"/>
                  <a:pt x="123" y="216"/>
                  <a:pt x="69" y="116"/>
                </a:cubicBezTo>
                <a:cubicBezTo>
                  <a:pt x="54" y="48"/>
                  <a:pt x="164" y="28"/>
                  <a:pt x="195" y="23"/>
                </a:cubicBezTo>
                <a:cubicBezTo>
                  <a:pt x="226" y="18"/>
                  <a:pt x="205" y="24"/>
                  <a:pt x="214" y="27"/>
                </a:cubicBezTo>
                <a:cubicBezTo>
                  <a:pt x="215" y="30"/>
                  <a:pt x="223" y="36"/>
                  <a:pt x="218" y="38"/>
                </a:cubicBezTo>
                <a:cubicBezTo>
                  <a:pt x="181" y="44"/>
                  <a:pt x="0" y="85"/>
                  <a:pt x="154" y="158"/>
                </a:cubicBezTo>
                <a:cubicBezTo>
                  <a:pt x="181" y="173"/>
                  <a:pt x="309" y="177"/>
                  <a:pt x="354" y="122"/>
                </a:cubicBezTo>
                <a:cubicBezTo>
                  <a:pt x="391" y="50"/>
                  <a:pt x="193" y="15"/>
                  <a:pt x="150" y="0"/>
                </a:cubicBezTo>
                <a:close/>
              </a:path>
            </a:pathLst>
          </a:custGeom>
          <a:solidFill>
            <a:srgbClr val="FF0000"/>
          </a:solidFill>
          <a:ln>
            <a:noFill/>
          </a:ln>
          <a:effectLst/>
          <a:extLst/>
        </p:spPr>
        <p:txBody>
          <a:bodyPr wrap="none" lIns="0" tIns="0" rIns="0" bIns="0" anchor="ctr"/>
          <a:lstStyle/>
          <a:p>
            <a:pPr>
              <a:defRPr/>
            </a:pPr>
            <a:endParaRPr lang="en-GB" kern="0">
              <a:solidFill>
                <a:sysClr val="windowText" lastClr="000000"/>
              </a:solidFill>
              <a:latin typeface="Arial"/>
              <a:cs typeface="Arial"/>
            </a:endParaRPr>
          </a:p>
        </p:txBody>
      </p:sp>
      <p:sp>
        <p:nvSpPr>
          <p:cNvPr id="18" name="Freeform 239"/>
          <p:cNvSpPr>
            <a:spLocks/>
          </p:cNvSpPr>
          <p:nvPr>
            <p:custDataLst>
              <p:tags r:id="rId2"/>
            </p:custDataLst>
          </p:nvPr>
        </p:nvSpPr>
        <p:spPr bwMode="gray">
          <a:xfrm>
            <a:off x="8878857" y="2709714"/>
            <a:ext cx="1323186" cy="648072"/>
          </a:xfrm>
          <a:custGeom>
            <a:avLst/>
            <a:gdLst>
              <a:gd name="T0" fmla="*/ 2147483647 w 400"/>
              <a:gd name="T1" fmla="*/ 0 h 216"/>
              <a:gd name="T2" fmla="*/ 2147483647 w 400"/>
              <a:gd name="T3" fmla="*/ 2147483647 h 216"/>
              <a:gd name="T4" fmla="*/ 2147483647 w 400"/>
              <a:gd name="T5" fmla="*/ 2147483647 h 216"/>
              <a:gd name="T6" fmla="*/ 2147483647 w 400"/>
              <a:gd name="T7" fmla="*/ 2147483647 h 216"/>
              <a:gd name="T8" fmla="*/ 2147483647 w 400"/>
              <a:gd name="T9" fmla="*/ 2147483647 h 216"/>
              <a:gd name="T10" fmla="*/ 2147483647 w 400"/>
              <a:gd name="T11" fmla="*/ 2147483647 h 216"/>
              <a:gd name="T12" fmla="*/ 2147483647 w 400"/>
              <a:gd name="T13" fmla="*/ 2147483647 h 216"/>
              <a:gd name="T14" fmla="*/ 2147483647 w 400"/>
              <a:gd name="T15" fmla="*/ 2147483647 h 216"/>
              <a:gd name="T16" fmla="*/ 2147483647 w 400"/>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0" h="216">
                <a:moveTo>
                  <a:pt x="150" y="0"/>
                </a:moveTo>
                <a:cubicBezTo>
                  <a:pt x="207" y="11"/>
                  <a:pt x="400" y="34"/>
                  <a:pt x="369" y="128"/>
                </a:cubicBezTo>
                <a:cubicBezTo>
                  <a:pt x="348" y="187"/>
                  <a:pt x="123" y="216"/>
                  <a:pt x="69" y="116"/>
                </a:cubicBezTo>
                <a:cubicBezTo>
                  <a:pt x="54" y="48"/>
                  <a:pt x="164" y="28"/>
                  <a:pt x="195" y="23"/>
                </a:cubicBezTo>
                <a:cubicBezTo>
                  <a:pt x="226" y="18"/>
                  <a:pt x="205" y="24"/>
                  <a:pt x="214" y="27"/>
                </a:cubicBezTo>
                <a:cubicBezTo>
                  <a:pt x="215" y="30"/>
                  <a:pt x="223" y="36"/>
                  <a:pt x="218" y="38"/>
                </a:cubicBezTo>
                <a:cubicBezTo>
                  <a:pt x="181" y="44"/>
                  <a:pt x="0" y="85"/>
                  <a:pt x="154" y="158"/>
                </a:cubicBezTo>
                <a:cubicBezTo>
                  <a:pt x="181" y="173"/>
                  <a:pt x="309" y="177"/>
                  <a:pt x="354" y="122"/>
                </a:cubicBezTo>
                <a:cubicBezTo>
                  <a:pt x="391" y="50"/>
                  <a:pt x="193" y="15"/>
                  <a:pt x="150" y="0"/>
                </a:cubicBezTo>
                <a:close/>
              </a:path>
            </a:pathLst>
          </a:custGeom>
          <a:solidFill>
            <a:srgbClr val="FF0000"/>
          </a:solidFill>
          <a:ln>
            <a:noFill/>
          </a:ln>
          <a:effectLst/>
          <a:extLst/>
        </p:spPr>
        <p:txBody>
          <a:bodyPr wrap="none" lIns="0" tIns="0" rIns="0" bIns="0" anchor="ctr"/>
          <a:lstStyle/>
          <a:p>
            <a:pPr>
              <a:defRPr/>
            </a:pPr>
            <a:endParaRPr lang="en-GB" kern="0">
              <a:solidFill>
                <a:sysClr val="windowText" lastClr="000000"/>
              </a:solidFill>
              <a:latin typeface="Arial"/>
              <a:cs typeface="Arial"/>
            </a:endParaRPr>
          </a:p>
        </p:txBody>
      </p:sp>
      <p:sp>
        <p:nvSpPr>
          <p:cNvPr id="19" name="Freeform 239"/>
          <p:cNvSpPr>
            <a:spLocks/>
          </p:cNvSpPr>
          <p:nvPr>
            <p:custDataLst>
              <p:tags r:id="rId3"/>
            </p:custDataLst>
          </p:nvPr>
        </p:nvSpPr>
        <p:spPr bwMode="gray">
          <a:xfrm>
            <a:off x="6817667" y="1716510"/>
            <a:ext cx="1323186" cy="648072"/>
          </a:xfrm>
          <a:custGeom>
            <a:avLst/>
            <a:gdLst>
              <a:gd name="T0" fmla="*/ 2147483647 w 400"/>
              <a:gd name="T1" fmla="*/ 0 h 216"/>
              <a:gd name="T2" fmla="*/ 2147483647 w 400"/>
              <a:gd name="T3" fmla="*/ 2147483647 h 216"/>
              <a:gd name="T4" fmla="*/ 2147483647 w 400"/>
              <a:gd name="T5" fmla="*/ 2147483647 h 216"/>
              <a:gd name="T6" fmla="*/ 2147483647 w 400"/>
              <a:gd name="T7" fmla="*/ 2147483647 h 216"/>
              <a:gd name="T8" fmla="*/ 2147483647 w 400"/>
              <a:gd name="T9" fmla="*/ 2147483647 h 216"/>
              <a:gd name="T10" fmla="*/ 2147483647 w 400"/>
              <a:gd name="T11" fmla="*/ 2147483647 h 216"/>
              <a:gd name="T12" fmla="*/ 2147483647 w 400"/>
              <a:gd name="T13" fmla="*/ 2147483647 h 216"/>
              <a:gd name="T14" fmla="*/ 2147483647 w 400"/>
              <a:gd name="T15" fmla="*/ 2147483647 h 216"/>
              <a:gd name="T16" fmla="*/ 2147483647 w 400"/>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0" h="216">
                <a:moveTo>
                  <a:pt x="150" y="0"/>
                </a:moveTo>
                <a:cubicBezTo>
                  <a:pt x="207" y="11"/>
                  <a:pt x="400" y="34"/>
                  <a:pt x="369" y="128"/>
                </a:cubicBezTo>
                <a:cubicBezTo>
                  <a:pt x="348" y="187"/>
                  <a:pt x="123" y="216"/>
                  <a:pt x="69" y="116"/>
                </a:cubicBezTo>
                <a:cubicBezTo>
                  <a:pt x="54" y="48"/>
                  <a:pt x="164" y="28"/>
                  <a:pt x="195" y="23"/>
                </a:cubicBezTo>
                <a:cubicBezTo>
                  <a:pt x="226" y="18"/>
                  <a:pt x="205" y="24"/>
                  <a:pt x="214" y="27"/>
                </a:cubicBezTo>
                <a:cubicBezTo>
                  <a:pt x="215" y="30"/>
                  <a:pt x="223" y="36"/>
                  <a:pt x="218" y="38"/>
                </a:cubicBezTo>
                <a:cubicBezTo>
                  <a:pt x="181" y="44"/>
                  <a:pt x="0" y="85"/>
                  <a:pt x="154" y="158"/>
                </a:cubicBezTo>
                <a:cubicBezTo>
                  <a:pt x="181" y="173"/>
                  <a:pt x="309" y="177"/>
                  <a:pt x="354" y="122"/>
                </a:cubicBezTo>
                <a:cubicBezTo>
                  <a:pt x="391" y="50"/>
                  <a:pt x="193" y="15"/>
                  <a:pt x="150" y="0"/>
                </a:cubicBezTo>
                <a:close/>
              </a:path>
            </a:pathLst>
          </a:custGeom>
          <a:solidFill>
            <a:srgbClr val="FF0000"/>
          </a:solidFill>
          <a:ln>
            <a:noFill/>
          </a:ln>
          <a:effectLst/>
          <a:extLst/>
        </p:spPr>
        <p:txBody>
          <a:bodyPr wrap="none" lIns="0" tIns="0" rIns="0" bIns="0" anchor="ctr"/>
          <a:lstStyle/>
          <a:p>
            <a:pPr>
              <a:defRPr/>
            </a:pPr>
            <a:endParaRPr lang="en-GB" kern="0">
              <a:solidFill>
                <a:sysClr val="windowText" lastClr="000000"/>
              </a:solidFill>
              <a:latin typeface="Arial"/>
              <a:cs typeface="Arial"/>
            </a:endParaRPr>
          </a:p>
        </p:txBody>
      </p:sp>
      <p:sp>
        <p:nvSpPr>
          <p:cNvPr id="20" name="Freeform 239"/>
          <p:cNvSpPr>
            <a:spLocks/>
          </p:cNvSpPr>
          <p:nvPr>
            <p:custDataLst>
              <p:tags r:id="rId4"/>
            </p:custDataLst>
          </p:nvPr>
        </p:nvSpPr>
        <p:spPr bwMode="gray">
          <a:xfrm>
            <a:off x="6817667" y="4797946"/>
            <a:ext cx="2160240" cy="864096"/>
          </a:xfrm>
          <a:custGeom>
            <a:avLst/>
            <a:gdLst>
              <a:gd name="T0" fmla="*/ 2147483647 w 400"/>
              <a:gd name="T1" fmla="*/ 0 h 216"/>
              <a:gd name="T2" fmla="*/ 2147483647 w 400"/>
              <a:gd name="T3" fmla="*/ 2147483647 h 216"/>
              <a:gd name="T4" fmla="*/ 2147483647 w 400"/>
              <a:gd name="T5" fmla="*/ 2147483647 h 216"/>
              <a:gd name="T6" fmla="*/ 2147483647 w 400"/>
              <a:gd name="T7" fmla="*/ 2147483647 h 216"/>
              <a:gd name="T8" fmla="*/ 2147483647 w 400"/>
              <a:gd name="T9" fmla="*/ 2147483647 h 216"/>
              <a:gd name="T10" fmla="*/ 2147483647 w 400"/>
              <a:gd name="T11" fmla="*/ 2147483647 h 216"/>
              <a:gd name="T12" fmla="*/ 2147483647 w 400"/>
              <a:gd name="T13" fmla="*/ 2147483647 h 216"/>
              <a:gd name="T14" fmla="*/ 2147483647 w 400"/>
              <a:gd name="T15" fmla="*/ 2147483647 h 216"/>
              <a:gd name="T16" fmla="*/ 2147483647 w 400"/>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0" h="216">
                <a:moveTo>
                  <a:pt x="150" y="0"/>
                </a:moveTo>
                <a:cubicBezTo>
                  <a:pt x="207" y="11"/>
                  <a:pt x="400" y="34"/>
                  <a:pt x="369" y="128"/>
                </a:cubicBezTo>
                <a:cubicBezTo>
                  <a:pt x="348" y="187"/>
                  <a:pt x="123" y="216"/>
                  <a:pt x="69" y="116"/>
                </a:cubicBezTo>
                <a:cubicBezTo>
                  <a:pt x="54" y="48"/>
                  <a:pt x="164" y="28"/>
                  <a:pt x="195" y="23"/>
                </a:cubicBezTo>
                <a:cubicBezTo>
                  <a:pt x="226" y="18"/>
                  <a:pt x="205" y="24"/>
                  <a:pt x="214" y="27"/>
                </a:cubicBezTo>
                <a:cubicBezTo>
                  <a:pt x="215" y="30"/>
                  <a:pt x="223" y="36"/>
                  <a:pt x="218" y="38"/>
                </a:cubicBezTo>
                <a:cubicBezTo>
                  <a:pt x="181" y="44"/>
                  <a:pt x="0" y="85"/>
                  <a:pt x="154" y="158"/>
                </a:cubicBezTo>
                <a:cubicBezTo>
                  <a:pt x="181" y="173"/>
                  <a:pt x="309" y="177"/>
                  <a:pt x="354" y="122"/>
                </a:cubicBezTo>
                <a:cubicBezTo>
                  <a:pt x="391" y="50"/>
                  <a:pt x="193" y="15"/>
                  <a:pt x="150" y="0"/>
                </a:cubicBezTo>
                <a:close/>
              </a:path>
            </a:pathLst>
          </a:custGeom>
          <a:solidFill>
            <a:srgbClr val="FF0000"/>
          </a:solidFill>
          <a:ln>
            <a:noFill/>
          </a:ln>
          <a:effectLst/>
          <a:extLst/>
        </p:spPr>
        <p:txBody>
          <a:bodyPr wrap="none" lIns="0" tIns="0" rIns="0" bIns="0" anchor="ctr"/>
          <a:lstStyle/>
          <a:p>
            <a:pPr>
              <a:defRPr/>
            </a:pPr>
            <a:endParaRPr lang="en-GB" kern="0">
              <a:solidFill>
                <a:sysClr val="windowText" lastClr="000000"/>
              </a:solidFill>
              <a:latin typeface="Arial"/>
              <a:cs typeface="Arial"/>
            </a:endParaRPr>
          </a:p>
        </p:txBody>
      </p:sp>
    </p:spTree>
    <p:extLst>
      <p:ext uri="{BB962C8B-B14F-4D97-AF65-F5344CB8AC3E}">
        <p14:creationId xmlns:p14="http://schemas.microsoft.com/office/powerpoint/2010/main" val="819454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2859425646"/>
              </p:ext>
            </p:extLst>
          </p:nvPr>
        </p:nvGraphicFramePr>
        <p:xfrm>
          <a:off x="2118" y="1589"/>
          <a:ext cx="2117" cy="1587"/>
        </p:xfrm>
        <a:graphic>
          <a:graphicData uri="http://schemas.openxmlformats.org/presentationml/2006/ole">
            <mc:AlternateContent xmlns:mc="http://schemas.openxmlformats.org/markup-compatibility/2006">
              <mc:Choice xmlns:v="urn:schemas-microsoft-com:vml" Requires="v">
                <p:oleObj spid="_x0000_s342050" name="think-cell Slide" r:id="rId38" imgW="270" imgH="270" progId="TCLayout.ActiveDocument.1">
                  <p:embed/>
                </p:oleObj>
              </mc:Choice>
              <mc:Fallback>
                <p:oleObj name="think-cell Slide" r:id="rId38" imgW="270" imgH="270" progId="TCLayout.ActiveDocument.1">
                  <p:embed/>
                  <p:pic>
                    <p:nvPicPr>
                      <p:cNvPr id="10" name="Object 9" hidden="1"/>
                      <p:cNvPicPr/>
                      <p:nvPr/>
                    </p:nvPicPr>
                    <p:blipFill>
                      <a:blip r:embed="rId39"/>
                      <a:stretch>
                        <a:fillRect/>
                      </a:stretch>
                    </p:blipFill>
                    <p:spPr>
                      <a:xfrm>
                        <a:off x="2118" y="1589"/>
                        <a:ext cx="211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211722" cy="1587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sz="12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11" name="Title 1"/>
          <p:cNvSpPr txBox="1">
            <a:spLocks/>
          </p:cNvSpPr>
          <p:nvPr/>
        </p:nvSpPr>
        <p:spPr>
          <a:xfrm>
            <a:off x="741026" y="349366"/>
            <a:ext cx="10651740" cy="360123"/>
          </a:xfrm>
          <a:prstGeom prst="rect">
            <a:avLst/>
          </a:prstGeom>
          <a:ln>
            <a:noFill/>
          </a:ln>
        </p:spPr>
        <p:txBody>
          <a:bodyPr vert="horz" lIns="0" tIns="0" rIns="0" bIns="0" rtlCol="0" anchor="b" anchorCtr="0">
            <a:norm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r>
              <a:rPr lang="en-GB" dirty="0" smtClean="0">
                <a:solidFill>
                  <a:srgbClr val="0000A0"/>
                </a:solidFill>
                <a:cs typeface="Arial" panose="020B0604020202020204" pitchFamily="34" charset="0"/>
              </a:rPr>
              <a:t>Expected cost development 2017-2021</a:t>
            </a:r>
            <a:endParaRPr lang="en-GB" dirty="0">
              <a:solidFill>
                <a:srgbClr val="0000A0"/>
              </a:solidFill>
            </a:endParaRPr>
          </a:p>
        </p:txBody>
      </p:sp>
      <p:sp>
        <p:nvSpPr>
          <p:cNvPr id="13" name="Rectangle 2"/>
          <p:cNvSpPr txBox="1">
            <a:spLocks/>
          </p:cNvSpPr>
          <p:nvPr/>
        </p:nvSpPr>
        <p:spPr>
          <a:xfrm>
            <a:off x="752695" y="574864"/>
            <a:ext cx="10695103" cy="267511"/>
          </a:xfrm>
          <a:prstGeom prst="rect">
            <a:avLst/>
          </a:prstGeom>
        </p:spPr>
        <p:txBody>
          <a:bodyPr vert="horz" lIns="0" tIns="0" rIns="0" bIns="0" rtlCol="0" anchor="ctr" anchorCtr="0">
            <a:noAutofit/>
          </a:bodyPr>
          <a:lstStyle>
            <a:defPPr>
              <a:defRPr lang="en-US"/>
            </a:defPPr>
            <a:lvl1pPr marL="285750" indent="-285750">
              <a:spcBef>
                <a:spcPct val="0"/>
              </a:spcBef>
              <a:buFont typeface="Wingdings" panose="05000000000000000000" pitchFamily="2" charset="2"/>
              <a:buChar char="Ø"/>
              <a:defRPr sz="1600" b="1" i="1">
                <a:solidFill>
                  <a:srgbClr val="8B8A8D"/>
                </a:solidFill>
                <a:latin typeface="+mj-lt"/>
                <a:ea typeface="+mj-ea"/>
                <a:cs typeface="Arial" pitchFamily="34" charset="0"/>
              </a:defRPr>
            </a:lvl1pPr>
          </a:lstStyle>
          <a:p>
            <a:pPr marL="0" indent="0">
              <a:buNone/>
            </a:pPr>
            <a:endParaRPr lang="en-GB" dirty="0"/>
          </a:p>
        </p:txBody>
      </p:sp>
      <p:cxnSp>
        <p:nvCxnSpPr>
          <p:cNvPr id="2" name="Rak 1"/>
          <p:cNvCxnSpPr/>
          <p:nvPr>
            <p:custDataLst>
              <p:tags r:id="rId4"/>
            </p:custDataLst>
          </p:nvPr>
        </p:nvCxnSpPr>
        <p:spPr bwMode="auto">
          <a:xfrm>
            <a:off x="2347913" y="2957513"/>
            <a:ext cx="4905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Rak 29"/>
          <p:cNvCxnSpPr/>
          <p:nvPr>
            <p:custDataLst>
              <p:tags r:id="rId5"/>
            </p:custDataLst>
          </p:nvPr>
        </p:nvCxnSpPr>
        <p:spPr bwMode="auto">
          <a:xfrm>
            <a:off x="6777038" y="3529013"/>
            <a:ext cx="4905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custDataLst>
              <p:tags r:id="rId6"/>
            </p:custDataLst>
          </p:nvPr>
        </p:nvCxnSpPr>
        <p:spPr bwMode="auto">
          <a:xfrm>
            <a:off x="5667375" y="2247900"/>
            <a:ext cx="4905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7"/>
            </p:custDataLst>
          </p:nvPr>
        </p:nvCxnSpPr>
        <p:spPr bwMode="auto">
          <a:xfrm>
            <a:off x="4562475" y="2033588"/>
            <a:ext cx="4905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custDataLst>
              <p:tags r:id="rId8"/>
            </p:custDataLst>
          </p:nvPr>
        </p:nvCxnSpPr>
        <p:spPr bwMode="auto">
          <a:xfrm>
            <a:off x="3452813" y="2462213"/>
            <a:ext cx="4905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9"/>
            </p:custDataLst>
          </p:nvPr>
        </p:nvCxnSpPr>
        <p:spPr bwMode="auto">
          <a:xfrm>
            <a:off x="1238250" y="2924175"/>
            <a:ext cx="49053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p:cNvGraphicFramePr>
          <p:nvPr>
            <p:custDataLst>
              <p:tags r:id="rId10"/>
            </p:custDataLst>
            <p:extLst>
              <p:ext uri="{D42A27DB-BD31-4B8C-83A1-F6EECF244321}">
                <p14:modId xmlns:p14="http://schemas.microsoft.com/office/powerpoint/2010/main" val="3777119902"/>
              </p:ext>
            </p:extLst>
          </p:nvPr>
        </p:nvGraphicFramePr>
        <p:xfrm>
          <a:off x="266700" y="1905000"/>
          <a:ext cx="7957944" cy="2585955"/>
        </p:xfrm>
        <a:graphic>
          <a:graphicData uri="http://schemas.openxmlformats.org/presentationml/2006/ole">
            <mc:AlternateContent xmlns:mc="http://schemas.openxmlformats.org/markup-compatibility/2006">
              <mc:Choice xmlns:v="urn:schemas-microsoft-com:vml" Requires="v">
                <p:oleObj spid="_x0000_s342051" name="Chart" r:id="rId40" imgW="7957944" imgH="2585955" progId="MSGraph.Chart.8">
                  <p:embed followColorScheme="full"/>
                </p:oleObj>
              </mc:Choice>
              <mc:Fallback>
                <p:oleObj name="Chart" r:id="rId40" imgW="7957944" imgH="2585955" progId="MSGraph.Chart.8">
                  <p:embed followColorScheme="full"/>
                  <p:pic>
                    <p:nvPicPr>
                      <p:cNvPr id="0" name=""/>
                      <p:cNvPicPr/>
                      <p:nvPr/>
                    </p:nvPicPr>
                    <p:blipFill>
                      <a:blip r:embed="rId41"/>
                      <a:stretch>
                        <a:fillRect/>
                      </a:stretch>
                    </p:blipFill>
                    <p:spPr>
                      <a:xfrm>
                        <a:off x="266700" y="1905000"/>
                        <a:ext cx="7957944" cy="2585955"/>
                      </a:xfrm>
                      <a:prstGeom prst="rect">
                        <a:avLst/>
                      </a:prstGeom>
                    </p:spPr>
                  </p:pic>
                </p:oleObj>
              </mc:Fallback>
            </mc:AlternateContent>
          </a:graphicData>
        </a:graphic>
      </p:graphicFrame>
      <p:sp useBgFill="1">
        <p:nvSpPr>
          <p:cNvPr id="250" name="Freeform 249"/>
          <p:cNvSpPr/>
          <p:nvPr>
            <p:custDataLst>
              <p:tags r:id="rId11"/>
            </p:custDataLst>
          </p:nvPr>
        </p:nvSpPr>
        <p:spPr bwMode="auto">
          <a:xfrm>
            <a:off x="577850" y="3832225"/>
            <a:ext cx="706439" cy="247651"/>
          </a:xfrm>
          <a:custGeom>
            <a:avLst/>
            <a:gdLst/>
            <a:ahLst/>
            <a:cxnLst/>
            <a:rect l="0" t="0" r="0" b="0"/>
            <a:pathLst>
              <a:path w="706439" h="247651">
                <a:moveTo>
                  <a:pt x="0" y="190500"/>
                </a:moveTo>
                <a:lnTo>
                  <a:pt x="706438" y="0"/>
                </a:lnTo>
                <a:lnTo>
                  <a:pt x="706438" y="57150"/>
                </a:lnTo>
                <a:lnTo>
                  <a:pt x="0" y="2476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useBgFill="1">
        <p:nvSpPr>
          <p:cNvPr id="253" name="Freeform 252"/>
          <p:cNvSpPr/>
          <p:nvPr>
            <p:custDataLst>
              <p:tags r:id="rId12"/>
            </p:custDataLst>
          </p:nvPr>
        </p:nvSpPr>
        <p:spPr bwMode="auto">
          <a:xfrm>
            <a:off x="7218363" y="3832225"/>
            <a:ext cx="706438" cy="247651"/>
          </a:xfrm>
          <a:custGeom>
            <a:avLst/>
            <a:gdLst/>
            <a:ahLst/>
            <a:cxnLst/>
            <a:rect l="0" t="0" r="0" b="0"/>
            <a:pathLst>
              <a:path w="706438" h="247651">
                <a:moveTo>
                  <a:pt x="0" y="190500"/>
                </a:moveTo>
                <a:lnTo>
                  <a:pt x="706437" y="0"/>
                </a:lnTo>
                <a:lnTo>
                  <a:pt x="706437" y="57150"/>
                </a:lnTo>
                <a:lnTo>
                  <a:pt x="0" y="2476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251" name="Freeform 250"/>
          <p:cNvSpPr/>
          <p:nvPr>
            <p:custDataLst>
              <p:tags r:id="rId13"/>
            </p:custDataLst>
          </p:nvPr>
        </p:nvSpPr>
        <p:spPr bwMode="auto">
          <a:xfrm>
            <a:off x="7218363" y="3832225"/>
            <a:ext cx="706438" cy="190501"/>
          </a:xfrm>
          <a:custGeom>
            <a:avLst/>
            <a:gdLst/>
            <a:ahLst/>
            <a:cxnLst/>
            <a:rect l="0" t="0" r="0" b="0"/>
            <a:pathLst>
              <a:path w="706438" h="190501">
                <a:moveTo>
                  <a:pt x="0" y="190500"/>
                </a:moveTo>
                <a:lnTo>
                  <a:pt x="706437"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9" name="Freeform 248"/>
          <p:cNvSpPr/>
          <p:nvPr>
            <p:custDataLst>
              <p:tags r:id="rId14"/>
            </p:custDataLst>
          </p:nvPr>
        </p:nvSpPr>
        <p:spPr bwMode="auto">
          <a:xfrm>
            <a:off x="577850" y="3889375"/>
            <a:ext cx="706439" cy="190501"/>
          </a:xfrm>
          <a:custGeom>
            <a:avLst/>
            <a:gdLst/>
            <a:ahLst/>
            <a:cxnLst/>
            <a:rect l="0" t="0" r="0" b="0"/>
            <a:pathLst>
              <a:path w="706439" h="190501">
                <a:moveTo>
                  <a:pt x="0" y="190500"/>
                </a:moveTo>
                <a:lnTo>
                  <a:pt x="706438"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2" name="Freeform 251"/>
          <p:cNvSpPr/>
          <p:nvPr>
            <p:custDataLst>
              <p:tags r:id="rId15"/>
            </p:custDataLst>
          </p:nvPr>
        </p:nvSpPr>
        <p:spPr bwMode="auto">
          <a:xfrm>
            <a:off x="7218363" y="3889375"/>
            <a:ext cx="706438" cy="190501"/>
          </a:xfrm>
          <a:custGeom>
            <a:avLst/>
            <a:gdLst/>
            <a:ahLst/>
            <a:cxnLst/>
            <a:rect l="0" t="0" r="0" b="0"/>
            <a:pathLst>
              <a:path w="706438" h="190501">
                <a:moveTo>
                  <a:pt x="0" y="190500"/>
                </a:moveTo>
                <a:lnTo>
                  <a:pt x="706437"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8" name="Freeform 247"/>
          <p:cNvSpPr/>
          <p:nvPr>
            <p:custDataLst>
              <p:tags r:id="rId16"/>
            </p:custDataLst>
          </p:nvPr>
        </p:nvSpPr>
        <p:spPr bwMode="auto">
          <a:xfrm>
            <a:off x="577850" y="3832225"/>
            <a:ext cx="706439" cy="190501"/>
          </a:xfrm>
          <a:custGeom>
            <a:avLst/>
            <a:gdLst/>
            <a:ahLst/>
            <a:cxnLst/>
            <a:rect l="0" t="0" r="0" b="0"/>
            <a:pathLst>
              <a:path w="706439" h="190501">
                <a:moveTo>
                  <a:pt x="0" y="190500"/>
                </a:moveTo>
                <a:lnTo>
                  <a:pt x="706438"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Connector 14"/>
          <p:cNvCxnSpPr/>
          <p:nvPr>
            <p:custDataLst>
              <p:tags r:id="rId17"/>
            </p:custDataLst>
          </p:nvPr>
        </p:nvCxnSpPr>
        <p:spPr bwMode="auto">
          <a:xfrm>
            <a:off x="7573963" y="1514475"/>
            <a:ext cx="0" cy="1768475"/>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18"/>
            </p:custDataLst>
          </p:nvPr>
        </p:nvCxnSpPr>
        <p:spPr bwMode="auto">
          <a:xfrm flipV="1">
            <a:off x="930275" y="1514475"/>
            <a:ext cx="0" cy="116363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19"/>
            </p:custDataLst>
          </p:nvPr>
        </p:nvCxnSpPr>
        <p:spPr bwMode="auto">
          <a:xfrm>
            <a:off x="930275" y="1514475"/>
            <a:ext cx="6643688"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1" name="Text Placeholder 2"/>
          <p:cNvSpPr>
            <a:spLocks noGrp="1"/>
          </p:cNvSpPr>
          <p:nvPr>
            <p:custDataLst>
              <p:tags r:id="rId20"/>
            </p:custDataLst>
          </p:nvPr>
        </p:nvSpPr>
        <p:spPr bwMode="gray">
          <a:xfrm>
            <a:off x="5186363" y="2273300"/>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t" anchorCtr="0">
            <a:noAutofit/>
          </a:bodyPr>
          <a:lstStyle>
            <a:lvl1pPr marL="215487" indent="-215487" algn="l" defTabSz="1088776" rtl="0" eaLnBrk="1" latinLnBrk="0" hangingPunct="1">
              <a:spcBef>
                <a:spcPts val="1200"/>
              </a:spcBef>
              <a:buFont typeface="Arial" pitchFamily="34" charset="0"/>
              <a:buChar char="•"/>
              <a:defRPr sz="16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D71B453-376C-4EC9-97C2-03840155D3CE}" type="datetime'-''''''''''''''1''''50'''''''''''''''''''''''">
              <a:rPr lang="en-GB" altLang="en-US" sz="1200">
                <a:cs typeface="Arial"/>
              </a:rPr>
              <a:pPr/>
              <a:t>-150</a:t>
            </a:fld>
            <a:endParaRPr lang="en-GB" sz="1200" dirty="0">
              <a:cs typeface="Arial"/>
              <a:sym typeface="+mn-lt"/>
            </a:endParaRPr>
          </a:p>
        </p:txBody>
      </p:sp>
      <p:sp>
        <p:nvSpPr>
          <p:cNvPr id="220" name="Text Placeholder 16"/>
          <p:cNvSpPr>
            <a:spLocks noGrp="1"/>
          </p:cNvSpPr>
          <p:nvPr>
            <p:custDataLst>
              <p:tags r:id="rId21"/>
            </p:custDataLst>
          </p:nvPr>
        </p:nvSpPr>
        <p:spPr bwMode="auto">
          <a:xfrm>
            <a:off x="4854575" y="4484688"/>
            <a:ext cx="1009650"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85750" indent="-284163" algn="l" rtl="0" eaLnBrk="0" fontAlgn="base" hangingPunct="0">
              <a:spcBef>
                <a:spcPts val="1200"/>
              </a:spcBef>
              <a:spcAft>
                <a:spcPts val="600"/>
              </a:spcAft>
              <a:buSzPct val="100000"/>
              <a:buFont typeface="Arial" charset="0"/>
              <a:buChar char="•"/>
              <a:defRPr kern="1200">
                <a:solidFill>
                  <a:srgbClr val="191919"/>
                </a:solidFill>
                <a:latin typeface="+mn-lt"/>
                <a:ea typeface="+mn-ea"/>
                <a:cs typeface="+mn-cs"/>
              </a:defRPr>
            </a:lvl1pPr>
            <a:lvl2pPr marL="642938"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2pPr>
            <a:lvl3pPr marL="1003300"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3pPr>
            <a:lvl4pPr marL="1363663"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4pPr>
            <a:lvl5pPr marL="1724025"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None/>
            </a:pPr>
            <a:fld id="{2AA92646-05D6-46CA-B754-5A795065BDE5}" type="datetime'''Gr''''oup'' p''''''roj''ects'' ''''ra''''''mp''-do''wn'''''">
              <a:rPr lang="en-GB" altLang="en-US" sz="1200">
                <a:solidFill>
                  <a:srgbClr val="000000"/>
                </a:solidFill>
              </a:rPr>
              <a:pPr/>
              <a:t>Group projects ramp-down</a:t>
            </a:fld>
            <a:endParaRPr lang="en-GB" sz="1200" dirty="0">
              <a:solidFill>
                <a:srgbClr val="000000"/>
              </a:solidFill>
              <a:sym typeface="Arial"/>
            </a:endParaRPr>
          </a:p>
        </p:txBody>
      </p:sp>
      <p:sp>
        <p:nvSpPr>
          <p:cNvPr id="215" name="Text Placeholder 16"/>
          <p:cNvSpPr>
            <a:spLocks noGrp="1"/>
          </p:cNvSpPr>
          <p:nvPr>
            <p:custDataLst>
              <p:tags r:id="rId22"/>
            </p:custDataLst>
          </p:nvPr>
        </p:nvSpPr>
        <p:spPr bwMode="auto">
          <a:xfrm>
            <a:off x="3752850" y="4484688"/>
            <a:ext cx="1001713"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85750" indent="-284163" algn="l" rtl="0" eaLnBrk="0" fontAlgn="base" hangingPunct="0">
              <a:spcBef>
                <a:spcPts val="1200"/>
              </a:spcBef>
              <a:spcAft>
                <a:spcPts val="600"/>
              </a:spcAft>
              <a:buSzPct val="100000"/>
              <a:buFont typeface="Arial" charset="0"/>
              <a:buChar char="•"/>
              <a:defRPr kern="1200">
                <a:solidFill>
                  <a:srgbClr val="191919"/>
                </a:solidFill>
                <a:latin typeface="+mn-lt"/>
                <a:ea typeface="+mn-ea"/>
                <a:cs typeface="+mn-cs"/>
              </a:defRPr>
            </a:lvl1pPr>
            <a:lvl2pPr marL="642938"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2pPr>
            <a:lvl3pPr marL="1003300"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3pPr>
            <a:lvl4pPr marL="1363663"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4pPr>
            <a:lvl5pPr marL="1724025"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None/>
            </a:pPr>
            <a:fld id="{9BC535DB-F934-4270-8BF7-372697CC9C03}" type="datetime'D''epreci''ati''''o''n'''' ''''&amp; ''''A''mor''''''''''tisation'">
              <a:rPr lang="en-GB" altLang="en-US" sz="1200">
                <a:solidFill>
                  <a:srgbClr val="000000"/>
                </a:solidFill>
              </a:rPr>
              <a:pPr/>
              <a:t>Depreciation &amp; Amortisation</a:t>
            </a:fld>
            <a:endParaRPr lang="en-GB" sz="1200" dirty="0">
              <a:solidFill>
                <a:srgbClr val="000000"/>
              </a:solidFill>
              <a:sym typeface="Arial"/>
            </a:endParaRPr>
          </a:p>
        </p:txBody>
      </p:sp>
      <p:sp>
        <p:nvSpPr>
          <p:cNvPr id="68" name="Text Placeholder 16"/>
          <p:cNvSpPr>
            <a:spLocks noGrp="1"/>
          </p:cNvSpPr>
          <p:nvPr>
            <p:custDataLst>
              <p:tags r:id="rId23"/>
            </p:custDataLst>
          </p:nvPr>
        </p:nvSpPr>
        <p:spPr bwMode="auto">
          <a:xfrm>
            <a:off x="7000875" y="4484688"/>
            <a:ext cx="1146175" cy="54768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85750" indent="-284163" algn="l" rtl="0" eaLnBrk="0" fontAlgn="base" hangingPunct="0">
              <a:spcBef>
                <a:spcPts val="1200"/>
              </a:spcBef>
              <a:spcAft>
                <a:spcPts val="600"/>
              </a:spcAft>
              <a:buSzPct val="100000"/>
              <a:buFont typeface="Arial" charset="0"/>
              <a:buChar char="•"/>
              <a:defRPr kern="1200">
                <a:solidFill>
                  <a:srgbClr val="191919"/>
                </a:solidFill>
                <a:latin typeface="+mn-lt"/>
                <a:ea typeface="+mn-ea"/>
                <a:cs typeface="+mn-cs"/>
              </a:defRPr>
            </a:lvl1pPr>
            <a:lvl2pPr marL="642938"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2pPr>
            <a:lvl3pPr marL="1003300"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3pPr>
            <a:lvl4pPr marL="1363663"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4pPr>
            <a:lvl5pPr marL="1724025"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None/>
            </a:pPr>
            <a:fld id="{CD8ED379-42BD-4E59-B183-C24E6A61F927}" type="datetime'''2''021 Cost ''i''ncl''. T''r''an''s''f''ormat''ional costs'">
              <a:rPr lang="en-GB" altLang="en-US" sz="1200">
                <a:solidFill>
                  <a:srgbClr val="000000"/>
                </a:solidFill>
              </a:rPr>
              <a:pPr/>
              <a:t>2021 Cost incl. Transformational costs</a:t>
            </a:fld>
            <a:endParaRPr lang="en-GB" sz="1200" dirty="0">
              <a:solidFill>
                <a:srgbClr val="000000"/>
              </a:solidFill>
              <a:sym typeface="Arial"/>
            </a:endParaRPr>
          </a:p>
        </p:txBody>
      </p:sp>
      <p:sp>
        <p:nvSpPr>
          <p:cNvPr id="65" name="Text Placeholder 16"/>
          <p:cNvSpPr>
            <a:spLocks noGrp="1"/>
          </p:cNvSpPr>
          <p:nvPr>
            <p:custDataLst>
              <p:tags r:id="rId24"/>
            </p:custDataLst>
          </p:nvPr>
        </p:nvSpPr>
        <p:spPr bwMode="auto">
          <a:xfrm>
            <a:off x="5894388" y="4484688"/>
            <a:ext cx="1146175" cy="547688"/>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85750" indent="-284163" algn="l" rtl="0" eaLnBrk="0" fontAlgn="base" hangingPunct="0">
              <a:spcBef>
                <a:spcPts val="1200"/>
              </a:spcBef>
              <a:spcAft>
                <a:spcPts val="600"/>
              </a:spcAft>
              <a:buSzPct val="100000"/>
              <a:buFont typeface="Arial" charset="0"/>
              <a:buChar char="•"/>
              <a:defRPr kern="1200">
                <a:solidFill>
                  <a:srgbClr val="191919"/>
                </a:solidFill>
                <a:latin typeface="+mn-lt"/>
                <a:ea typeface="+mn-ea"/>
                <a:cs typeface="+mn-cs"/>
              </a:defRPr>
            </a:lvl1pPr>
            <a:lvl2pPr marL="642938"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2pPr>
            <a:lvl3pPr marL="1003300"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3pPr>
            <a:lvl4pPr marL="1363663"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4pPr>
            <a:lvl5pPr marL="1724025"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None/>
            </a:pPr>
            <a:fld id="{A10AC56D-087B-4AE6-8C2A-76444F291408}" type="datetime'T''r''ansf''''o''rmationa''l dr''iven'' gros''s'' savi''ngs'">
              <a:rPr lang="en-GB" altLang="en-US" sz="1200">
                <a:solidFill>
                  <a:srgbClr val="000000"/>
                </a:solidFill>
              </a:rPr>
              <a:pPr/>
              <a:t>Transformational driven gross savings</a:t>
            </a:fld>
            <a:endParaRPr lang="en-GB" sz="1200" dirty="0">
              <a:solidFill>
                <a:srgbClr val="000000"/>
              </a:solidFill>
              <a:sym typeface="Arial"/>
            </a:endParaRPr>
          </a:p>
        </p:txBody>
      </p:sp>
      <p:sp>
        <p:nvSpPr>
          <p:cNvPr id="26" name="Text Placeholder 2"/>
          <p:cNvSpPr>
            <a:spLocks noGrp="1"/>
          </p:cNvSpPr>
          <p:nvPr>
            <p:custDataLst>
              <p:tags r:id="rId25"/>
            </p:custDataLst>
          </p:nvPr>
        </p:nvSpPr>
        <p:spPr bwMode="gray">
          <a:xfrm>
            <a:off x="7318375" y="3321050"/>
            <a:ext cx="5127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215376" indent="-215376" algn="l" defTabSz="108822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1278" indent="-214216" algn="l" defTabSz="1088224" rtl="0" eaLnBrk="1" latinLnBrk="0" hangingPunct="1">
              <a:spcBef>
                <a:spcPts val="0"/>
              </a:spcBef>
              <a:buFont typeface="Arial" pitchFamily="34" charset="0"/>
              <a:buChar char="–"/>
              <a:defRPr sz="1200" kern="1200">
                <a:solidFill>
                  <a:schemeClr val="tx1"/>
                </a:solidFill>
                <a:latin typeface="+mn-lt"/>
                <a:ea typeface="+mn-ea"/>
                <a:cs typeface="+mn-cs"/>
              </a:defRPr>
            </a:lvl2pPr>
            <a:lvl3pPr marL="728339" indent="-214216" algn="l" defTabSz="1088224" rtl="0" eaLnBrk="1" latinLnBrk="0" hangingPunct="1">
              <a:spcBef>
                <a:spcPts val="0"/>
              </a:spcBef>
              <a:buFont typeface="Arial" pitchFamily="34" charset="0"/>
              <a:buChar char="−"/>
              <a:defRPr sz="1200" kern="1200">
                <a:solidFill>
                  <a:schemeClr val="tx1"/>
                </a:solidFill>
                <a:latin typeface="+mn-lt"/>
                <a:ea typeface="+mn-ea"/>
                <a:cs typeface="+mn-cs"/>
              </a:defRPr>
            </a:lvl3pPr>
            <a:lvl4pPr marL="985400" indent="-214216" algn="l" defTabSz="108822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2460" indent="-214216" algn="l" defTabSz="108822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2615" indent="-272056" algn="l" defTabSz="108822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725" indent="-272056" algn="l" defTabSz="108822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838" indent="-272056" algn="l" defTabSz="108822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950" indent="-272056" algn="l" defTabSz="108822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r>
              <a:rPr lang="en-GB" altLang="en-US" sz="1200" dirty="0" smtClean="0">
                <a:cs typeface="Arial"/>
              </a:rPr>
              <a:t>&lt;</a:t>
            </a:r>
            <a:r>
              <a:rPr lang="en-GB" altLang="en-US" sz="1200" dirty="0" smtClean="0">
                <a:cs typeface="Arial" panose="020B0604020202020204" pitchFamily="34" charset="0"/>
              </a:rPr>
              <a:t>4,800</a:t>
            </a:r>
          </a:p>
        </p:txBody>
      </p:sp>
      <p:sp>
        <p:nvSpPr>
          <p:cNvPr id="67" name="Text Placeholder 2"/>
          <p:cNvSpPr>
            <a:spLocks noGrp="1"/>
          </p:cNvSpPr>
          <p:nvPr>
            <p:custDataLst>
              <p:tags r:id="rId26"/>
            </p:custDataLst>
          </p:nvPr>
        </p:nvSpPr>
        <p:spPr bwMode="gray">
          <a:xfrm>
            <a:off x="6294438" y="3554413"/>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t" anchorCtr="0">
            <a:noAutofit/>
          </a:bodyPr>
          <a:lstStyle>
            <a:lvl1pPr marL="215376" indent="-215376" algn="l" defTabSz="108822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1278" indent="-214216" algn="l" defTabSz="1088224" rtl="0" eaLnBrk="1" latinLnBrk="0" hangingPunct="1">
              <a:spcBef>
                <a:spcPts val="0"/>
              </a:spcBef>
              <a:buFont typeface="Arial" pitchFamily="34" charset="0"/>
              <a:buChar char="–"/>
              <a:defRPr sz="1200" kern="1200">
                <a:solidFill>
                  <a:schemeClr val="tx1"/>
                </a:solidFill>
                <a:latin typeface="+mn-lt"/>
                <a:ea typeface="+mn-ea"/>
                <a:cs typeface="+mn-cs"/>
              </a:defRPr>
            </a:lvl2pPr>
            <a:lvl3pPr marL="728339" indent="-214216" algn="l" defTabSz="1088224" rtl="0" eaLnBrk="1" latinLnBrk="0" hangingPunct="1">
              <a:spcBef>
                <a:spcPts val="0"/>
              </a:spcBef>
              <a:buFont typeface="Arial" pitchFamily="34" charset="0"/>
              <a:buChar char="−"/>
              <a:defRPr sz="1200" kern="1200">
                <a:solidFill>
                  <a:schemeClr val="tx1"/>
                </a:solidFill>
                <a:latin typeface="+mn-lt"/>
                <a:ea typeface="+mn-ea"/>
                <a:cs typeface="+mn-cs"/>
              </a:defRPr>
            </a:lvl3pPr>
            <a:lvl4pPr marL="985400" indent="-214216" algn="l" defTabSz="108822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2460" indent="-214216" algn="l" defTabSz="108822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2615" indent="-272056" algn="l" defTabSz="108822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725" indent="-272056" algn="l" defTabSz="108822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838" indent="-272056" algn="l" defTabSz="108822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950" indent="-272056" algn="l" defTabSz="108822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055944A-24CF-4495-824E-4F8BE30DB716}" type="datetime'''''''''''''''''''''''''-''''''900'''''''''''''''''''''''''">
              <a:rPr lang="en-GB" altLang="en-US" sz="1200" b="1">
                <a:cs typeface="Arial"/>
                <a:sym typeface="+mn-lt"/>
              </a:rPr>
              <a:pPr marL="0" indent="0" algn="ctr">
                <a:spcBef>
                  <a:spcPct val="0"/>
                </a:spcBef>
                <a:spcAft>
                  <a:spcPct val="0"/>
                </a:spcAft>
                <a:buNone/>
              </a:pPr>
              <a:t>-900</a:t>
            </a:fld>
            <a:endParaRPr lang="en-GB" sz="1200" b="1" dirty="0">
              <a:cs typeface="Arial"/>
              <a:sym typeface="+mn-lt"/>
            </a:endParaRPr>
          </a:p>
        </p:txBody>
      </p:sp>
      <p:sp>
        <p:nvSpPr>
          <p:cNvPr id="36" name="Text Placeholder 2"/>
          <p:cNvSpPr>
            <a:spLocks noGrp="1"/>
          </p:cNvSpPr>
          <p:nvPr>
            <p:custDataLst>
              <p:tags r:id="rId27"/>
            </p:custDataLst>
          </p:nvPr>
        </p:nvSpPr>
        <p:spPr bwMode="auto">
          <a:xfrm>
            <a:off x="3400425" y="1281113"/>
            <a:ext cx="1701800" cy="468313"/>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lnSpc>
                <a:spcPct val="90000"/>
              </a:lnSpc>
              <a:spcBef>
                <a:spcPct val="0"/>
              </a:spcBef>
              <a:spcAft>
                <a:spcPct val="0"/>
              </a:spcAft>
              <a:buNone/>
            </a:pPr>
            <a:r>
              <a:rPr lang="en-GB" altLang="en-US" sz="1200" b="1" dirty="0" smtClean="0">
                <a:cs typeface="Arial" panose="020B0604020202020204" pitchFamily="34" charset="0"/>
              </a:rPr>
              <a:t>350-400</a:t>
            </a:r>
            <a:br>
              <a:rPr lang="en-GB" altLang="en-US" sz="1200" b="1" dirty="0" smtClean="0">
                <a:cs typeface="Arial" panose="020B0604020202020204" pitchFamily="34" charset="0"/>
              </a:rPr>
            </a:br>
            <a:r>
              <a:rPr lang="en-GB" altLang="en-US" sz="1200" b="1" dirty="0" smtClean="0">
                <a:cs typeface="Arial" panose="020B0604020202020204" pitchFamily="34" charset="0"/>
              </a:rPr>
              <a:t>~225-250 in 2018</a:t>
            </a:r>
            <a:endParaRPr lang="en-GB" sz="1200" b="1" dirty="0">
              <a:latin typeface="Arial" panose="020B0604020202020204" pitchFamily="34" charset="0"/>
              <a:cs typeface="Arial" panose="020B0604020202020204" pitchFamily="34" charset="0"/>
              <a:sym typeface="Arial" panose="020B0604020202020204" pitchFamily="34" charset="0"/>
            </a:endParaRPr>
          </a:p>
        </p:txBody>
      </p:sp>
      <p:sp>
        <p:nvSpPr>
          <p:cNvPr id="25" name="Text Placeholder 2"/>
          <p:cNvSpPr>
            <a:spLocks noGrp="1"/>
          </p:cNvSpPr>
          <p:nvPr>
            <p:custDataLst>
              <p:tags r:id="rId28"/>
            </p:custDataLst>
          </p:nvPr>
        </p:nvSpPr>
        <p:spPr bwMode="gray">
          <a:xfrm>
            <a:off x="458788" y="2716213"/>
            <a:ext cx="942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215376" indent="-215376" algn="l" defTabSz="108822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1278" indent="-214216" algn="l" defTabSz="1088224" rtl="0" eaLnBrk="1" latinLnBrk="0" hangingPunct="1">
              <a:spcBef>
                <a:spcPts val="0"/>
              </a:spcBef>
              <a:buFont typeface="Arial" pitchFamily="34" charset="0"/>
              <a:buChar char="–"/>
              <a:defRPr sz="1200" kern="1200">
                <a:solidFill>
                  <a:schemeClr val="tx1"/>
                </a:solidFill>
                <a:latin typeface="+mn-lt"/>
                <a:ea typeface="+mn-ea"/>
                <a:cs typeface="+mn-cs"/>
              </a:defRPr>
            </a:lvl2pPr>
            <a:lvl3pPr marL="728339" indent="-214216" algn="l" defTabSz="1088224" rtl="0" eaLnBrk="1" latinLnBrk="0" hangingPunct="1">
              <a:spcBef>
                <a:spcPts val="0"/>
              </a:spcBef>
              <a:buFont typeface="Arial" pitchFamily="34" charset="0"/>
              <a:buChar char="−"/>
              <a:defRPr sz="1200" kern="1200">
                <a:solidFill>
                  <a:schemeClr val="tx1"/>
                </a:solidFill>
                <a:latin typeface="+mn-lt"/>
                <a:ea typeface="+mn-ea"/>
                <a:cs typeface="+mn-cs"/>
              </a:defRPr>
            </a:lvl3pPr>
            <a:lvl4pPr marL="985400" indent="-214216" algn="l" defTabSz="108822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2460" indent="-214216" algn="l" defTabSz="108822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2615" indent="-272056" algn="l" defTabSz="108822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725" indent="-272056" algn="l" defTabSz="108822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838" indent="-272056" algn="l" defTabSz="108822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950" indent="-272056" algn="l" defTabSz="108822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r>
              <a:rPr lang="en-GB" altLang="en-US" sz="1200" dirty="0" smtClean="0">
                <a:cs typeface="Arial"/>
              </a:rPr>
              <a:t>~5,100-5,200</a:t>
            </a:r>
            <a:endParaRPr lang="en-GB" sz="1200" dirty="0">
              <a:cs typeface="Arial" panose="020B0604020202020204" pitchFamily="34" charset="0"/>
              <a:sym typeface="+mn-lt"/>
            </a:endParaRPr>
          </a:p>
        </p:txBody>
      </p:sp>
      <p:sp>
        <p:nvSpPr>
          <p:cNvPr id="24" name="Text Placeholder 16"/>
          <p:cNvSpPr>
            <a:spLocks noGrp="1"/>
          </p:cNvSpPr>
          <p:nvPr>
            <p:custDataLst>
              <p:tags r:id="rId29"/>
            </p:custDataLst>
          </p:nvPr>
        </p:nvSpPr>
        <p:spPr bwMode="auto">
          <a:xfrm>
            <a:off x="357188" y="4484688"/>
            <a:ext cx="1146175" cy="7302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85750" indent="-284163" algn="l" rtl="0" eaLnBrk="0" fontAlgn="base" hangingPunct="0">
              <a:spcBef>
                <a:spcPts val="1200"/>
              </a:spcBef>
              <a:spcAft>
                <a:spcPts val="600"/>
              </a:spcAft>
              <a:buSzPct val="100000"/>
              <a:buFont typeface="Arial" charset="0"/>
              <a:buChar char="•"/>
              <a:defRPr kern="1200">
                <a:solidFill>
                  <a:srgbClr val="191919"/>
                </a:solidFill>
                <a:latin typeface="+mn-lt"/>
                <a:ea typeface="+mn-ea"/>
                <a:cs typeface="+mn-cs"/>
              </a:defRPr>
            </a:lvl1pPr>
            <a:lvl2pPr marL="642938"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2pPr>
            <a:lvl3pPr marL="1003300"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3pPr>
            <a:lvl4pPr marL="1363663"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4pPr>
            <a:lvl5pPr marL="1724025"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None/>
            </a:pPr>
            <a:fld id="{A8999B73-95B6-4D1C-8509-640CAE206994}" type="datetime'Estimated 2017 Cost inc''l. Tr''ansformationa''l c''osts'">
              <a:rPr lang="en-GB" altLang="en-US" sz="1200">
                <a:solidFill>
                  <a:srgbClr val="000000"/>
                </a:solidFill>
              </a:rPr>
              <a:pPr/>
              <a:t>Estimated 2017 Cost incl. Transformational costs</a:t>
            </a:fld>
            <a:endParaRPr lang="en-GB" sz="1200" dirty="0">
              <a:solidFill>
                <a:srgbClr val="000000"/>
              </a:solidFill>
              <a:sym typeface="Arial"/>
            </a:endParaRPr>
          </a:p>
        </p:txBody>
      </p:sp>
      <p:sp>
        <p:nvSpPr>
          <p:cNvPr id="82" name="Text Placeholder 2"/>
          <p:cNvSpPr>
            <a:spLocks noGrp="1"/>
          </p:cNvSpPr>
          <p:nvPr>
            <p:custDataLst>
              <p:tags r:id="rId30"/>
            </p:custDataLst>
          </p:nvPr>
        </p:nvSpPr>
        <p:spPr bwMode="gray">
          <a:xfrm>
            <a:off x="4060825" y="1825625"/>
            <a:ext cx="3857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r>
              <a:rPr lang="en-GB" altLang="en-US" sz="1200" dirty="0" smtClean="0">
                <a:cs typeface="Arial" panose="020B0604020202020204" pitchFamily="34" charset="0"/>
                <a:sym typeface="+mn-lt"/>
              </a:rPr>
              <a:t>~</a:t>
            </a:r>
            <a:fld id="{2115DD46-6F9C-461C-B684-C85FF0AB784E}" type="datetime'''''''3''''''''''''''''''''''''0''''''''''''''''''''0'">
              <a:rPr lang="en-GB" altLang="en-US" sz="1200" smtClean="0">
                <a:cs typeface="Arial" panose="020B0604020202020204" pitchFamily="34" charset="0"/>
                <a:sym typeface="+mn-lt"/>
              </a:rPr>
              <a:pPr marL="0" indent="0" algn="ctr">
                <a:spcBef>
                  <a:spcPct val="0"/>
                </a:spcBef>
                <a:spcAft>
                  <a:spcPct val="0"/>
                </a:spcAft>
                <a:buNone/>
              </a:pPr>
              <a:t>300</a:t>
            </a:fld>
            <a:endParaRPr lang="en-GB" sz="1200" dirty="0">
              <a:cs typeface="Arial" panose="020B0604020202020204" pitchFamily="34" charset="0"/>
              <a:sym typeface="+mn-lt"/>
            </a:endParaRPr>
          </a:p>
        </p:txBody>
      </p:sp>
      <p:sp>
        <p:nvSpPr>
          <p:cNvPr id="42" name="Text Placeholder 2"/>
          <p:cNvSpPr>
            <a:spLocks noGrp="1"/>
          </p:cNvSpPr>
          <p:nvPr>
            <p:custDataLst>
              <p:tags r:id="rId31"/>
            </p:custDataLst>
          </p:nvPr>
        </p:nvSpPr>
        <p:spPr bwMode="gray">
          <a:xfrm>
            <a:off x="2800350" y="2254250"/>
            <a:ext cx="688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r>
              <a:rPr lang="en-GB" altLang="en-US" sz="1200" dirty="0" smtClean="0">
                <a:cs typeface="Arial" panose="020B0604020202020204" pitchFamily="34" charset="0"/>
                <a:sym typeface="+mn-lt"/>
              </a:rPr>
              <a:t>~300-400</a:t>
            </a:r>
            <a:endParaRPr lang="en-GB" sz="1200" dirty="0">
              <a:cs typeface="Arial" panose="020B0604020202020204" pitchFamily="34" charset="0"/>
              <a:sym typeface="+mn-lt"/>
            </a:endParaRPr>
          </a:p>
        </p:txBody>
      </p:sp>
      <p:sp>
        <p:nvSpPr>
          <p:cNvPr id="48" name="Text Placeholder 2"/>
          <p:cNvSpPr>
            <a:spLocks noGrp="1"/>
          </p:cNvSpPr>
          <p:nvPr>
            <p:custDataLst>
              <p:tags r:id="rId32"/>
            </p:custDataLst>
          </p:nvPr>
        </p:nvSpPr>
        <p:spPr bwMode="gray">
          <a:xfrm>
            <a:off x="1752600" y="2886075"/>
            <a:ext cx="263525" cy="182563"/>
          </a:xfrm>
          <a:prstGeom prst="rect">
            <a:avLst/>
          </a:prstGeom>
          <a:solidFill>
            <a:schemeClr val="accent2"/>
          </a:solidFill>
        </p:spPr>
        <p:txBody>
          <a:bodyPr vert="horz" wrap="none" lIns="22225" tIns="0" rIns="22225"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AEE5602-0C4D-48A8-8901-37DB3804AD8D}" type="datetime'''''''''''''''''''''-''''''''''''''''''''''''''''7''5'''">
              <a:rPr lang="en-GB" altLang="en-US" sz="1200" smtClean="0">
                <a:solidFill>
                  <a:schemeClr val="bg1"/>
                </a:solidFill>
                <a:cs typeface="Arial" panose="020B0604020202020204" pitchFamily="34" charset="0"/>
              </a:rPr>
              <a:pPr/>
              <a:t>-75</a:t>
            </a:fld>
            <a:endParaRPr lang="en-GB"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63" name="Text Placeholder 2"/>
          <p:cNvSpPr>
            <a:spLocks noGrp="1"/>
          </p:cNvSpPr>
          <p:nvPr>
            <p:custDataLst>
              <p:tags r:id="rId33"/>
            </p:custDataLst>
          </p:nvPr>
        </p:nvSpPr>
        <p:spPr bwMode="gray">
          <a:xfrm>
            <a:off x="2087563" y="2797175"/>
            <a:ext cx="212725" cy="182563"/>
          </a:xfrm>
          <a:prstGeom prst="rect">
            <a:avLst/>
          </a:prstGeom>
          <a:solidFill>
            <a:schemeClr val="accent1"/>
          </a:solidFill>
        </p:spPr>
        <p:txBody>
          <a:bodyPr vert="horz" wrap="none" lIns="22225" tIns="0" rIns="22225"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09ECCE8-78EF-4753-AF9B-AE0C2663DAE3}" type="datetime'''''''5''''''0'''''''''''''''''''''''''''''''''''''''''''''">
              <a:rPr lang="en-GB" altLang="en-US" sz="1200">
                <a:solidFill>
                  <a:schemeClr val="bg1"/>
                </a:solidFill>
                <a:cs typeface="Arial" panose="020B0604020202020204" pitchFamily="34" charset="0"/>
                <a:sym typeface="+mn-lt"/>
              </a:rPr>
              <a:pPr marL="0" indent="0" algn="ctr">
                <a:spcBef>
                  <a:spcPct val="0"/>
                </a:spcBef>
                <a:spcAft>
                  <a:spcPct val="0"/>
                </a:spcAft>
                <a:buNone/>
              </a:pPr>
              <a:t>50</a:t>
            </a:fld>
            <a:endParaRPr lang="en-GB" sz="1200" dirty="0">
              <a:solidFill>
                <a:schemeClr val="bg1"/>
              </a:solidFill>
              <a:cs typeface="Arial" panose="020B0604020202020204" pitchFamily="34" charset="0"/>
              <a:sym typeface="+mn-lt"/>
            </a:endParaRPr>
          </a:p>
        </p:txBody>
      </p:sp>
      <p:sp>
        <p:nvSpPr>
          <p:cNvPr id="214" name="Text Placeholder 16"/>
          <p:cNvSpPr>
            <a:spLocks noGrp="1"/>
          </p:cNvSpPr>
          <p:nvPr>
            <p:custDataLst>
              <p:tags r:id="rId34"/>
            </p:custDataLst>
          </p:nvPr>
        </p:nvSpPr>
        <p:spPr bwMode="auto">
          <a:xfrm>
            <a:off x="2616200" y="4484688"/>
            <a:ext cx="1058863" cy="91281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85750" indent="-284163" algn="l" rtl="0" eaLnBrk="0" fontAlgn="base" hangingPunct="0">
              <a:spcBef>
                <a:spcPts val="1200"/>
              </a:spcBef>
              <a:spcAft>
                <a:spcPts val="600"/>
              </a:spcAft>
              <a:buSzPct val="100000"/>
              <a:buFont typeface="Arial" charset="0"/>
              <a:buChar char="•"/>
              <a:defRPr kern="1200">
                <a:solidFill>
                  <a:srgbClr val="191919"/>
                </a:solidFill>
                <a:latin typeface="+mn-lt"/>
                <a:ea typeface="+mn-ea"/>
                <a:cs typeface="+mn-cs"/>
              </a:defRPr>
            </a:lvl1pPr>
            <a:lvl2pPr marL="642938"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2pPr>
            <a:lvl3pPr marL="1003300"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3pPr>
            <a:lvl4pPr marL="1363663"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4pPr>
            <a:lvl5pPr marL="1724025"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None/>
            </a:pPr>
            <a:fld id="{8B2CE6F8-7FB0-4DB1-BC6B-5CFD8343C281}" type="thinkcell&lt;?xml version=&quot;1.0&quot; encoding=&quot;UTF-16&quot; standalone=&quot;yes&quot;?&gt;&lt;root reqver=&quot;23045&quot;&gt;&lt;version val=&quot;25155&quot;/&gt;&lt;PersistentType&gt;&lt;m_guid val=&quot;f70ec42e-dce1-43ec-8f53-8c8262f1aa4f&quot;/&gt;&lt;m_prec&gt;&lt;m_bNumberIsYear val=&quot;0&quot;/&gt;&lt;m_nMagnitude17909 val=&quot;0&quot;/&gt;&lt;m_yearfmt&gt;&lt;begin val=&quot;0&quot;/&gt;&lt;end val=&quot;4&quot;/&gt;&lt;/m_yearfmt&gt;&lt;/m_prec&gt;&lt;/PersistentType&gt;&lt;/root&gt;">
              <a:rPr lang="en-GB" altLang="en-US" sz="1200">
                <a:solidFill>
                  <a:srgbClr val="000000"/>
                </a:solidFill>
              </a:rPr>
              <a:pPr/>
              <a:t>Run cost effects of 2015-17 ramp-up, reinvestments and inflation</a:t>
            </a:fld>
            <a:endParaRPr lang="en-GB" sz="1200" dirty="0">
              <a:solidFill>
                <a:srgbClr val="000000"/>
              </a:solidFill>
              <a:sym typeface="Arial"/>
            </a:endParaRPr>
          </a:p>
        </p:txBody>
      </p:sp>
      <p:sp>
        <p:nvSpPr>
          <p:cNvPr id="45" name="Text Placeholder 16"/>
          <p:cNvSpPr>
            <a:spLocks noGrp="1"/>
          </p:cNvSpPr>
          <p:nvPr>
            <p:custDataLst>
              <p:tags r:id="rId35"/>
            </p:custDataLst>
          </p:nvPr>
        </p:nvSpPr>
        <p:spPr bwMode="auto">
          <a:xfrm>
            <a:off x="1592263" y="4484688"/>
            <a:ext cx="892175"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85750" indent="-284163" algn="l" rtl="0" eaLnBrk="0" fontAlgn="base" hangingPunct="0">
              <a:spcBef>
                <a:spcPts val="1200"/>
              </a:spcBef>
              <a:spcAft>
                <a:spcPts val="600"/>
              </a:spcAft>
              <a:buSzPct val="100000"/>
              <a:buFont typeface="Arial" charset="0"/>
              <a:buChar char="•"/>
              <a:defRPr kern="1200">
                <a:solidFill>
                  <a:srgbClr val="191919"/>
                </a:solidFill>
                <a:latin typeface="+mn-lt"/>
                <a:ea typeface="+mn-ea"/>
                <a:cs typeface="+mn-cs"/>
              </a:defRPr>
            </a:lvl1pPr>
            <a:lvl2pPr marL="642938"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2pPr>
            <a:lvl3pPr marL="1003300"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3pPr>
            <a:lvl4pPr marL="1363663"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4pPr>
            <a:lvl5pPr marL="1724025"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None/>
            </a:pPr>
            <a:fld id="{526D2910-2339-4687-8477-F521052447BA}" type="datetime'B''''altics ''''&amp; ''''''''Re-''do''''mi''c''''''i''''la''tion'">
              <a:rPr lang="en-GB" altLang="en-US" sz="1200">
                <a:solidFill>
                  <a:srgbClr val="000000"/>
                </a:solidFill>
              </a:rPr>
              <a:pPr/>
              <a:t>Baltics &amp; Re-domicilation</a:t>
            </a:fld>
            <a:endParaRPr lang="en-GB" sz="1200" dirty="0">
              <a:solidFill>
                <a:srgbClr val="000000"/>
              </a:solidFill>
              <a:sym typeface="Arial"/>
            </a:endParaRPr>
          </a:p>
        </p:txBody>
      </p:sp>
      <p:sp>
        <p:nvSpPr>
          <p:cNvPr id="104" name="Slide Number Placeholder 3"/>
          <p:cNvSpPr txBox="1">
            <a:spLocks/>
          </p:cNvSpPr>
          <p:nvPr/>
        </p:nvSpPr>
        <p:spPr>
          <a:xfrm>
            <a:off x="648000" y="6375018"/>
            <a:ext cx="324000" cy="144033"/>
          </a:xfrm>
          <a:prstGeom prst="rect">
            <a:avLst/>
          </a:prstGeom>
        </p:spPr>
        <p:txBody>
          <a:bodyPr vert="horz" lIns="0" tIns="0" rIns="0" bIns="0" rtlCol="0" anchor="ctr"/>
          <a:lstStyle>
            <a:defPPr>
              <a:defRPr lang="en-US"/>
            </a:defPPr>
            <a:lvl1pPr marL="0" algn="l" defTabSz="1088776" rtl="0" eaLnBrk="1" latinLnBrk="0" hangingPunct="1">
              <a:defRPr sz="900" kern="1200">
                <a:solidFill>
                  <a:srgbClr val="8B8A8D"/>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fld id="{D14BCCD3-0010-4FBA-B965-2126ADC31932}" type="slidenum">
              <a:rPr lang="en-GB" smtClean="0"/>
              <a:pPr/>
              <a:t>20</a:t>
            </a:fld>
            <a:endParaRPr lang="en-GB" dirty="0"/>
          </a:p>
        </p:txBody>
      </p:sp>
      <p:sp>
        <p:nvSpPr>
          <p:cNvPr id="33" name="Rectangle 32"/>
          <p:cNvSpPr/>
          <p:nvPr/>
        </p:nvSpPr>
        <p:spPr>
          <a:xfrm>
            <a:off x="8345509" y="1373629"/>
            <a:ext cx="3678216" cy="48306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087304">
              <a:spcBef>
                <a:spcPts val="600"/>
              </a:spcBef>
            </a:pPr>
            <a:endParaRPr lang="en-GB" sz="1200" dirty="0">
              <a:solidFill>
                <a:prstClr val="black"/>
              </a:solidFill>
            </a:endParaRPr>
          </a:p>
        </p:txBody>
      </p:sp>
      <p:sp>
        <p:nvSpPr>
          <p:cNvPr id="34" name="Rectangle 33"/>
          <p:cNvSpPr/>
          <p:nvPr/>
        </p:nvSpPr>
        <p:spPr>
          <a:xfrm>
            <a:off x="8345509" y="1007912"/>
            <a:ext cx="3678216" cy="357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Comments</a:t>
            </a:r>
            <a:endParaRPr lang="en-GB" sz="1400" b="1" dirty="0">
              <a:solidFill>
                <a:schemeClr val="bg1"/>
              </a:solidFill>
            </a:endParaRPr>
          </a:p>
        </p:txBody>
      </p:sp>
      <p:sp>
        <p:nvSpPr>
          <p:cNvPr id="35" name="Content Placeholder 2"/>
          <p:cNvSpPr>
            <a:spLocks noGrp="1"/>
          </p:cNvSpPr>
          <p:nvPr>
            <p:ph sz="half" idx="2"/>
          </p:nvPr>
        </p:nvSpPr>
        <p:spPr>
          <a:xfrm>
            <a:off x="8445500" y="1511838"/>
            <a:ext cx="3527426" cy="4431600"/>
          </a:xfrm>
        </p:spPr>
        <p:txBody>
          <a:bodyPr/>
          <a:lstStyle/>
          <a:p>
            <a:pPr marL="361950" lvl="0" indent="-361950" defTabSz="914400">
              <a:spcBef>
                <a:spcPts val="600"/>
              </a:spcBef>
              <a:spcAft>
                <a:spcPts val="800"/>
              </a:spcAft>
              <a:buClr>
                <a:srgbClr val="0000A0"/>
              </a:buClr>
              <a:buSzPct val="125000"/>
              <a:buFont typeface="Wingdings" panose="05000000000000000000" pitchFamily="2" charset="2"/>
              <a:buChar char="§"/>
              <a:defRPr/>
            </a:pPr>
            <a:r>
              <a:rPr lang="en-GB" sz="1400" dirty="0" smtClean="0">
                <a:solidFill>
                  <a:prstClr val="black"/>
                </a:solidFill>
              </a:rPr>
              <a:t>Significant underlying cost pressure of 600-700m driven by:</a:t>
            </a:r>
          </a:p>
          <a:p>
            <a:pPr marL="913655" lvl="1" indent="-361950" defTabSz="914400">
              <a:spcBef>
                <a:spcPts val="600"/>
              </a:spcBef>
              <a:spcAft>
                <a:spcPts val="800"/>
              </a:spcAft>
              <a:buClr>
                <a:srgbClr val="0000A0"/>
              </a:buClr>
              <a:buSzPct val="125000"/>
              <a:buFont typeface="Wingdings" panose="05000000000000000000" pitchFamily="2" charset="2"/>
              <a:buChar char="§"/>
              <a:defRPr/>
            </a:pPr>
            <a:r>
              <a:rPr lang="en-GB" sz="1400" dirty="0" smtClean="0">
                <a:solidFill>
                  <a:prstClr val="black"/>
                </a:solidFill>
              </a:rPr>
              <a:t>Increasing running expenses for IT systems following the substantial development agenda/digital transformation and compliance</a:t>
            </a:r>
          </a:p>
          <a:p>
            <a:pPr marL="913655" lvl="1" indent="-361950" defTabSz="914400">
              <a:spcBef>
                <a:spcPts val="600"/>
              </a:spcBef>
              <a:spcAft>
                <a:spcPts val="800"/>
              </a:spcAft>
              <a:buClr>
                <a:srgbClr val="0000A0"/>
              </a:buClr>
              <a:buSzPct val="125000"/>
              <a:buFont typeface="Wingdings" panose="05000000000000000000" pitchFamily="2" charset="2"/>
              <a:buChar char="§"/>
              <a:defRPr/>
            </a:pPr>
            <a:r>
              <a:rPr lang="en-GB" sz="1400" dirty="0" smtClean="0">
                <a:solidFill>
                  <a:prstClr val="black"/>
                </a:solidFill>
              </a:rPr>
              <a:t>Annual underlying salary increases and inflation on non-staff expenses</a:t>
            </a:r>
          </a:p>
          <a:p>
            <a:pPr marL="913655" lvl="1" indent="-361950" defTabSz="914400">
              <a:spcBef>
                <a:spcPts val="600"/>
              </a:spcBef>
              <a:spcAft>
                <a:spcPts val="800"/>
              </a:spcAft>
              <a:buClr>
                <a:srgbClr val="0000A0"/>
              </a:buClr>
              <a:buSzPct val="125000"/>
              <a:buFont typeface="Wingdings" panose="05000000000000000000" pitchFamily="2" charset="2"/>
              <a:buChar char="§"/>
              <a:defRPr/>
            </a:pPr>
            <a:r>
              <a:rPr lang="en-GB" sz="1400" dirty="0" smtClean="0">
                <a:solidFill>
                  <a:prstClr val="black"/>
                </a:solidFill>
              </a:rPr>
              <a:t>Increasing depreciations &amp; amortisations following substantial product/investments in IT infrastructure / solution platforms</a:t>
            </a:r>
          </a:p>
          <a:p>
            <a:pPr marL="361950" indent="-361950" defTabSz="914400">
              <a:spcBef>
                <a:spcPts val="600"/>
              </a:spcBef>
              <a:spcAft>
                <a:spcPts val="800"/>
              </a:spcAft>
              <a:buClr>
                <a:srgbClr val="0000A0"/>
              </a:buClr>
              <a:buSzPct val="125000"/>
              <a:buFont typeface="Wingdings" panose="05000000000000000000" pitchFamily="2" charset="2"/>
              <a:buChar char="§"/>
              <a:defRPr/>
            </a:pPr>
            <a:r>
              <a:rPr lang="en-GB" sz="1400" dirty="0" smtClean="0">
                <a:solidFill>
                  <a:prstClr val="black"/>
                </a:solidFill>
              </a:rPr>
              <a:t>Gross savings driven by transformation, as well as lower project costs, more than counteracting the upward pressure</a:t>
            </a:r>
          </a:p>
          <a:p>
            <a:pPr marL="913655" lvl="1" indent="-361950" defTabSz="914400">
              <a:spcBef>
                <a:spcPts val="600"/>
              </a:spcBef>
              <a:spcAft>
                <a:spcPts val="800"/>
              </a:spcAft>
              <a:buClr>
                <a:srgbClr val="0000A0"/>
              </a:buClr>
              <a:buSzPct val="125000"/>
              <a:buFont typeface="Wingdings" panose="05000000000000000000" pitchFamily="2" charset="2"/>
              <a:buChar char="§"/>
              <a:defRPr/>
            </a:pPr>
            <a:endParaRPr lang="en-GB" sz="1400" dirty="0">
              <a:solidFill>
                <a:prstClr val="black"/>
              </a:solidFill>
            </a:endParaRPr>
          </a:p>
        </p:txBody>
      </p:sp>
    </p:spTree>
    <p:extLst>
      <p:ext uri="{BB962C8B-B14F-4D97-AF65-F5344CB8AC3E}">
        <p14:creationId xmlns:p14="http://schemas.microsoft.com/office/powerpoint/2010/main" val="262801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6540346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5064" name="think-cell Slide" r:id="rId6" imgW="501" imgH="502" progId="TCLayout.ActiveDocument.1">
                  <p:embed/>
                </p:oleObj>
              </mc:Choice>
              <mc:Fallback>
                <p:oleObj name="think-cell Slide" r:id="rId6" imgW="501" imgH="502"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GB" sz="1000" b="1" dirty="0">
              <a:solidFill>
                <a:prstClr val="black"/>
              </a:solidFill>
              <a:sym typeface="Arial" panose="020B0604020202020204" pitchFamily="34" charset="0"/>
            </a:endParaRPr>
          </a:p>
        </p:txBody>
      </p:sp>
      <p:sp>
        <p:nvSpPr>
          <p:cNvPr id="3" name="Slide Number Placeholder 2"/>
          <p:cNvSpPr>
            <a:spLocks noGrp="1"/>
          </p:cNvSpPr>
          <p:nvPr>
            <p:ph type="sldNum" sz="quarter" idx="12"/>
          </p:nvPr>
        </p:nvSpPr>
        <p:spPr/>
        <p:txBody>
          <a:bodyPr/>
          <a:lstStyle/>
          <a:p>
            <a:fld id="{D14BCCD3-0010-4FBA-B965-2126ADC31932}" type="slidenum">
              <a:rPr lang="en-GB" smtClean="0"/>
              <a:pPr/>
              <a:t>21</a:t>
            </a:fld>
            <a:endParaRPr lang="en-GB" dirty="0"/>
          </a:p>
        </p:txBody>
      </p:sp>
      <p:sp>
        <p:nvSpPr>
          <p:cNvPr id="82" name="Rectangle 81"/>
          <p:cNvSpPr/>
          <p:nvPr/>
        </p:nvSpPr>
        <p:spPr>
          <a:xfrm>
            <a:off x="2171701" y="3287480"/>
            <a:ext cx="4649594" cy="1517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8" tIns="60964" rIns="121928" bIns="60964" numCol="1" spcCol="0" rtlCol="0" fromWordArt="0" anchor="ctr" anchorCtr="0" forceAA="0" compatLnSpc="1">
            <a:prstTxWarp prst="textNoShape">
              <a:avLst/>
            </a:prstTxWarp>
            <a:noAutofit/>
          </a:bodyPr>
          <a:lstStyle/>
          <a:p>
            <a:pPr marL="182880" indent="-182880" defTabSz="1219281">
              <a:spcBef>
                <a:spcPts val="400"/>
              </a:spcBef>
              <a:spcAft>
                <a:spcPts val="400"/>
              </a:spcAft>
              <a:buFont typeface="Arial" panose="020B0604020202020204" pitchFamily="34" charset="0"/>
              <a:buChar char="•"/>
            </a:pPr>
            <a:endParaRPr lang="en-US" sz="1000" dirty="0">
              <a:solidFill>
                <a:prstClr val="black"/>
              </a:solidFill>
            </a:endParaRPr>
          </a:p>
        </p:txBody>
      </p:sp>
      <p:grpSp>
        <p:nvGrpSpPr>
          <p:cNvPr id="4" name="Group 3"/>
          <p:cNvGrpSpPr/>
          <p:nvPr/>
        </p:nvGrpSpPr>
        <p:grpSpPr>
          <a:xfrm>
            <a:off x="647999" y="1531023"/>
            <a:ext cx="8000701" cy="4316239"/>
            <a:chOff x="647999" y="1329044"/>
            <a:chExt cx="8000701" cy="5489996"/>
          </a:xfrm>
        </p:grpSpPr>
        <p:sp>
          <p:nvSpPr>
            <p:cNvPr id="26" name="Rektangel med rundade hörn 9"/>
            <p:cNvSpPr/>
            <p:nvPr/>
          </p:nvSpPr>
          <p:spPr>
            <a:xfrm>
              <a:off x="2514599" y="2563674"/>
              <a:ext cx="6134101" cy="146527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indent="-182880" defTabSz="1219281">
                <a:spcBef>
                  <a:spcPts val="400"/>
                </a:spcBef>
                <a:buClr>
                  <a:srgbClr val="0000A0"/>
                </a:buClr>
                <a:buSzPct val="125000"/>
                <a:buFont typeface="Wingdings" panose="05000000000000000000" pitchFamily="2" charset="2"/>
                <a:buChar char="§"/>
              </a:pPr>
              <a:r>
                <a:rPr lang="en-GB" sz="1100" dirty="0">
                  <a:solidFill>
                    <a:prstClr val="black"/>
                  </a:solidFill>
                </a:rPr>
                <a:t>Implementation of pre-approved credit limits and automated credit decisions</a:t>
              </a:r>
            </a:p>
            <a:p>
              <a:pPr marL="182880" indent="-182880" defTabSz="1219281">
                <a:spcBef>
                  <a:spcPts val="400"/>
                </a:spcBef>
                <a:buClr>
                  <a:srgbClr val="0000A0"/>
                </a:buClr>
                <a:buSzPct val="125000"/>
                <a:buFont typeface="Wingdings" panose="05000000000000000000" pitchFamily="2" charset="2"/>
                <a:buChar char="§"/>
              </a:pPr>
              <a:r>
                <a:rPr lang="en-GB" sz="1100" dirty="0">
                  <a:solidFill>
                    <a:prstClr val="black"/>
                  </a:solidFill>
                </a:rPr>
                <a:t>Functional centralisation to </a:t>
              </a:r>
              <a:r>
                <a:rPr lang="en-GB" sz="1100" dirty="0" smtClean="0">
                  <a:solidFill>
                    <a:prstClr val="black"/>
                  </a:solidFill>
                </a:rPr>
                <a:t>achieve’ </a:t>
              </a:r>
              <a:r>
                <a:rPr lang="en-GB" sz="1100" dirty="0">
                  <a:solidFill>
                    <a:prstClr val="black"/>
                  </a:solidFill>
                </a:rPr>
                <a:t>scale and enhanced capacity</a:t>
              </a:r>
            </a:p>
            <a:p>
              <a:pPr marL="182880" indent="-182880" defTabSz="1219281">
                <a:spcBef>
                  <a:spcPts val="400"/>
                </a:spcBef>
                <a:buClr>
                  <a:srgbClr val="0000A0"/>
                </a:buClr>
                <a:buSzPct val="125000"/>
                <a:buFont typeface="Wingdings" panose="05000000000000000000" pitchFamily="2" charset="2"/>
                <a:buChar char="§"/>
              </a:pPr>
              <a:r>
                <a:rPr lang="en-GB" sz="1100" dirty="0">
                  <a:solidFill>
                    <a:prstClr val="black"/>
                  </a:solidFill>
                </a:rPr>
                <a:t>Implementation of common standards for risk assessments</a:t>
              </a:r>
            </a:p>
            <a:p>
              <a:pPr marL="182880" indent="-182880" defTabSz="1219281">
                <a:spcBef>
                  <a:spcPts val="400"/>
                </a:spcBef>
                <a:buClr>
                  <a:srgbClr val="0000A0"/>
                </a:buClr>
                <a:buSzPct val="125000"/>
                <a:buFont typeface="Wingdings" panose="05000000000000000000" pitchFamily="2" charset="2"/>
                <a:buChar char="§"/>
              </a:pPr>
              <a:r>
                <a:rPr lang="en-GB" sz="1100" dirty="0">
                  <a:solidFill>
                    <a:prstClr val="black"/>
                  </a:solidFill>
                </a:rPr>
                <a:t>Strict product prioritisation, production location (in-house, outsourced or white labelled) and centralise workforce/processes to improve efficiency </a:t>
              </a:r>
            </a:p>
          </p:txBody>
        </p:sp>
        <p:sp>
          <p:nvSpPr>
            <p:cNvPr id="27" name="Rektangel med rundade hörn 9"/>
            <p:cNvSpPr/>
            <p:nvPr/>
          </p:nvSpPr>
          <p:spPr>
            <a:xfrm>
              <a:off x="2514599" y="1329044"/>
              <a:ext cx="6134101" cy="112258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indent="-182880" defTabSz="1219281">
                <a:spcBef>
                  <a:spcPts val="400"/>
                </a:spcBef>
                <a:buClr>
                  <a:srgbClr val="0000A0"/>
                </a:buClr>
                <a:buSzPct val="125000"/>
                <a:buFont typeface="Wingdings" panose="05000000000000000000" pitchFamily="2" charset="2"/>
                <a:buChar char="§"/>
              </a:pPr>
              <a:r>
                <a:rPr lang="en-GB" sz="1100" dirty="0">
                  <a:solidFill>
                    <a:prstClr val="black"/>
                  </a:solidFill>
                </a:rPr>
                <a:t>Ramp up speed of migration to digital (mobile), remote meetings, and closing down branches</a:t>
              </a:r>
            </a:p>
            <a:p>
              <a:pPr marL="182880" indent="-182880" defTabSz="1219281">
                <a:spcBef>
                  <a:spcPts val="400"/>
                </a:spcBef>
                <a:buClr>
                  <a:srgbClr val="0000A0"/>
                </a:buClr>
                <a:buSzPct val="125000"/>
                <a:buFont typeface="Wingdings" panose="05000000000000000000" pitchFamily="2" charset="2"/>
                <a:buChar char="§"/>
              </a:pPr>
              <a:r>
                <a:rPr lang="en-GB" sz="1100" dirty="0">
                  <a:solidFill>
                    <a:prstClr val="black"/>
                  </a:solidFill>
                </a:rPr>
                <a:t>Segmentation and stronger Nordic coordination of client coverage and build up of global competence </a:t>
              </a:r>
              <a:r>
                <a:rPr lang="en-GB" sz="1100" dirty="0" err="1">
                  <a:solidFill>
                    <a:prstClr val="black"/>
                  </a:solidFill>
                </a:rPr>
                <a:t>center</a:t>
              </a:r>
              <a:endParaRPr lang="en-GB" sz="1100" dirty="0">
                <a:solidFill>
                  <a:prstClr val="black"/>
                </a:solidFill>
              </a:endParaRPr>
            </a:p>
          </p:txBody>
        </p:sp>
        <p:sp>
          <p:nvSpPr>
            <p:cNvPr id="28" name="Rektangel med rundade hörn 9"/>
            <p:cNvSpPr/>
            <p:nvPr/>
          </p:nvSpPr>
          <p:spPr>
            <a:xfrm>
              <a:off x="2514599" y="4140995"/>
              <a:ext cx="6134101" cy="11007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indent="-182880" defTabSz="1219281">
                <a:spcBef>
                  <a:spcPts val="400"/>
                </a:spcBef>
                <a:buClr>
                  <a:srgbClr val="0000A0"/>
                </a:buClr>
                <a:buSzPct val="125000"/>
                <a:buFont typeface="Wingdings" panose="05000000000000000000" pitchFamily="2" charset="2"/>
                <a:buChar char="§"/>
              </a:pPr>
              <a:r>
                <a:rPr lang="en-GB" sz="1100" dirty="0">
                  <a:solidFill>
                    <a:prstClr val="black"/>
                  </a:solidFill>
                </a:rPr>
                <a:t>Higher degree of centralisation and nearshoring/outsourcing and shared platforms</a:t>
              </a:r>
            </a:p>
            <a:p>
              <a:pPr marL="182880" indent="-182880" defTabSz="1219281">
                <a:spcBef>
                  <a:spcPts val="400"/>
                </a:spcBef>
                <a:buClr>
                  <a:srgbClr val="0000A0"/>
                </a:buClr>
                <a:buSzPct val="125000"/>
                <a:buFont typeface="Wingdings" panose="05000000000000000000" pitchFamily="2" charset="2"/>
                <a:buChar char="§"/>
              </a:pPr>
              <a:r>
                <a:rPr lang="en-GB" sz="1100" dirty="0">
                  <a:solidFill>
                    <a:prstClr val="black"/>
                  </a:solidFill>
                </a:rPr>
                <a:t>Automatization and Robotics</a:t>
              </a:r>
            </a:p>
            <a:p>
              <a:pPr marL="182880" indent="-182880" defTabSz="1219281">
                <a:spcBef>
                  <a:spcPts val="400"/>
                </a:spcBef>
                <a:buClr>
                  <a:srgbClr val="0000A0"/>
                </a:buClr>
                <a:buSzPct val="125000"/>
                <a:buFont typeface="Wingdings" panose="05000000000000000000" pitchFamily="2" charset="2"/>
                <a:buChar char="§"/>
              </a:pPr>
              <a:r>
                <a:rPr lang="en-GB" sz="1100" dirty="0">
                  <a:solidFill>
                    <a:prstClr val="black"/>
                  </a:solidFill>
                </a:rPr>
                <a:t>Reduce complexity and establish future technological platform </a:t>
              </a:r>
            </a:p>
          </p:txBody>
        </p:sp>
        <p:sp>
          <p:nvSpPr>
            <p:cNvPr id="104" name="Rektangel med rundade hörn 9"/>
            <p:cNvSpPr/>
            <p:nvPr/>
          </p:nvSpPr>
          <p:spPr>
            <a:xfrm>
              <a:off x="647999" y="1329044"/>
              <a:ext cx="1866601" cy="1122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100" b="1" dirty="0">
                  <a:solidFill>
                    <a:prstClr val="white"/>
                  </a:solidFill>
                  <a:sym typeface="Helvetica Light"/>
                </a:rPr>
                <a:t>Distribution/</a:t>
              </a:r>
              <a:br>
                <a:rPr lang="en-GB" sz="1100" b="1" dirty="0">
                  <a:solidFill>
                    <a:prstClr val="white"/>
                  </a:solidFill>
                  <a:sym typeface="Helvetica Light"/>
                </a:rPr>
              </a:br>
              <a:r>
                <a:rPr lang="en-GB" sz="1100" b="1" dirty="0">
                  <a:solidFill>
                    <a:prstClr val="white"/>
                  </a:solidFill>
                  <a:sym typeface="Helvetica Light"/>
                </a:rPr>
                <a:t>Channels/</a:t>
              </a:r>
              <a:br>
                <a:rPr lang="en-GB" sz="1100" b="1" dirty="0">
                  <a:solidFill>
                    <a:prstClr val="white"/>
                  </a:solidFill>
                  <a:sym typeface="Helvetica Light"/>
                </a:rPr>
              </a:br>
              <a:r>
                <a:rPr lang="en-GB" sz="1100" b="1" dirty="0">
                  <a:solidFill>
                    <a:prstClr val="white"/>
                  </a:solidFill>
                  <a:sym typeface="Helvetica Light"/>
                </a:rPr>
                <a:t>Service model</a:t>
              </a:r>
            </a:p>
          </p:txBody>
        </p:sp>
        <p:sp>
          <p:nvSpPr>
            <p:cNvPr id="105" name="Rektangel med rundade hörn 9"/>
            <p:cNvSpPr/>
            <p:nvPr/>
          </p:nvSpPr>
          <p:spPr>
            <a:xfrm>
              <a:off x="647999" y="2562710"/>
              <a:ext cx="1866601" cy="14652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100" b="1" dirty="0">
                  <a:solidFill>
                    <a:prstClr val="white"/>
                  </a:solidFill>
                  <a:sym typeface="Helvetica Light"/>
                </a:rPr>
                <a:t>Credit processes &amp; Products</a:t>
              </a:r>
            </a:p>
          </p:txBody>
        </p:sp>
        <p:sp>
          <p:nvSpPr>
            <p:cNvPr id="106" name="Rektangel med rundade hörn 9"/>
            <p:cNvSpPr/>
            <p:nvPr/>
          </p:nvSpPr>
          <p:spPr>
            <a:xfrm>
              <a:off x="647999" y="4139067"/>
              <a:ext cx="1866601" cy="1103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100" b="1" dirty="0">
                  <a:solidFill>
                    <a:prstClr val="white"/>
                  </a:solidFill>
                  <a:sym typeface="Helvetica Light"/>
                </a:rPr>
                <a:t>Information Technology &amp; Operations</a:t>
              </a:r>
            </a:p>
          </p:txBody>
        </p:sp>
        <p:sp>
          <p:nvSpPr>
            <p:cNvPr id="87" name="Rektangel med rundade hörn 9"/>
            <p:cNvSpPr/>
            <p:nvPr/>
          </p:nvSpPr>
          <p:spPr>
            <a:xfrm>
              <a:off x="2514599" y="5353765"/>
              <a:ext cx="6134101" cy="14652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880" lvl="0" indent="-182880" defTabSz="1219281">
                <a:spcBef>
                  <a:spcPts val="400"/>
                </a:spcBef>
                <a:buClr>
                  <a:srgbClr val="0000A0"/>
                </a:buClr>
                <a:buSzPct val="125000"/>
                <a:buFont typeface="Wingdings" panose="05000000000000000000" pitchFamily="2" charset="2"/>
                <a:buChar char="§"/>
                <a:defRPr/>
              </a:pPr>
              <a:r>
                <a:rPr lang="en-GB" sz="1100" dirty="0">
                  <a:solidFill>
                    <a:prstClr val="black"/>
                  </a:solidFill>
                </a:rPr>
                <a:t>Optimised service model for People (i.e. Learning), Finance and consolidation of support staff</a:t>
              </a:r>
            </a:p>
            <a:p>
              <a:pPr marL="182880" indent="-182880" defTabSz="1219281">
                <a:spcBef>
                  <a:spcPts val="400"/>
                </a:spcBef>
                <a:buClr>
                  <a:srgbClr val="0000A0"/>
                </a:buClr>
                <a:buSzPct val="125000"/>
                <a:buFont typeface="Wingdings" panose="05000000000000000000" pitchFamily="2" charset="2"/>
                <a:buChar char="§"/>
              </a:pPr>
              <a:r>
                <a:rPr lang="en-GB" sz="1100" dirty="0" smtClean="0">
                  <a:solidFill>
                    <a:prstClr val="black"/>
                  </a:solidFill>
                </a:rPr>
                <a:t>Higher </a:t>
              </a:r>
              <a:r>
                <a:rPr lang="en-GB" sz="1100" dirty="0">
                  <a:solidFill>
                    <a:prstClr val="black"/>
                  </a:solidFill>
                </a:rPr>
                <a:t>degree of nearshoring in relevant areas</a:t>
              </a:r>
            </a:p>
            <a:p>
              <a:pPr marL="182880" indent="-182880" defTabSz="1219281">
                <a:spcBef>
                  <a:spcPts val="400"/>
                </a:spcBef>
                <a:buClr>
                  <a:srgbClr val="0000A0"/>
                </a:buClr>
                <a:buSzPct val="125000"/>
                <a:buFont typeface="Wingdings" panose="05000000000000000000" pitchFamily="2" charset="2"/>
                <a:buChar char="§"/>
              </a:pPr>
              <a:r>
                <a:rPr lang="en-GB" sz="1100" dirty="0">
                  <a:solidFill>
                    <a:prstClr val="black"/>
                  </a:solidFill>
                </a:rPr>
                <a:t>Streamlining sourcing strategy</a:t>
              </a:r>
            </a:p>
          </p:txBody>
        </p:sp>
        <p:sp>
          <p:nvSpPr>
            <p:cNvPr id="88" name="Rektangel med rundade hörn 9"/>
            <p:cNvSpPr/>
            <p:nvPr/>
          </p:nvSpPr>
          <p:spPr>
            <a:xfrm>
              <a:off x="647999" y="5353765"/>
              <a:ext cx="1866601" cy="146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100" b="1" dirty="0">
                  <a:solidFill>
                    <a:prstClr val="white"/>
                  </a:solidFill>
                  <a:sym typeface="Helvetica Light"/>
                </a:rPr>
                <a:t>Key support functions</a:t>
              </a:r>
            </a:p>
          </p:txBody>
        </p:sp>
      </p:grpSp>
      <p:sp>
        <p:nvSpPr>
          <p:cNvPr id="8" name="Title 7"/>
          <p:cNvSpPr>
            <a:spLocks noGrp="1"/>
          </p:cNvSpPr>
          <p:nvPr>
            <p:ph type="title"/>
          </p:nvPr>
        </p:nvSpPr>
        <p:spPr>
          <a:xfrm>
            <a:off x="559098" y="434780"/>
            <a:ext cx="10905153" cy="406515"/>
          </a:xfrm>
        </p:spPr>
        <p:txBody>
          <a:bodyPr/>
          <a:lstStyle/>
          <a:p>
            <a:r>
              <a:rPr lang="en-GB" dirty="0" smtClean="0"/>
              <a:t>Gross cost </a:t>
            </a:r>
            <a:r>
              <a:rPr lang="en-GB" dirty="0"/>
              <a:t>savings of around 900 </a:t>
            </a:r>
            <a:r>
              <a:rPr lang="en-GB" dirty="0" err="1"/>
              <a:t>EURm</a:t>
            </a:r>
            <a:r>
              <a:rPr lang="en-GB" dirty="0"/>
              <a:t> expected through </a:t>
            </a:r>
            <a:r>
              <a:rPr lang="en-GB" dirty="0" smtClean="0"/>
              <a:t>transformation </a:t>
            </a:r>
            <a:endParaRPr lang="en-GB" dirty="0"/>
          </a:p>
        </p:txBody>
      </p:sp>
      <p:sp>
        <p:nvSpPr>
          <p:cNvPr id="15" name="Rectangle 14"/>
          <p:cNvSpPr/>
          <p:nvPr/>
        </p:nvSpPr>
        <p:spPr>
          <a:xfrm>
            <a:off x="8496300" y="1272739"/>
            <a:ext cx="2070099" cy="261610"/>
          </a:xfrm>
          <a:prstGeom prst="rect">
            <a:avLst/>
          </a:prstGeom>
        </p:spPr>
        <p:txBody>
          <a:bodyPr wrap="square">
            <a:spAutoFit/>
          </a:bodyPr>
          <a:lstStyle/>
          <a:p>
            <a:pPr algn="ctr" defTabSz="1087399"/>
            <a:r>
              <a:rPr lang="en-GB" sz="1100" b="1" dirty="0" smtClean="0">
                <a:solidFill>
                  <a:srgbClr val="0000A0"/>
                </a:solidFill>
              </a:rPr>
              <a:t>Estimated </a:t>
            </a:r>
            <a:r>
              <a:rPr lang="en-GB" sz="1100" b="1" dirty="0">
                <a:solidFill>
                  <a:srgbClr val="0000A0"/>
                </a:solidFill>
              </a:rPr>
              <a:t>savings effects*</a:t>
            </a:r>
          </a:p>
        </p:txBody>
      </p:sp>
      <p:sp>
        <p:nvSpPr>
          <p:cNvPr id="16" name="Rectangle 15"/>
          <p:cNvSpPr/>
          <p:nvPr/>
        </p:nvSpPr>
        <p:spPr>
          <a:xfrm>
            <a:off x="852795" y="6324218"/>
            <a:ext cx="1935145" cy="230832"/>
          </a:xfrm>
          <a:prstGeom prst="rect">
            <a:avLst/>
          </a:prstGeom>
        </p:spPr>
        <p:txBody>
          <a:bodyPr wrap="none">
            <a:spAutoFit/>
          </a:bodyPr>
          <a:lstStyle/>
          <a:p>
            <a:r>
              <a:rPr lang="en-GB" sz="900" i="1" dirty="0" smtClean="0">
                <a:solidFill>
                  <a:prstClr val="black"/>
                </a:solidFill>
              </a:rPr>
              <a:t>*  Numbers </a:t>
            </a:r>
            <a:r>
              <a:rPr lang="en-GB" sz="900" i="1" dirty="0">
                <a:solidFill>
                  <a:prstClr val="black"/>
                </a:solidFill>
              </a:rPr>
              <a:t>rounded to closest 5%</a:t>
            </a:r>
          </a:p>
        </p:txBody>
      </p:sp>
      <p:sp>
        <p:nvSpPr>
          <p:cNvPr id="25" name="Rectangle 24"/>
          <p:cNvSpPr/>
          <p:nvPr/>
        </p:nvSpPr>
        <p:spPr>
          <a:xfrm>
            <a:off x="8648699" y="1531023"/>
            <a:ext cx="1739899" cy="8825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200" b="1" dirty="0">
                <a:solidFill>
                  <a:schemeClr val="bg2"/>
                </a:solidFill>
                <a:sym typeface="Helvetica Light"/>
              </a:rPr>
              <a:t>~ 30%</a:t>
            </a:r>
          </a:p>
          <a:p>
            <a:pPr algn="ctr"/>
            <a:endParaRPr lang="sv-SE" sz="1200" b="1" dirty="0">
              <a:solidFill>
                <a:schemeClr val="bg2"/>
              </a:solidFill>
              <a:sym typeface="Helvetica Light"/>
            </a:endParaRPr>
          </a:p>
          <a:p>
            <a:pPr algn="ctr"/>
            <a:r>
              <a:rPr lang="sv-SE" sz="1200" dirty="0">
                <a:solidFill>
                  <a:schemeClr val="bg2"/>
                </a:solidFill>
                <a:sym typeface="Helvetica Light"/>
              </a:rPr>
              <a:t>(~250 </a:t>
            </a:r>
            <a:r>
              <a:rPr lang="sv-SE" sz="1200" dirty="0" err="1">
                <a:solidFill>
                  <a:schemeClr val="bg2"/>
                </a:solidFill>
                <a:sym typeface="Helvetica Light"/>
              </a:rPr>
              <a:t>EURm</a:t>
            </a:r>
            <a:r>
              <a:rPr lang="sv-SE" sz="1200" dirty="0" smtClean="0">
                <a:solidFill>
                  <a:schemeClr val="accent1"/>
                </a:solidFill>
                <a:sym typeface="Helvetica Light"/>
              </a:rPr>
              <a:t>)</a:t>
            </a:r>
            <a:endParaRPr lang="en-GB" sz="1200" dirty="0">
              <a:solidFill>
                <a:schemeClr val="accent1"/>
              </a:solidFill>
              <a:sym typeface="Helvetica Light"/>
            </a:endParaRPr>
          </a:p>
        </p:txBody>
      </p:sp>
      <p:sp>
        <p:nvSpPr>
          <p:cNvPr id="29" name="Rectangle 28"/>
          <p:cNvSpPr/>
          <p:nvPr/>
        </p:nvSpPr>
        <p:spPr>
          <a:xfrm>
            <a:off x="8648699" y="2501437"/>
            <a:ext cx="1739899" cy="11527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200" b="1" dirty="0">
                <a:solidFill>
                  <a:schemeClr val="bg2"/>
                </a:solidFill>
                <a:sym typeface="Helvetica Light"/>
              </a:rPr>
              <a:t>~ 15%</a:t>
            </a:r>
            <a:br>
              <a:rPr lang="sv-SE" sz="1200" b="1" dirty="0">
                <a:solidFill>
                  <a:schemeClr val="bg2"/>
                </a:solidFill>
                <a:sym typeface="Helvetica Light"/>
              </a:rPr>
            </a:br>
            <a:endParaRPr lang="sv-SE" sz="1200" b="1" dirty="0">
              <a:solidFill>
                <a:schemeClr val="bg2"/>
              </a:solidFill>
              <a:sym typeface="Helvetica Light"/>
            </a:endParaRPr>
          </a:p>
          <a:p>
            <a:pPr algn="ctr"/>
            <a:r>
              <a:rPr lang="sv-SE" sz="1200" dirty="0">
                <a:solidFill>
                  <a:schemeClr val="bg2"/>
                </a:solidFill>
                <a:sym typeface="Helvetica Light"/>
              </a:rPr>
              <a:t>(~150 </a:t>
            </a:r>
            <a:r>
              <a:rPr lang="sv-SE" sz="1200" dirty="0" err="1">
                <a:solidFill>
                  <a:schemeClr val="bg2"/>
                </a:solidFill>
                <a:sym typeface="Helvetica Light"/>
              </a:rPr>
              <a:t>EURm</a:t>
            </a:r>
            <a:r>
              <a:rPr lang="sv-SE" sz="1200" dirty="0" smtClean="0">
                <a:solidFill>
                  <a:schemeClr val="bg2"/>
                </a:solidFill>
                <a:sym typeface="Helvetica Light"/>
              </a:rPr>
              <a:t>)</a:t>
            </a:r>
            <a:endParaRPr lang="en-GB" sz="1200" dirty="0">
              <a:solidFill>
                <a:schemeClr val="bg2"/>
              </a:solidFill>
              <a:sym typeface="Helvetica Light"/>
            </a:endParaRPr>
          </a:p>
        </p:txBody>
      </p:sp>
      <p:sp>
        <p:nvSpPr>
          <p:cNvPr id="30" name="Rectangle 29"/>
          <p:cNvSpPr/>
          <p:nvPr/>
        </p:nvSpPr>
        <p:spPr>
          <a:xfrm>
            <a:off x="8648699" y="3742032"/>
            <a:ext cx="1739899" cy="865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200" b="1" dirty="0">
                <a:solidFill>
                  <a:schemeClr val="bg2"/>
                </a:solidFill>
                <a:sym typeface="Helvetica Light"/>
              </a:rPr>
              <a:t>~ 45%</a:t>
            </a:r>
            <a:br>
              <a:rPr lang="sv-SE" sz="1200" b="1" dirty="0">
                <a:solidFill>
                  <a:schemeClr val="bg2"/>
                </a:solidFill>
                <a:sym typeface="Helvetica Light"/>
              </a:rPr>
            </a:br>
            <a:r>
              <a:rPr lang="sv-SE" sz="1200" b="1" dirty="0">
                <a:solidFill>
                  <a:schemeClr val="bg2"/>
                </a:solidFill>
                <a:sym typeface="Helvetica Light"/>
              </a:rPr>
              <a:t/>
            </a:r>
            <a:br>
              <a:rPr lang="sv-SE" sz="1200" b="1" dirty="0">
                <a:solidFill>
                  <a:schemeClr val="bg2"/>
                </a:solidFill>
                <a:sym typeface="Helvetica Light"/>
              </a:rPr>
            </a:br>
            <a:r>
              <a:rPr lang="sv-SE" sz="1200" dirty="0">
                <a:solidFill>
                  <a:schemeClr val="bg2"/>
                </a:solidFill>
                <a:sym typeface="Helvetica Light"/>
              </a:rPr>
              <a:t>(~400 </a:t>
            </a:r>
            <a:r>
              <a:rPr lang="sv-SE" sz="1200" dirty="0" err="1">
                <a:solidFill>
                  <a:schemeClr val="bg2"/>
                </a:solidFill>
                <a:sym typeface="Helvetica Light"/>
              </a:rPr>
              <a:t>EURm</a:t>
            </a:r>
            <a:r>
              <a:rPr lang="sv-SE" sz="1200" dirty="0" smtClean="0">
                <a:solidFill>
                  <a:schemeClr val="bg2"/>
                </a:solidFill>
                <a:sym typeface="Helvetica Light"/>
              </a:rPr>
              <a:t>)</a:t>
            </a:r>
            <a:endParaRPr lang="en-GB" sz="1200" dirty="0">
              <a:solidFill>
                <a:schemeClr val="bg2"/>
              </a:solidFill>
              <a:sym typeface="Helvetica Light"/>
            </a:endParaRPr>
          </a:p>
        </p:txBody>
      </p:sp>
      <p:sp>
        <p:nvSpPr>
          <p:cNvPr id="31" name="Rectangle 30"/>
          <p:cNvSpPr/>
          <p:nvPr/>
        </p:nvSpPr>
        <p:spPr>
          <a:xfrm>
            <a:off x="8648699" y="4695262"/>
            <a:ext cx="1739899" cy="11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200" b="1" dirty="0">
                <a:solidFill>
                  <a:schemeClr val="bg2"/>
                </a:solidFill>
                <a:sym typeface="Helvetica Light"/>
              </a:rPr>
              <a:t>~ 10%</a:t>
            </a:r>
            <a:br>
              <a:rPr lang="sv-SE" sz="1200" b="1" dirty="0">
                <a:solidFill>
                  <a:schemeClr val="bg2"/>
                </a:solidFill>
                <a:sym typeface="Helvetica Light"/>
              </a:rPr>
            </a:br>
            <a:r>
              <a:rPr lang="sv-SE" sz="1200" b="1" dirty="0">
                <a:solidFill>
                  <a:schemeClr val="bg2"/>
                </a:solidFill>
                <a:sym typeface="Helvetica Light"/>
              </a:rPr>
              <a:t/>
            </a:r>
            <a:br>
              <a:rPr lang="sv-SE" sz="1200" b="1" dirty="0">
                <a:solidFill>
                  <a:schemeClr val="bg2"/>
                </a:solidFill>
                <a:sym typeface="Helvetica Light"/>
              </a:rPr>
            </a:br>
            <a:r>
              <a:rPr lang="sv-SE" sz="1200" dirty="0">
                <a:solidFill>
                  <a:schemeClr val="bg2"/>
                </a:solidFill>
                <a:sym typeface="Helvetica Light"/>
              </a:rPr>
              <a:t>(~100 </a:t>
            </a:r>
            <a:r>
              <a:rPr lang="sv-SE" sz="1200" dirty="0" err="1">
                <a:solidFill>
                  <a:schemeClr val="bg2"/>
                </a:solidFill>
                <a:sym typeface="Helvetica Light"/>
              </a:rPr>
              <a:t>EURm</a:t>
            </a:r>
            <a:r>
              <a:rPr lang="sv-SE" sz="1200" dirty="0" smtClean="0">
                <a:solidFill>
                  <a:schemeClr val="bg2"/>
                </a:solidFill>
                <a:sym typeface="Helvetica Light"/>
              </a:rPr>
              <a:t>)</a:t>
            </a:r>
            <a:endParaRPr lang="en-GB" sz="1200" dirty="0">
              <a:solidFill>
                <a:schemeClr val="bg2"/>
              </a:solidFill>
              <a:sym typeface="Helvetica Light"/>
            </a:endParaRPr>
          </a:p>
        </p:txBody>
      </p:sp>
      <p:sp>
        <p:nvSpPr>
          <p:cNvPr id="32" name="Rectangle 31"/>
          <p:cNvSpPr/>
          <p:nvPr/>
        </p:nvSpPr>
        <p:spPr>
          <a:xfrm>
            <a:off x="8648699" y="5847262"/>
            <a:ext cx="1739899" cy="3765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200" b="1" i="1" dirty="0">
                <a:sym typeface="Helvetica Light"/>
              </a:rPr>
              <a:t>100% </a:t>
            </a:r>
            <a:r>
              <a:rPr lang="sv-SE" sz="1200" i="1" dirty="0">
                <a:sym typeface="Helvetica Light"/>
              </a:rPr>
              <a:t>(~900 </a:t>
            </a:r>
            <a:r>
              <a:rPr lang="sv-SE" sz="1200" i="1" dirty="0" err="1">
                <a:sym typeface="Helvetica Light"/>
              </a:rPr>
              <a:t>EURm</a:t>
            </a:r>
            <a:r>
              <a:rPr lang="sv-SE" sz="1200" i="1" dirty="0" smtClean="0">
                <a:sym typeface="Helvetica Light"/>
              </a:rPr>
              <a:t>)</a:t>
            </a:r>
            <a:endParaRPr lang="en-GB" sz="1200" i="1" dirty="0">
              <a:sym typeface="Helvetica Light"/>
            </a:endParaRPr>
          </a:p>
        </p:txBody>
      </p:sp>
      <p:sp>
        <p:nvSpPr>
          <p:cNvPr id="33" name="Rectangle 32"/>
          <p:cNvSpPr/>
          <p:nvPr/>
        </p:nvSpPr>
        <p:spPr>
          <a:xfrm>
            <a:off x="8026400" y="5847262"/>
            <a:ext cx="622300" cy="3765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sv-SE" sz="1200" b="1" i="1" dirty="0" smtClean="0">
                <a:sym typeface="Helvetica Light"/>
              </a:rPr>
              <a:t>Total</a:t>
            </a:r>
            <a:endParaRPr lang="en-GB" sz="1200" i="1" dirty="0">
              <a:sym typeface="Helvetica Light"/>
            </a:endParaRPr>
          </a:p>
        </p:txBody>
      </p:sp>
    </p:spTree>
    <p:extLst>
      <p:ext uri="{BB962C8B-B14F-4D97-AF65-F5344CB8AC3E}">
        <p14:creationId xmlns:p14="http://schemas.microsoft.com/office/powerpoint/2010/main" val="2089280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2075289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636" name="think-cell Slide" r:id="rId20" imgW="501" imgH="502" progId="TCLayout.ActiveDocument.1">
                  <p:embed/>
                </p:oleObj>
              </mc:Choice>
              <mc:Fallback>
                <p:oleObj name="think-cell Slide" r:id="rId20" imgW="501" imgH="502"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400" dirty="0">
              <a:solidFill>
                <a:schemeClr val="tx1"/>
              </a:solidFill>
              <a:latin typeface="Arial" panose="020B0604020202020204" pitchFamily="34" charset="0"/>
              <a:sym typeface="Arial" panose="020B0604020202020204" pitchFamily="34" charset="0"/>
            </a:endParaRPr>
          </a:p>
        </p:txBody>
      </p:sp>
      <p:sp>
        <p:nvSpPr>
          <p:cNvPr id="34" name="Rectangle 33"/>
          <p:cNvSpPr/>
          <p:nvPr/>
        </p:nvSpPr>
        <p:spPr>
          <a:xfrm>
            <a:off x="6636887" y="1373629"/>
            <a:ext cx="4508204" cy="44401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087304">
              <a:spcBef>
                <a:spcPts val="600"/>
              </a:spcBef>
            </a:pPr>
            <a:endParaRPr lang="en-GB" sz="1200" dirty="0">
              <a:solidFill>
                <a:prstClr val="black"/>
              </a:solidFill>
            </a:endParaRPr>
          </a:p>
        </p:txBody>
      </p:sp>
      <p:sp>
        <p:nvSpPr>
          <p:cNvPr id="35" name="Rectangle 34"/>
          <p:cNvSpPr/>
          <p:nvPr/>
        </p:nvSpPr>
        <p:spPr>
          <a:xfrm>
            <a:off x="6636886" y="1007912"/>
            <a:ext cx="4508204" cy="357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Comments</a:t>
            </a:r>
            <a:endParaRPr lang="en-GB" sz="1400" b="1" dirty="0">
              <a:solidFill>
                <a:schemeClr val="bg1"/>
              </a:solidFill>
            </a:endParaRPr>
          </a:p>
        </p:txBody>
      </p:sp>
      <p:sp>
        <p:nvSpPr>
          <p:cNvPr id="2" name="Title 1"/>
          <p:cNvSpPr>
            <a:spLocks noGrp="1"/>
          </p:cNvSpPr>
          <p:nvPr>
            <p:ph type="title"/>
          </p:nvPr>
        </p:nvSpPr>
        <p:spPr>
          <a:xfrm>
            <a:off x="457650" y="191573"/>
            <a:ext cx="7200000" cy="720167"/>
          </a:xfrm>
        </p:spPr>
        <p:txBody>
          <a:bodyPr/>
          <a:lstStyle/>
          <a:p>
            <a:r>
              <a:rPr lang="sv-SE" dirty="0" smtClean="0"/>
              <a:t>FTE and consultants effects (incl cost to transform)</a:t>
            </a:r>
            <a:endParaRPr lang="en-GB" dirty="0"/>
          </a:p>
        </p:txBody>
      </p:sp>
      <p:sp>
        <p:nvSpPr>
          <p:cNvPr id="3" name="Content Placeholder 2"/>
          <p:cNvSpPr>
            <a:spLocks noGrp="1"/>
          </p:cNvSpPr>
          <p:nvPr>
            <p:ph sz="half" idx="2"/>
          </p:nvPr>
        </p:nvSpPr>
        <p:spPr>
          <a:xfrm>
            <a:off x="6724546" y="1511838"/>
            <a:ext cx="4356172" cy="4431600"/>
          </a:xfrm>
        </p:spPr>
        <p:txBody>
          <a:bodyPr/>
          <a:lstStyle/>
          <a:p>
            <a:pPr marL="342900" lvl="1" indent="-342900" defTabSz="1527311">
              <a:spcBef>
                <a:spcPts val="600"/>
              </a:spcBef>
              <a:buClr>
                <a:prstClr val="black"/>
              </a:buClr>
              <a:buSzPct val="80000"/>
              <a:buFont typeface="Wingdings" panose="05000000000000000000" pitchFamily="2" charset="2"/>
              <a:buChar char="§"/>
              <a:defRPr/>
            </a:pPr>
            <a:r>
              <a:rPr lang="sv-SE" sz="1400" dirty="0" smtClean="0">
                <a:solidFill>
                  <a:prstClr val="black"/>
                </a:solidFill>
              </a:rPr>
              <a:t>The transformation will include a reduction of FTEs of &gt;4.000</a:t>
            </a:r>
          </a:p>
          <a:p>
            <a:pPr marL="342900" lvl="1" indent="-342900" defTabSz="1527311">
              <a:spcBef>
                <a:spcPts val="600"/>
              </a:spcBef>
              <a:buClr>
                <a:prstClr val="black"/>
              </a:buClr>
              <a:buSzPct val="80000"/>
              <a:buFont typeface="Wingdings" panose="05000000000000000000" pitchFamily="2" charset="2"/>
              <a:buChar char="§"/>
              <a:defRPr/>
            </a:pPr>
            <a:r>
              <a:rPr lang="sv-SE" sz="1400" dirty="0" smtClean="0">
                <a:solidFill>
                  <a:prstClr val="black"/>
                </a:solidFill>
              </a:rPr>
              <a:t>New hirings to support competence shift and centralisation</a:t>
            </a:r>
          </a:p>
          <a:p>
            <a:pPr marL="342900" lvl="1" indent="-342900" defTabSz="1527311">
              <a:spcBef>
                <a:spcPts val="600"/>
              </a:spcBef>
              <a:buClr>
                <a:prstClr val="black"/>
              </a:buClr>
              <a:buSzPct val="80000"/>
              <a:buFont typeface="Wingdings" panose="05000000000000000000" pitchFamily="2" charset="2"/>
              <a:buChar char="§"/>
              <a:defRPr/>
            </a:pPr>
            <a:r>
              <a:rPr lang="sv-SE" sz="1400" dirty="0" smtClean="0">
                <a:solidFill>
                  <a:prstClr val="black"/>
                </a:solidFill>
              </a:rPr>
              <a:t>Number of consultants to be reduced by ~2.000 </a:t>
            </a:r>
            <a:r>
              <a:rPr lang="en-GB" sz="1400" dirty="0">
                <a:solidFill>
                  <a:prstClr val="black"/>
                </a:solidFill>
              </a:rPr>
              <a:t>over the 2017-2021 period</a:t>
            </a:r>
            <a:endParaRPr lang="en-GB" sz="1400" dirty="0" smtClean="0">
              <a:solidFill>
                <a:prstClr val="black"/>
              </a:solidFill>
            </a:endParaRPr>
          </a:p>
          <a:p>
            <a:pPr marL="342900" lvl="1" indent="-342900" defTabSz="1527311">
              <a:spcBef>
                <a:spcPts val="600"/>
              </a:spcBef>
              <a:buClr>
                <a:prstClr val="black"/>
              </a:buClr>
              <a:buSzPct val="80000"/>
              <a:buFont typeface="Wingdings" panose="05000000000000000000" pitchFamily="2" charset="2"/>
              <a:buChar char="§"/>
              <a:defRPr/>
            </a:pPr>
            <a:r>
              <a:rPr lang="en-GB" sz="1400" dirty="0" smtClean="0">
                <a:solidFill>
                  <a:prstClr val="black"/>
                </a:solidFill>
              </a:rPr>
              <a:t>The transformation is expected to generate a total </a:t>
            </a:r>
            <a:r>
              <a:rPr lang="en-GB" sz="1400" dirty="0">
                <a:solidFill>
                  <a:prstClr val="black"/>
                </a:solidFill>
              </a:rPr>
              <a:t>cost to transform of ~</a:t>
            </a:r>
            <a:r>
              <a:rPr lang="en-GB" sz="1400" dirty="0" smtClean="0">
                <a:solidFill>
                  <a:prstClr val="black"/>
                </a:solidFill>
              </a:rPr>
              <a:t>5-600m </a:t>
            </a:r>
            <a:r>
              <a:rPr lang="en-GB" sz="1400" dirty="0">
                <a:solidFill>
                  <a:prstClr val="black"/>
                </a:solidFill>
              </a:rPr>
              <a:t>over the 2017-2021 </a:t>
            </a:r>
            <a:r>
              <a:rPr lang="en-GB" sz="1400" dirty="0" smtClean="0">
                <a:solidFill>
                  <a:prstClr val="black"/>
                </a:solidFill>
              </a:rPr>
              <a:t>period</a:t>
            </a:r>
            <a:endParaRPr lang="en-GB" sz="1400" dirty="0">
              <a:solidFill>
                <a:prstClr val="black"/>
              </a:solidFill>
            </a:endParaRPr>
          </a:p>
          <a:p>
            <a:pPr marL="342900" lvl="1" indent="-342900" defTabSz="1527311">
              <a:spcBef>
                <a:spcPts val="600"/>
              </a:spcBef>
              <a:buClr>
                <a:prstClr val="black"/>
              </a:buClr>
              <a:buSzPct val="80000"/>
              <a:buFont typeface="Wingdings" panose="05000000000000000000" pitchFamily="2" charset="2"/>
              <a:buChar char="§"/>
              <a:defRPr/>
            </a:pPr>
            <a:r>
              <a:rPr lang="en-GB" sz="1400" dirty="0">
                <a:solidFill>
                  <a:prstClr val="black"/>
                </a:solidFill>
              </a:rPr>
              <a:t>Absolute majority of cost to transform consists of redundancy </a:t>
            </a:r>
            <a:r>
              <a:rPr lang="en-GB" sz="1400" dirty="0" smtClean="0">
                <a:solidFill>
                  <a:prstClr val="black"/>
                </a:solidFill>
              </a:rPr>
              <a:t>costs</a:t>
            </a:r>
          </a:p>
          <a:p>
            <a:pPr marL="342900" lvl="1" indent="-342900" defTabSz="1527311">
              <a:spcBef>
                <a:spcPts val="600"/>
              </a:spcBef>
              <a:buClr>
                <a:prstClr val="black"/>
              </a:buClr>
              <a:buSzPct val="80000"/>
              <a:buFont typeface="Wingdings" panose="05000000000000000000" pitchFamily="2" charset="2"/>
              <a:buChar char="§"/>
              <a:defRPr/>
            </a:pPr>
            <a:r>
              <a:rPr lang="en-GB" sz="1400" dirty="0" smtClean="0">
                <a:solidFill>
                  <a:prstClr val="black"/>
                </a:solidFill>
              </a:rPr>
              <a:t>The costs are mainly related to:</a:t>
            </a:r>
          </a:p>
          <a:p>
            <a:pPr marL="599744" lvl="2" indent="-342900" defTabSz="1527311">
              <a:spcBef>
                <a:spcPts val="600"/>
              </a:spcBef>
              <a:buClr>
                <a:prstClr val="black"/>
              </a:buClr>
              <a:buSzPct val="80000"/>
              <a:buFont typeface="Wingdings" panose="05000000000000000000" pitchFamily="2" charset="2"/>
              <a:buChar char="§"/>
              <a:defRPr/>
            </a:pPr>
            <a:r>
              <a:rPr lang="en-GB" sz="1400" dirty="0" smtClean="0">
                <a:solidFill>
                  <a:prstClr val="black"/>
                </a:solidFill>
              </a:rPr>
              <a:t>Transformation </a:t>
            </a:r>
            <a:r>
              <a:rPr lang="en-GB" sz="1400" dirty="0">
                <a:solidFill>
                  <a:prstClr val="black"/>
                </a:solidFill>
              </a:rPr>
              <a:t>of Personal Banking and CBB including the migration to Digital</a:t>
            </a:r>
          </a:p>
          <a:p>
            <a:pPr marL="599744" lvl="2" indent="-342900" defTabSz="1527311">
              <a:spcBef>
                <a:spcPts val="600"/>
              </a:spcBef>
              <a:buClr>
                <a:prstClr val="black"/>
              </a:buClr>
              <a:buSzPct val="80000"/>
              <a:buFont typeface="Wingdings" panose="05000000000000000000" pitchFamily="2" charset="2"/>
              <a:buChar char="§"/>
              <a:defRPr/>
            </a:pPr>
            <a:r>
              <a:rPr lang="en-GB" sz="1400" dirty="0">
                <a:solidFill>
                  <a:prstClr val="black"/>
                </a:solidFill>
              </a:rPr>
              <a:t>IT &amp; Operations </a:t>
            </a:r>
            <a:r>
              <a:rPr lang="en-GB" sz="1400" dirty="0" smtClean="0">
                <a:solidFill>
                  <a:prstClr val="black"/>
                </a:solidFill>
              </a:rPr>
              <a:t>(nearshoring </a:t>
            </a:r>
            <a:r>
              <a:rPr lang="en-GB" sz="1400" dirty="0">
                <a:solidFill>
                  <a:prstClr val="black"/>
                </a:solidFill>
              </a:rPr>
              <a:t>and automation &amp; process </a:t>
            </a:r>
            <a:r>
              <a:rPr lang="en-GB" sz="1400" dirty="0" smtClean="0">
                <a:solidFill>
                  <a:prstClr val="black"/>
                </a:solidFill>
              </a:rPr>
              <a:t>optimisation)</a:t>
            </a:r>
            <a:endParaRPr lang="en-GB" sz="1400" dirty="0">
              <a:solidFill>
                <a:prstClr val="black"/>
              </a:solidFill>
            </a:endParaRPr>
          </a:p>
        </p:txBody>
      </p:sp>
      <p:sp>
        <p:nvSpPr>
          <p:cNvPr id="4" name="Slide Number Placeholder 3"/>
          <p:cNvSpPr>
            <a:spLocks noGrp="1"/>
          </p:cNvSpPr>
          <p:nvPr>
            <p:ph type="sldNum" sz="quarter" idx="12"/>
          </p:nvPr>
        </p:nvSpPr>
        <p:spPr/>
        <p:txBody>
          <a:bodyPr/>
          <a:lstStyle/>
          <a:p>
            <a:fld id="{D14BCCD3-0010-4FBA-B965-2126ADC31932}" type="slidenum">
              <a:rPr lang="en-GB" smtClean="0"/>
              <a:t>22</a:t>
            </a:fld>
            <a:endParaRPr lang="en-GB" dirty="0"/>
          </a:p>
        </p:txBody>
      </p:sp>
      <p:cxnSp>
        <p:nvCxnSpPr>
          <p:cNvPr id="12" name="Straight Connector 11"/>
          <p:cNvCxnSpPr/>
          <p:nvPr>
            <p:custDataLst>
              <p:tags r:id="rId4"/>
            </p:custDataLst>
          </p:nvPr>
        </p:nvCxnSpPr>
        <p:spPr bwMode="auto">
          <a:xfrm>
            <a:off x="3209925" y="3286125"/>
            <a:ext cx="5238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5"/>
            </p:custDataLst>
          </p:nvPr>
        </p:nvCxnSpPr>
        <p:spPr bwMode="auto">
          <a:xfrm>
            <a:off x="2033588" y="1752600"/>
            <a:ext cx="5238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p:cNvGraphicFramePr>
          <p:nvPr>
            <p:custDataLst>
              <p:tags r:id="rId6"/>
            </p:custDataLst>
            <p:extLst>
              <p:ext uri="{D42A27DB-BD31-4B8C-83A1-F6EECF244321}">
                <p14:modId xmlns:p14="http://schemas.microsoft.com/office/powerpoint/2010/main" val="1049274447"/>
              </p:ext>
            </p:extLst>
          </p:nvPr>
        </p:nvGraphicFramePr>
        <p:xfrm>
          <a:off x="990600" y="1638300"/>
          <a:ext cx="3757709" cy="3448107"/>
        </p:xfrm>
        <a:graphic>
          <a:graphicData uri="http://schemas.openxmlformats.org/presentationml/2006/ole">
            <mc:AlternateContent xmlns:mc="http://schemas.openxmlformats.org/markup-compatibility/2006">
              <mc:Choice xmlns:v="urn:schemas-microsoft-com:vml" Requires="v">
                <p:oleObj spid="_x0000_s317637" name="Chart" r:id="rId22" imgW="3757709" imgH="3448107" progId="MSGraph.Chart.8">
                  <p:embed followColorScheme="full"/>
                </p:oleObj>
              </mc:Choice>
              <mc:Fallback>
                <p:oleObj name="Chart" r:id="rId22" imgW="3757709" imgH="3448107" progId="MSGraph.Chart.8">
                  <p:embed followColorScheme="full"/>
                  <p:pic>
                    <p:nvPicPr>
                      <p:cNvPr id="0" name=""/>
                      <p:cNvPicPr/>
                      <p:nvPr/>
                    </p:nvPicPr>
                    <p:blipFill>
                      <a:blip r:embed="rId23"/>
                      <a:stretch>
                        <a:fillRect/>
                      </a:stretch>
                    </p:blipFill>
                    <p:spPr>
                      <a:xfrm>
                        <a:off x="990600" y="1638300"/>
                        <a:ext cx="3757709" cy="3448107"/>
                      </a:xfrm>
                      <a:prstGeom prst="rect">
                        <a:avLst/>
                      </a:prstGeom>
                    </p:spPr>
                  </p:pic>
                </p:oleObj>
              </mc:Fallback>
            </mc:AlternateContent>
          </a:graphicData>
        </a:graphic>
      </p:graphicFrame>
      <p:sp useBgFill="1">
        <p:nvSpPr>
          <p:cNvPr id="43" name="Freeform 42"/>
          <p:cNvSpPr/>
          <p:nvPr>
            <p:custDataLst>
              <p:tags r:id="rId7"/>
            </p:custDataLst>
          </p:nvPr>
        </p:nvSpPr>
        <p:spPr bwMode="auto">
          <a:xfrm>
            <a:off x="3676650" y="4252913"/>
            <a:ext cx="762001" cy="261938"/>
          </a:xfrm>
          <a:custGeom>
            <a:avLst/>
            <a:gdLst/>
            <a:ahLst/>
            <a:cxnLst/>
            <a:rect l="0" t="0" r="0" b="0"/>
            <a:pathLst>
              <a:path w="762001" h="261938">
                <a:moveTo>
                  <a:pt x="0" y="204787"/>
                </a:moveTo>
                <a:lnTo>
                  <a:pt x="762000" y="0"/>
                </a:lnTo>
                <a:lnTo>
                  <a:pt x="762000" y="57150"/>
                </a:lnTo>
                <a:lnTo>
                  <a:pt x="0" y="26193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useBgFill="1">
        <p:nvSpPr>
          <p:cNvPr id="40" name="Freeform 39"/>
          <p:cNvSpPr/>
          <p:nvPr>
            <p:custDataLst>
              <p:tags r:id="rId8"/>
            </p:custDataLst>
          </p:nvPr>
        </p:nvSpPr>
        <p:spPr bwMode="auto">
          <a:xfrm>
            <a:off x="1323975" y="4252913"/>
            <a:ext cx="762001" cy="261938"/>
          </a:xfrm>
          <a:custGeom>
            <a:avLst/>
            <a:gdLst/>
            <a:ahLst/>
            <a:cxnLst/>
            <a:rect l="0" t="0" r="0" b="0"/>
            <a:pathLst>
              <a:path w="762001" h="261938">
                <a:moveTo>
                  <a:pt x="0" y="204787"/>
                </a:moveTo>
                <a:lnTo>
                  <a:pt x="762000" y="0"/>
                </a:lnTo>
                <a:lnTo>
                  <a:pt x="762000" y="57150"/>
                </a:lnTo>
                <a:lnTo>
                  <a:pt x="0" y="26193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1" name="Freeform 40"/>
          <p:cNvSpPr/>
          <p:nvPr>
            <p:custDataLst>
              <p:tags r:id="rId9"/>
            </p:custDataLst>
          </p:nvPr>
        </p:nvSpPr>
        <p:spPr bwMode="auto">
          <a:xfrm>
            <a:off x="3676650" y="4252913"/>
            <a:ext cx="762001" cy="204788"/>
          </a:xfrm>
          <a:custGeom>
            <a:avLst/>
            <a:gdLst/>
            <a:ahLst/>
            <a:cxnLst/>
            <a:rect l="0" t="0" r="0" b="0"/>
            <a:pathLst>
              <a:path w="762001" h="204788">
                <a:moveTo>
                  <a:pt x="0" y="204787"/>
                </a:moveTo>
                <a:lnTo>
                  <a:pt x="76200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Freeform 38"/>
          <p:cNvSpPr/>
          <p:nvPr>
            <p:custDataLst>
              <p:tags r:id="rId10"/>
            </p:custDataLst>
          </p:nvPr>
        </p:nvSpPr>
        <p:spPr bwMode="auto">
          <a:xfrm>
            <a:off x="1323975" y="4310063"/>
            <a:ext cx="762001" cy="204788"/>
          </a:xfrm>
          <a:custGeom>
            <a:avLst/>
            <a:gdLst/>
            <a:ahLst/>
            <a:cxnLst/>
            <a:rect l="0" t="0" r="0" b="0"/>
            <a:pathLst>
              <a:path w="762001" h="204788">
                <a:moveTo>
                  <a:pt x="0" y="204787"/>
                </a:moveTo>
                <a:lnTo>
                  <a:pt x="76200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custDataLst>
              <p:tags r:id="rId11"/>
            </p:custDataLst>
          </p:nvPr>
        </p:nvSpPr>
        <p:spPr bwMode="auto">
          <a:xfrm>
            <a:off x="3676650" y="4310063"/>
            <a:ext cx="762001" cy="204788"/>
          </a:xfrm>
          <a:custGeom>
            <a:avLst/>
            <a:gdLst/>
            <a:ahLst/>
            <a:cxnLst/>
            <a:rect l="0" t="0" r="0" b="0"/>
            <a:pathLst>
              <a:path w="762001" h="204788">
                <a:moveTo>
                  <a:pt x="0" y="204787"/>
                </a:moveTo>
                <a:lnTo>
                  <a:pt x="76200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Freeform 37"/>
          <p:cNvSpPr/>
          <p:nvPr>
            <p:custDataLst>
              <p:tags r:id="rId12"/>
            </p:custDataLst>
          </p:nvPr>
        </p:nvSpPr>
        <p:spPr bwMode="auto">
          <a:xfrm>
            <a:off x="1323975" y="4252913"/>
            <a:ext cx="762001" cy="204788"/>
          </a:xfrm>
          <a:custGeom>
            <a:avLst/>
            <a:gdLst/>
            <a:ahLst/>
            <a:cxnLst/>
            <a:rect l="0" t="0" r="0" b="0"/>
            <a:pathLst>
              <a:path w="762001" h="204788">
                <a:moveTo>
                  <a:pt x="0" y="204787"/>
                </a:moveTo>
                <a:lnTo>
                  <a:pt x="76200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 Placeholder 2"/>
          <p:cNvSpPr>
            <a:spLocks noGrp="1"/>
          </p:cNvSpPr>
          <p:nvPr>
            <p:custDataLst>
              <p:tags r:id="rId13"/>
            </p:custDataLst>
          </p:nvPr>
        </p:nvSpPr>
        <p:spPr bwMode="gray">
          <a:xfrm>
            <a:off x="3786188" y="3429000"/>
            <a:ext cx="5476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r>
              <a:rPr lang="sv-SE" sz="1400" dirty="0" smtClean="0">
                <a:sym typeface="+mn-lt"/>
              </a:rPr>
              <a:t>~2000</a:t>
            </a:r>
            <a:endParaRPr lang="en-GB" sz="1400" dirty="0">
              <a:sym typeface="+mn-lt"/>
            </a:endParaRPr>
          </a:p>
        </p:txBody>
      </p:sp>
      <p:sp>
        <p:nvSpPr>
          <p:cNvPr id="7" name="Text Placeholder 2"/>
          <p:cNvSpPr>
            <a:spLocks noGrp="1"/>
          </p:cNvSpPr>
          <p:nvPr>
            <p:custDataLst>
              <p:tags r:id="rId14"/>
            </p:custDataLst>
          </p:nvPr>
        </p:nvSpPr>
        <p:spPr bwMode="auto">
          <a:xfrm>
            <a:off x="1292225" y="5094288"/>
            <a:ext cx="830263" cy="42545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6794555-356E-40BE-82DB-62DBD219B963}" type="datetime'''''''Gros''s'''' ''redu''ct''''''''''io''''''''ns'''">
              <a:rPr lang="en-GB" altLang="en-US" sz="1400"/>
              <a:pPr/>
              <a:t>Gross reductions</a:t>
            </a:fld>
            <a:endParaRPr lang="en-GB" sz="1400" dirty="0">
              <a:sym typeface="+mn-lt"/>
            </a:endParaRPr>
          </a:p>
        </p:txBody>
      </p:sp>
      <p:sp>
        <p:nvSpPr>
          <p:cNvPr id="9" name="Text Placeholder 2"/>
          <p:cNvSpPr>
            <a:spLocks noGrp="1"/>
          </p:cNvSpPr>
          <p:nvPr>
            <p:custDataLst>
              <p:tags r:id="rId15"/>
            </p:custDataLst>
          </p:nvPr>
        </p:nvSpPr>
        <p:spPr bwMode="auto">
          <a:xfrm>
            <a:off x="2413000" y="5094289"/>
            <a:ext cx="939800"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60D1C7B-5FED-4815-9B97-716A7DDC8F86}" type="datetime'''''''''''''''''Ne''w'' ''''''''''h''''i''''r''in''g''s'">
              <a:rPr lang="en-GB" altLang="en-US" sz="1400"/>
              <a:pPr/>
              <a:t>New hirings</a:t>
            </a:fld>
            <a:endParaRPr lang="en-GB" sz="1400" dirty="0">
              <a:sym typeface="+mn-lt"/>
            </a:endParaRPr>
          </a:p>
        </p:txBody>
      </p:sp>
      <p:sp>
        <p:nvSpPr>
          <p:cNvPr id="10" name="Text Placeholder 2"/>
          <p:cNvSpPr>
            <a:spLocks noGrp="1"/>
          </p:cNvSpPr>
          <p:nvPr>
            <p:custDataLst>
              <p:tags r:id="rId16"/>
            </p:custDataLst>
          </p:nvPr>
        </p:nvSpPr>
        <p:spPr bwMode="auto">
          <a:xfrm>
            <a:off x="3481388" y="5094288"/>
            <a:ext cx="1155700" cy="212725"/>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9C6EDF8-1066-43A9-8A51-A352C67B5E9C}" type="datetime'''''N''''''''''''et'' r''ed''''''uc''t''''''''i''o''n''s'">
              <a:rPr lang="en-GB" altLang="en-US" sz="1400"/>
              <a:pPr/>
              <a:t>Net reductions</a:t>
            </a:fld>
            <a:endParaRPr lang="en-GB" sz="1400" dirty="0">
              <a:sym typeface="+mn-lt"/>
            </a:endParaRPr>
          </a:p>
        </p:txBody>
      </p:sp>
      <p:sp>
        <p:nvSpPr>
          <p:cNvPr id="33" name="Text Placeholder 2"/>
          <p:cNvSpPr>
            <a:spLocks noGrp="1"/>
          </p:cNvSpPr>
          <p:nvPr>
            <p:custDataLst>
              <p:tags r:id="rId17"/>
            </p:custDataLst>
          </p:nvPr>
        </p:nvSpPr>
        <p:spPr bwMode="gray">
          <a:xfrm>
            <a:off x="3760788" y="3048000"/>
            <a:ext cx="5969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r>
              <a:rPr lang="en-GB" altLang="en-US" sz="1400" dirty="0" smtClean="0">
                <a:sym typeface="+mn-lt"/>
              </a:rPr>
              <a:t>&gt;6 000</a:t>
            </a:r>
            <a:endParaRPr lang="en-GB" sz="1400" dirty="0">
              <a:sym typeface="+mn-lt"/>
            </a:endParaRPr>
          </a:p>
        </p:txBody>
      </p:sp>
      <p:sp>
        <p:nvSpPr>
          <p:cNvPr id="25" name="TextBox 24"/>
          <p:cNvSpPr txBox="1"/>
          <p:nvPr/>
        </p:nvSpPr>
        <p:spPr>
          <a:xfrm>
            <a:off x="4518225" y="3354882"/>
            <a:ext cx="1529976" cy="276999"/>
          </a:xfrm>
          <a:prstGeom prst="rect">
            <a:avLst/>
          </a:prstGeom>
          <a:noFill/>
        </p:spPr>
        <p:txBody>
          <a:bodyPr wrap="square" rtlCol="0">
            <a:spAutoFit/>
          </a:bodyPr>
          <a:lstStyle/>
          <a:p>
            <a:r>
              <a:rPr lang="sv-SE" sz="1200" dirty="0" smtClean="0">
                <a:solidFill>
                  <a:schemeClr val="tx1"/>
                </a:solidFill>
              </a:rPr>
              <a:t>Consultants</a:t>
            </a:r>
            <a:endParaRPr lang="en-GB" sz="1200" dirty="0">
              <a:solidFill>
                <a:schemeClr val="tx1"/>
              </a:solidFill>
            </a:endParaRPr>
          </a:p>
        </p:txBody>
      </p:sp>
    </p:spTree>
    <p:extLst>
      <p:ext uri="{BB962C8B-B14F-4D97-AF65-F5344CB8AC3E}">
        <p14:creationId xmlns:p14="http://schemas.microsoft.com/office/powerpoint/2010/main" val="897933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2655" name="think-cell Slide" r:id="rId6" imgW="216" imgH="216" progId="TCLayout.ActiveDocument.1">
                  <p:embed/>
                </p:oleObj>
              </mc:Choice>
              <mc:Fallback>
                <p:oleObj name="think-cell Slide" r:id="rId6" imgW="216" imgH="216" progId="TCLayout.ActiveDocument.1">
                  <p:embed/>
                  <p:pic>
                    <p:nvPicPr>
                      <p:cNvPr id="7" name="Object 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200" dirty="0">
              <a:solidFill>
                <a:schemeClr val="tx1"/>
              </a:solidFill>
              <a:latin typeface="Arial"/>
              <a:sym typeface="Arial"/>
            </a:endParaRPr>
          </a:p>
        </p:txBody>
      </p:sp>
      <p:sp>
        <p:nvSpPr>
          <p:cNvPr id="65" name="Rectangle 64"/>
          <p:cNvSpPr/>
          <p:nvPr/>
        </p:nvSpPr>
        <p:spPr>
          <a:xfrm>
            <a:off x="6141327" y="664668"/>
            <a:ext cx="2482803" cy="450000"/>
          </a:xfrm>
          <a:prstGeom prst="rect">
            <a:avLst/>
          </a:prstGeom>
          <a:solidFill>
            <a:srgbClr val="FDECE4"/>
          </a:solidFill>
          <a:ln w="28575">
            <a:noFill/>
            <a:miter lim="800000"/>
            <a:headEnd/>
            <a:tailEnd/>
          </a:ln>
          <a:effectLst/>
        </p:spPr>
        <p:txBody>
          <a:bodyPr lIns="0" tIns="27432" rIns="0" bIns="27432" rtlCol="0" anchor="ctr"/>
          <a:lstStyle/>
          <a:p>
            <a:pPr algn="ctr" eaLnBrk="0" hangingPunct="0"/>
            <a:r>
              <a:rPr lang="en-US" sz="1400" b="1" dirty="0">
                <a:solidFill>
                  <a:schemeClr val="accent1"/>
                </a:solidFill>
                <a:latin typeface="Arial"/>
                <a:ea typeface="SC STKaiti" pitchFamily="2" charset="-122"/>
                <a:cs typeface="Arial"/>
              </a:rPr>
              <a:t>Cost / Income</a:t>
            </a:r>
          </a:p>
        </p:txBody>
      </p:sp>
      <p:sp>
        <p:nvSpPr>
          <p:cNvPr id="3" name="Content Placeholder 2"/>
          <p:cNvSpPr>
            <a:spLocks noGrp="1"/>
          </p:cNvSpPr>
          <p:nvPr>
            <p:ph idx="1"/>
          </p:nvPr>
        </p:nvSpPr>
        <p:spPr>
          <a:xfrm>
            <a:off x="9074361" y="1458267"/>
            <a:ext cx="2350304" cy="4630957"/>
          </a:xfrm>
          <a:solidFill>
            <a:srgbClr val="FDECE4"/>
          </a:solidFill>
          <a:ln w="9525">
            <a:noFill/>
          </a:ln>
          <a:effectLst/>
        </p:spPr>
        <p:txBody>
          <a:bodyPr wrap="square" lIns="91440" tIns="91440" rIns="91440" bIns="91440" rtlCol="0" anchor="ctr" anchorCtr="0">
            <a:noAutofit/>
          </a:bodyPr>
          <a:lstStyle/>
          <a:p>
            <a:pPr marL="0" indent="0" algn="ctr">
              <a:lnSpc>
                <a:spcPct val="120000"/>
              </a:lnSpc>
              <a:spcBef>
                <a:spcPts val="1300"/>
              </a:spcBef>
              <a:spcAft>
                <a:spcPts val="1300"/>
              </a:spcAft>
              <a:buNone/>
            </a:pPr>
            <a:r>
              <a:rPr lang="en-GB" b="1" i="1" dirty="0" smtClean="0">
                <a:solidFill>
                  <a:schemeClr val="bg2"/>
                </a:solidFill>
              </a:rPr>
              <a:t>Gradually improved Group return and cost efficiency as areas address and close their relative performance gaps</a:t>
            </a:r>
            <a:endParaRPr lang="en-GB" b="1" i="1" dirty="0">
              <a:solidFill>
                <a:schemeClr val="bg2"/>
              </a:solidFill>
            </a:endParaRPr>
          </a:p>
        </p:txBody>
      </p:sp>
      <p:sp>
        <p:nvSpPr>
          <p:cNvPr id="67" name="Isosceles Triangle 66"/>
          <p:cNvSpPr/>
          <p:nvPr/>
        </p:nvSpPr>
        <p:spPr>
          <a:xfrm rot="5400000">
            <a:off x="6443156" y="3681589"/>
            <a:ext cx="4712444" cy="2658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62" rIns="0" bIns="45662" numCol="1" spcCol="0" rtlCol="0" fromWordArt="0" anchor="ctr" anchorCtr="0" forceAA="0" compatLnSpc="1">
            <a:prstTxWarp prst="textNoShape">
              <a:avLst/>
            </a:prstTxWarp>
            <a:noAutofit/>
          </a:bodyPr>
          <a:lstStyle/>
          <a:p>
            <a:pPr algn="ctr" defTabSz="1087327"/>
            <a:endParaRPr lang="en-GB" sz="1400" dirty="0">
              <a:solidFill>
                <a:prstClr val="black"/>
              </a:solidFill>
            </a:endParaRPr>
          </a:p>
        </p:txBody>
      </p:sp>
      <p:sp>
        <p:nvSpPr>
          <p:cNvPr id="37" name="Rectangle 36"/>
          <p:cNvSpPr/>
          <p:nvPr/>
        </p:nvSpPr>
        <p:spPr>
          <a:xfrm>
            <a:off x="3531096" y="664668"/>
            <a:ext cx="2482803" cy="450000"/>
          </a:xfrm>
          <a:prstGeom prst="rect">
            <a:avLst/>
          </a:prstGeom>
          <a:solidFill>
            <a:srgbClr val="FDECE4"/>
          </a:solidFill>
          <a:ln w="28575">
            <a:noFill/>
            <a:miter lim="800000"/>
            <a:headEnd/>
            <a:tailEnd/>
          </a:ln>
          <a:effectLst/>
        </p:spPr>
        <p:txBody>
          <a:bodyPr lIns="0" tIns="27432" rIns="0" bIns="27432" rtlCol="0" anchor="ctr"/>
          <a:lstStyle/>
          <a:p>
            <a:pPr algn="ctr" eaLnBrk="0" hangingPunct="0"/>
            <a:r>
              <a:rPr lang="en-US" sz="1400" b="1" dirty="0" err="1">
                <a:solidFill>
                  <a:schemeClr val="accent1"/>
                </a:solidFill>
                <a:latin typeface="Arial"/>
                <a:ea typeface="SC STKaiti" pitchFamily="2" charset="-122"/>
                <a:cs typeface="Arial"/>
              </a:rPr>
              <a:t>RoCaR</a:t>
            </a:r>
            <a:r>
              <a:rPr lang="en-US" sz="1400" b="1" dirty="0">
                <a:solidFill>
                  <a:schemeClr val="accent1"/>
                </a:solidFill>
                <a:latin typeface="Arial"/>
                <a:ea typeface="SC STKaiti" pitchFamily="2" charset="-122"/>
                <a:cs typeface="Arial"/>
              </a:rPr>
              <a:t>/</a:t>
            </a:r>
            <a:r>
              <a:rPr lang="en-US" sz="1400" b="1" dirty="0" err="1">
                <a:solidFill>
                  <a:schemeClr val="accent1"/>
                </a:solidFill>
                <a:latin typeface="Arial"/>
                <a:ea typeface="SC STKaiti" pitchFamily="2" charset="-122"/>
                <a:cs typeface="Arial"/>
              </a:rPr>
              <a:t>RoE</a:t>
            </a:r>
            <a:endParaRPr lang="en-US" sz="1400" b="1" dirty="0">
              <a:solidFill>
                <a:schemeClr val="accent1"/>
              </a:solidFill>
              <a:latin typeface="Arial"/>
              <a:ea typeface="SC STKaiti" pitchFamily="2" charset="-122"/>
              <a:cs typeface="Arial"/>
            </a:endParaRPr>
          </a:p>
        </p:txBody>
      </p:sp>
      <p:sp>
        <p:nvSpPr>
          <p:cNvPr id="28" name="Slide Number Placeholder 2"/>
          <p:cNvSpPr>
            <a:spLocks noGrp="1"/>
          </p:cNvSpPr>
          <p:nvPr>
            <p:ph type="sldNum" sz="quarter" idx="12"/>
          </p:nvPr>
        </p:nvSpPr>
        <p:spPr>
          <a:xfrm>
            <a:off x="648000" y="6375018"/>
            <a:ext cx="324000" cy="144033"/>
          </a:xfrm>
        </p:spPr>
        <p:txBody>
          <a:bodyPr/>
          <a:lstStyle/>
          <a:p>
            <a:fld id="{D14BCCD3-0010-4FBA-B965-2126ADC31932}" type="slidenum">
              <a:rPr lang="en-GB" smtClean="0"/>
              <a:pPr/>
              <a:t>23</a:t>
            </a:fld>
            <a:endParaRPr lang="en-GB" dirty="0"/>
          </a:p>
        </p:txBody>
      </p:sp>
      <p:sp>
        <p:nvSpPr>
          <p:cNvPr id="25" name="Rounded Rectangle 9"/>
          <p:cNvSpPr/>
          <p:nvPr/>
        </p:nvSpPr>
        <p:spPr>
          <a:xfrm>
            <a:off x="647997" y="1564666"/>
            <a:ext cx="2596175" cy="754257"/>
          </a:xfrm>
          <a:prstGeom prst="roundRect">
            <a:avLst>
              <a:gd name="adj" fmla="val 8134"/>
            </a:avLst>
          </a:prstGeom>
          <a:solidFill>
            <a:schemeClr val="accent2">
              <a:lumMod val="20000"/>
              <a:lumOff val="80000"/>
            </a:schemeClr>
          </a:solidFill>
          <a:ln w="28575">
            <a:noFill/>
            <a:miter lim="800000"/>
            <a:headEnd/>
            <a:tailEnd/>
          </a:ln>
          <a:effectLst/>
        </p:spPr>
        <p:txBody>
          <a:bodyPr lIns="0" tIns="27432" rIns="0" bIns="27432" rtlCol="0" anchor="ctr"/>
          <a:lstStyle/>
          <a:p>
            <a:pPr algn="ctr" eaLnBrk="0" fontAlgn="auto" hangingPunct="0">
              <a:spcBef>
                <a:spcPts val="0"/>
              </a:spcBef>
              <a:spcAft>
                <a:spcPts val="0"/>
              </a:spcAft>
            </a:pPr>
            <a:r>
              <a:rPr lang="en-GB" sz="1400" b="1" dirty="0" smtClean="0">
                <a:solidFill>
                  <a:schemeClr val="accent1"/>
                </a:solidFill>
                <a:latin typeface="Arial"/>
                <a:ea typeface="SC STKaiti" pitchFamily="2" charset="-122"/>
                <a:cs typeface="Arial"/>
              </a:rPr>
              <a:t>PeB</a:t>
            </a:r>
            <a:endParaRPr lang="en-GB" sz="1400" b="1" dirty="0">
              <a:solidFill>
                <a:schemeClr val="accent1"/>
              </a:solidFill>
              <a:latin typeface="Arial"/>
              <a:ea typeface="SC STKaiti" pitchFamily="2" charset="-122"/>
              <a:cs typeface="Arial"/>
            </a:endParaRPr>
          </a:p>
        </p:txBody>
      </p:sp>
      <p:sp>
        <p:nvSpPr>
          <p:cNvPr id="32" name="Rounded Rectangle 9"/>
          <p:cNvSpPr/>
          <p:nvPr/>
        </p:nvSpPr>
        <p:spPr>
          <a:xfrm>
            <a:off x="647997" y="2531721"/>
            <a:ext cx="2596175" cy="754257"/>
          </a:xfrm>
          <a:prstGeom prst="roundRect">
            <a:avLst>
              <a:gd name="adj" fmla="val 8134"/>
            </a:avLst>
          </a:prstGeom>
          <a:solidFill>
            <a:schemeClr val="accent2">
              <a:lumMod val="20000"/>
              <a:lumOff val="80000"/>
            </a:schemeClr>
          </a:solidFill>
          <a:ln w="28575">
            <a:noFill/>
            <a:miter lim="800000"/>
            <a:headEnd/>
            <a:tailEnd/>
          </a:ln>
          <a:effectLst/>
        </p:spPr>
        <p:txBody>
          <a:bodyPr lIns="0" tIns="27432" rIns="0" bIns="27432" rtlCol="0" anchor="ctr"/>
          <a:lstStyle/>
          <a:p>
            <a:pPr algn="ctr" eaLnBrk="0" hangingPunct="0"/>
            <a:r>
              <a:rPr lang="en-GB" sz="1400" b="1" dirty="0">
                <a:solidFill>
                  <a:schemeClr val="accent1"/>
                </a:solidFill>
                <a:latin typeface="Arial"/>
                <a:ea typeface="SC STKaiti" pitchFamily="2" charset="-122"/>
                <a:cs typeface="Arial"/>
              </a:rPr>
              <a:t>CBB</a:t>
            </a:r>
          </a:p>
        </p:txBody>
      </p:sp>
      <p:sp>
        <p:nvSpPr>
          <p:cNvPr id="33" name="Rounded Rectangle 9"/>
          <p:cNvSpPr/>
          <p:nvPr/>
        </p:nvSpPr>
        <p:spPr>
          <a:xfrm>
            <a:off x="647997" y="3498776"/>
            <a:ext cx="2596175" cy="754257"/>
          </a:xfrm>
          <a:prstGeom prst="roundRect">
            <a:avLst>
              <a:gd name="adj" fmla="val 8134"/>
            </a:avLst>
          </a:prstGeom>
          <a:solidFill>
            <a:schemeClr val="accent2">
              <a:lumMod val="20000"/>
              <a:lumOff val="80000"/>
            </a:schemeClr>
          </a:solidFill>
          <a:ln w="28575">
            <a:noFill/>
            <a:miter lim="800000"/>
            <a:headEnd/>
            <a:tailEnd/>
          </a:ln>
          <a:effectLst/>
        </p:spPr>
        <p:txBody>
          <a:bodyPr lIns="0" tIns="27432" rIns="0" bIns="27432" rtlCol="0" anchor="ctr"/>
          <a:lstStyle/>
          <a:p>
            <a:pPr algn="ctr" eaLnBrk="0" hangingPunct="0"/>
            <a:r>
              <a:rPr lang="en-GB" sz="1400" b="1" dirty="0">
                <a:solidFill>
                  <a:schemeClr val="accent1"/>
                </a:solidFill>
                <a:latin typeface="Arial"/>
                <a:ea typeface="SC STKaiti" pitchFamily="2" charset="-122"/>
                <a:cs typeface="Arial"/>
              </a:rPr>
              <a:t>WB</a:t>
            </a:r>
          </a:p>
        </p:txBody>
      </p:sp>
      <p:sp>
        <p:nvSpPr>
          <p:cNvPr id="34" name="Rounded Rectangle 9"/>
          <p:cNvSpPr/>
          <p:nvPr/>
        </p:nvSpPr>
        <p:spPr>
          <a:xfrm>
            <a:off x="647997" y="4476464"/>
            <a:ext cx="2596175" cy="754257"/>
          </a:xfrm>
          <a:prstGeom prst="roundRect">
            <a:avLst>
              <a:gd name="adj" fmla="val 8134"/>
            </a:avLst>
          </a:prstGeom>
          <a:solidFill>
            <a:schemeClr val="accent2">
              <a:lumMod val="20000"/>
              <a:lumOff val="80000"/>
            </a:schemeClr>
          </a:solidFill>
          <a:ln w="28575">
            <a:noFill/>
            <a:miter lim="800000"/>
            <a:headEnd/>
            <a:tailEnd/>
          </a:ln>
          <a:effectLst/>
        </p:spPr>
        <p:txBody>
          <a:bodyPr lIns="0" tIns="27432" rIns="0" bIns="27432" rtlCol="0" anchor="ctr"/>
          <a:lstStyle/>
          <a:p>
            <a:pPr algn="ctr" eaLnBrk="0" hangingPunct="0"/>
            <a:r>
              <a:rPr lang="en-GB" sz="1400" b="1" dirty="0">
                <a:solidFill>
                  <a:schemeClr val="accent1"/>
                </a:solidFill>
                <a:latin typeface="Arial"/>
                <a:ea typeface="SC STKaiti" pitchFamily="2" charset="-122"/>
                <a:cs typeface="Arial"/>
              </a:rPr>
              <a:t>WM</a:t>
            </a:r>
          </a:p>
        </p:txBody>
      </p:sp>
      <p:sp>
        <p:nvSpPr>
          <p:cNvPr id="20" name="Rounded Rectangle 9"/>
          <p:cNvSpPr/>
          <p:nvPr/>
        </p:nvSpPr>
        <p:spPr>
          <a:xfrm>
            <a:off x="672207" y="5432882"/>
            <a:ext cx="2596175" cy="754257"/>
          </a:xfrm>
          <a:prstGeom prst="roundRect">
            <a:avLst>
              <a:gd name="adj" fmla="val 8134"/>
            </a:avLst>
          </a:prstGeom>
          <a:solidFill>
            <a:schemeClr val="bg2"/>
          </a:solidFill>
          <a:ln w="28575">
            <a:noFill/>
            <a:miter lim="800000"/>
            <a:headEnd/>
            <a:tailEnd/>
          </a:ln>
          <a:effectLst/>
        </p:spPr>
        <p:txBody>
          <a:bodyPr lIns="0" tIns="27432" rIns="0" bIns="27432" rtlCol="0" anchor="ctr"/>
          <a:lstStyle/>
          <a:p>
            <a:pPr algn="ctr" eaLnBrk="0" fontAlgn="auto" hangingPunct="0">
              <a:spcBef>
                <a:spcPts val="0"/>
              </a:spcBef>
              <a:spcAft>
                <a:spcPts val="0"/>
              </a:spcAft>
            </a:pPr>
            <a:r>
              <a:rPr lang="sv-SE" sz="1400" b="1" dirty="0" smtClean="0">
                <a:solidFill>
                  <a:srgbClr val="FFFFFF"/>
                </a:solidFill>
                <a:latin typeface="Arial"/>
                <a:ea typeface="SC STKaiti" pitchFamily="2" charset="-122"/>
                <a:cs typeface="Arial"/>
              </a:rPr>
              <a:t>Nordea Group</a:t>
            </a:r>
            <a:endParaRPr lang="en-GB" sz="1400" b="1" dirty="0">
              <a:solidFill>
                <a:srgbClr val="FFFFFF"/>
              </a:solidFill>
              <a:latin typeface="Arial"/>
              <a:ea typeface="SC STKaiti" pitchFamily="2" charset="-122"/>
              <a:cs typeface="Arial"/>
            </a:endParaRPr>
          </a:p>
        </p:txBody>
      </p:sp>
      <p:sp>
        <p:nvSpPr>
          <p:cNvPr id="44" name="Title 1"/>
          <p:cNvSpPr txBox="1">
            <a:spLocks/>
          </p:cNvSpPr>
          <p:nvPr/>
        </p:nvSpPr>
        <p:spPr>
          <a:xfrm>
            <a:off x="741026" y="247771"/>
            <a:ext cx="10651740" cy="360123"/>
          </a:xfrm>
          <a:prstGeom prst="rect">
            <a:avLst/>
          </a:prstGeom>
          <a:ln>
            <a:noFill/>
          </a:ln>
        </p:spPr>
        <p:txBody>
          <a:bodyPr vert="horz" lIns="0" tIns="0" rIns="0" bIns="0" rtlCol="0" anchor="b" anchorCtr="0">
            <a:normAutofit/>
          </a:bodyPr>
          <a:lstStyle>
            <a:lvl1pPr algn="l" defTabSz="914400" rtl="0" eaLnBrk="1" latinLnBrk="0" hangingPunct="1">
              <a:spcBef>
                <a:spcPct val="0"/>
              </a:spcBef>
              <a:buNone/>
              <a:defRPr sz="2000" b="1" kern="1200">
                <a:solidFill>
                  <a:schemeClr val="accent1"/>
                </a:solidFill>
                <a:latin typeface="+mj-lt"/>
                <a:ea typeface="+mj-ea"/>
                <a:cs typeface="+mj-cs"/>
              </a:defRPr>
            </a:lvl1pPr>
          </a:lstStyle>
          <a:p>
            <a:pPr lvl="0">
              <a:defRPr/>
            </a:pPr>
            <a:r>
              <a:rPr lang="en-GB" dirty="0">
                <a:solidFill>
                  <a:srgbClr val="0000A0"/>
                </a:solidFill>
                <a:cs typeface="Arial" panose="020B0604020202020204" pitchFamily="34" charset="0"/>
              </a:rPr>
              <a:t>Expected financial performance development towards 2021</a:t>
            </a:r>
            <a:endParaRPr kumimoji="0" lang="en-GB" sz="2000" b="1" i="0" u="none" strike="noStrike" kern="1200" cap="none" spc="0" normalizeH="0" baseline="0" noProof="0" dirty="0">
              <a:ln>
                <a:noFill/>
              </a:ln>
              <a:solidFill>
                <a:srgbClr val="0000A0"/>
              </a:solidFill>
              <a:effectLst/>
              <a:uLnTx/>
              <a:uFillTx/>
              <a:latin typeface="Arial"/>
              <a:ea typeface="+mj-ea"/>
              <a:cs typeface="+mj-cs"/>
            </a:endParaRPr>
          </a:p>
        </p:txBody>
      </p:sp>
      <p:cxnSp>
        <p:nvCxnSpPr>
          <p:cNvPr id="11" name="Straight Connector 10"/>
          <p:cNvCxnSpPr/>
          <p:nvPr/>
        </p:nvCxnSpPr>
        <p:spPr>
          <a:xfrm>
            <a:off x="672207" y="2425322"/>
            <a:ext cx="787749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491938" y="1665260"/>
            <a:ext cx="1074142" cy="55306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tx1"/>
                </a:solidFill>
              </a:rPr>
              <a:t>~16%</a:t>
            </a:r>
            <a:endParaRPr lang="en-GB" sz="1600" b="1" dirty="0">
              <a:solidFill>
                <a:schemeClr val="tx1"/>
              </a:solidFill>
            </a:endParaRPr>
          </a:p>
        </p:txBody>
      </p:sp>
      <p:sp>
        <p:nvSpPr>
          <p:cNvPr id="13" name="TextBox 12"/>
          <p:cNvSpPr txBox="1"/>
          <p:nvPr/>
        </p:nvSpPr>
        <p:spPr>
          <a:xfrm>
            <a:off x="3244172" y="1202267"/>
            <a:ext cx="1751255" cy="292388"/>
          </a:xfrm>
          <a:prstGeom prst="rect">
            <a:avLst/>
          </a:prstGeom>
          <a:noFill/>
        </p:spPr>
        <p:txBody>
          <a:bodyPr wrap="square" rtlCol="0">
            <a:spAutoFit/>
          </a:bodyPr>
          <a:lstStyle/>
          <a:p>
            <a:r>
              <a:rPr lang="en-GB" sz="1300" b="1" i="1" dirty="0">
                <a:solidFill>
                  <a:srgbClr val="0000A0"/>
                </a:solidFill>
              </a:rPr>
              <a:t>Est. FY 2017</a:t>
            </a:r>
          </a:p>
        </p:txBody>
      </p:sp>
      <p:sp>
        <p:nvSpPr>
          <p:cNvPr id="70" name="TextBox 69"/>
          <p:cNvSpPr txBox="1"/>
          <p:nvPr/>
        </p:nvSpPr>
        <p:spPr>
          <a:xfrm>
            <a:off x="4604547" y="1202267"/>
            <a:ext cx="1346844" cy="292388"/>
          </a:xfrm>
          <a:prstGeom prst="rect">
            <a:avLst/>
          </a:prstGeom>
          <a:noFill/>
        </p:spPr>
        <p:txBody>
          <a:bodyPr wrap="none" rtlCol="0">
            <a:spAutoFit/>
          </a:bodyPr>
          <a:lstStyle>
            <a:defPPr>
              <a:defRPr lang="en-US"/>
            </a:defPPr>
            <a:lvl1pPr>
              <a:defRPr sz="1400" b="1" i="1">
                <a:solidFill>
                  <a:schemeClr val="accent1"/>
                </a:solidFill>
              </a:defRPr>
            </a:lvl1pPr>
          </a:lstStyle>
          <a:p>
            <a:r>
              <a:rPr lang="en-GB" sz="1300" dirty="0"/>
              <a:t>Est. chg. 21/17</a:t>
            </a:r>
          </a:p>
        </p:txBody>
      </p:sp>
      <p:cxnSp>
        <p:nvCxnSpPr>
          <p:cNvPr id="71" name="Straight Connector 70"/>
          <p:cNvCxnSpPr/>
          <p:nvPr/>
        </p:nvCxnSpPr>
        <p:spPr>
          <a:xfrm>
            <a:off x="672207" y="3392377"/>
            <a:ext cx="787749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72207" y="4359432"/>
            <a:ext cx="787749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2207" y="5326487"/>
            <a:ext cx="78774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207" y="1458267"/>
            <a:ext cx="787749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971907" y="1202267"/>
            <a:ext cx="1508977" cy="292388"/>
          </a:xfrm>
          <a:prstGeom prst="rect">
            <a:avLst/>
          </a:prstGeom>
          <a:noFill/>
        </p:spPr>
        <p:txBody>
          <a:bodyPr wrap="square" rtlCol="0">
            <a:spAutoFit/>
          </a:bodyPr>
          <a:lstStyle>
            <a:defPPr>
              <a:defRPr lang="en-US"/>
            </a:defPPr>
            <a:lvl1pPr>
              <a:defRPr sz="1400" b="1" i="1">
                <a:solidFill>
                  <a:schemeClr val="accent1"/>
                </a:solidFill>
              </a:defRPr>
            </a:lvl1pPr>
          </a:lstStyle>
          <a:p>
            <a:r>
              <a:rPr lang="en-GB" sz="1300" dirty="0">
                <a:solidFill>
                  <a:srgbClr val="0000A0"/>
                </a:solidFill>
              </a:rPr>
              <a:t>Est. FY 2017</a:t>
            </a:r>
          </a:p>
        </p:txBody>
      </p:sp>
      <p:sp>
        <p:nvSpPr>
          <p:cNvPr id="80" name="TextBox 79"/>
          <p:cNvSpPr txBox="1"/>
          <p:nvPr/>
        </p:nvSpPr>
        <p:spPr>
          <a:xfrm>
            <a:off x="7278845" y="1202267"/>
            <a:ext cx="1346844" cy="292388"/>
          </a:xfrm>
          <a:prstGeom prst="rect">
            <a:avLst/>
          </a:prstGeom>
          <a:noFill/>
        </p:spPr>
        <p:txBody>
          <a:bodyPr wrap="none" rtlCol="0">
            <a:spAutoFit/>
          </a:bodyPr>
          <a:lstStyle>
            <a:defPPr>
              <a:defRPr lang="en-US"/>
            </a:defPPr>
            <a:lvl1pPr>
              <a:defRPr sz="1400" b="1" i="1">
                <a:solidFill>
                  <a:schemeClr val="accent1"/>
                </a:solidFill>
              </a:defRPr>
            </a:lvl1pPr>
          </a:lstStyle>
          <a:p>
            <a:r>
              <a:rPr lang="en-GB" sz="1300" dirty="0"/>
              <a:t>Est. chg. 21/17</a:t>
            </a:r>
          </a:p>
        </p:txBody>
      </p:sp>
      <p:sp>
        <p:nvSpPr>
          <p:cNvPr id="82" name="Oval 81"/>
          <p:cNvSpPr/>
          <p:nvPr/>
        </p:nvSpPr>
        <p:spPr>
          <a:xfrm>
            <a:off x="3545610" y="2632315"/>
            <a:ext cx="966799" cy="55306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tx1"/>
                </a:solidFill>
              </a:rPr>
              <a:t>~</a:t>
            </a:r>
            <a:r>
              <a:rPr lang="en-GB" sz="1600" b="1" dirty="0">
                <a:solidFill>
                  <a:schemeClr val="tx1"/>
                </a:solidFill>
              </a:rPr>
              <a:t>8%</a:t>
            </a:r>
          </a:p>
        </p:txBody>
      </p:sp>
      <p:sp>
        <p:nvSpPr>
          <p:cNvPr id="84" name="Oval 83"/>
          <p:cNvSpPr/>
          <p:nvPr/>
        </p:nvSpPr>
        <p:spPr>
          <a:xfrm>
            <a:off x="3545610" y="3599370"/>
            <a:ext cx="966799" cy="55306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a:solidFill>
                  <a:schemeClr val="tx1"/>
                </a:solidFill>
              </a:rPr>
              <a:t>~9%</a:t>
            </a:r>
          </a:p>
        </p:txBody>
      </p:sp>
      <p:sp>
        <p:nvSpPr>
          <p:cNvPr id="86" name="Oval 85"/>
          <p:cNvSpPr/>
          <p:nvPr/>
        </p:nvSpPr>
        <p:spPr>
          <a:xfrm>
            <a:off x="3514228" y="4566425"/>
            <a:ext cx="1029563" cy="55306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a:solidFill>
                  <a:schemeClr val="tx1"/>
                </a:solidFill>
              </a:rPr>
              <a:t>~32%</a:t>
            </a:r>
          </a:p>
        </p:txBody>
      </p:sp>
      <p:sp>
        <p:nvSpPr>
          <p:cNvPr id="88" name="Oval 87"/>
          <p:cNvSpPr/>
          <p:nvPr/>
        </p:nvSpPr>
        <p:spPr>
          <a:xfrm>
            <a:off x="3514227" y="5533476"/>
            <a:ext cx="1029564" cy="55306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a:solidFill>
                  <a:schemeClr val="tx1"/>
                </a:solidFill>
              </a:rPr>
              <a:t>~10%</a:t>
            </a:r>
          </a:p>
        </p:txBody>
      </p:sp>
      <p:sp>
        <p:nvSpPr>
          <p:cNvPr id="90" name="Oval 89"/>
          <p:cNvSpPr/>
          <p:nvPr/>
        </p:nvSpPr>
        <p:spPr>
          <a:xfrm>
            <a:off x="6172332" y="1665260"/>
            <a:ext cx="1066574" cy="55306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a:solidFill>
                  <a:schemeClr val="tx1"/>
                </a:solidFill>
              </a:rPr>
              <a:t>~52%</a:t>
            </a:r>
          </a:p>
        </p:txBody>
      </p:sp>
      <p:sp>
        <p:nvSpPr>
          <p:cNvPr id="92" name="Oval 91"/>
          <p:cNvSpPr/>
          <p:nvPr/>
        </p:nvSpPr>
        <p:spPr>
          <a:xfrm>
            <a:off x="6172332" y="2632315"/>
            <a:ext cx="1066575" cy="55306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a:solidFill>
                  <a:schemeClr val="tx1"/>
                </a:solidFill>
              </a:rPr>
              <a:t>~58%</a:t>
            </a:r>
          </a:p>
        </p:txBody>
      </p:sp>
      <p:sp>
        <p:nvSpPr>
          <p:cNvPr id="94" name="Oval 93"/>
          <p:cNvSpPr/>
          <p:nvPr/>
        </p:nvSpPr>
        <p:spPr>
          <a:xfrm>
            <a:off x="6172332" y="3599370"/>
            <a:ext cx="1066575" cy="55306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a:solidFill>
                  <a:schemeClr val="tx1"/>
                </a:solidFill>
              </a:rPr>
              <a:t>~43%</a:t>
            </a:r>
          </a:p>
        </p:txBody>
      </p:sp>
      <p:sp>
        <p:nvSpPr>
          <p:cNvPr id="96" name="Oval 95"/>
          <p:cNvSpPr/>
          <p:nvPr/>
        </p:nvSpPr>
        <p:spPr>
          <a:xfrm>
            <a:off x="6142697" y="4566425"/>
            <a:ext cx="1125844" cy="55306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a:solidFill>
                  <a:schemeClr val="tx1"/>
                </a:solidFill>
              </a:rPr>
              <a:t>~45%</a:t>
            </a:r>
          </a:p>
        </p:txBody>
      </p:sp>
      <p:sp>
        <p:nvSpPr>
          <p:cNvPr id="98" name="Oval 97"/>
          <p:cNvSpPr/>
          <p:nvPr/>
        </p:nvSpPr>
        <p:spPr>
          <a:xfrm>
            <a:off x="6142697" y="5533476"/>
            <a:ext cx="1125844" cy="55306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a:solidFill>
                  <a:schemeClr val="tx1"/>
                </a:solidFill>
              </a:rPr>
              <a:t>~53%</a:t>
            </a:r>
          </a:p>
        </p:txBody>
      </p:sp>
      <p:cxnSp>
        <p:nvCxnSpPr>
          <p:cNvPr id="99" name="Straight Connector 98"/>
          <p:cNvCxnSpPr/>
          <p:nvPr/>
        </p:nvCxnSpPr>
        <p:spPr>
          <a:xfrm>
            <a:off x="6002917" y="1298683"/>
            <a:ext cx="0" cy="49086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719016" y="6360079"/>
            <a:ext cx="9282355" cy="263830"/>
          </a:xfrm>
          <a:prstGeom prst="rect">
            <a:avLst/>
          </a:prstGeom>
          <a:noFill/>
        </p:spPr>
        <p:txBody>
          <a:bodyPr wrap="square" lIns="108878" tIns="54439" rIns="108878" bIns="54439" rtlCol="0">
            <a:spAutoFit/>
          </a:bodyPr>
          <a:lstStyle/>
          <a:p>
            <a:r>
              <a:rPr lang="en-GB" sz="1000" i="1" dirty="0" smtClean="0">
                <a:solidFill>
                  <a:prstClr val="black"/>
                </a:solidFill>
              </a:rPr>
              <a:t>* Note: WM interim perspective. 2017 numbers based on annualised figures per </a:t>
            </a:r>
            <a:r>
              <a:rPr lang="en-GB" sz="1000" i="1" dirty="0" err="1" smtClean="0">
                <a:solidFill>
                  <a:prstClr val="black"/>
                </a:solidFill>
              </a:rPr>
              <a:t>ytd</a:t>
            </a:r>
            <a:r>
              <a:rPr lang="en-GB" sz="1000" i="1" dirty="0" smtClean="0">
                <a:solidFill>
                  <a:prstClr val="black"/>
                </a:solidFill>
              </a:rPr>
              <a:t> annualized</a:t>
            </a:r>
          </a:p>
        </p:txBody>
      </p:sp>
      <p:grpSp>
        <p:nvGrpSpPr>
          <p:cNvPr id="46" name="Group 45"/>
          <p:cNvGrpSpPr/>
          <p:nvPr/>
        </p:nvGrpSpPr>
        <p:grpSpPr>
          <a:xfrm>
            <a:off x="5017184" y="4619031"/>
            <a:ext cx="499498" cy="537643"/>
            <a:chOff x="5587471" y="2148140"/>
            <a:chExt cx="361285" cy="358296"/>
          </a:xfrm>
          <a:solidFill>
            <a:srgbClr val="FFE183"/>
          </a:solidFill>
        </p:grpSpPr>
        <p:sp>
          <p:nvSpPr>
            <p:cNvPr id="47" name="Oval 46"/>
            <p:cNvSpPr/>
            <p:nvPr/>
          </p:nvSpPr>
          <p:spPr>
            <a:xfrm>
              <a:off x="5587471" y="2148140"/>
              <a:ext cx="361285" cy="358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48" name="Straight Arrow Connector 47"/>
            <p:cNvCxnSpPr/>
            <p:nvPr/>
          </p:nvCxnSpPr>
          <p:spPr>
            <a:xfrm>
              <a:off x="5665433" y="2327288"/>
              <a:ext cx="218941" cy="1799"/>
            </a:xfrm>
            <a:prstGeom prst="straightConnector1">
              <a:avLst/>
            </a:prstGeom>
            <a:grpFill/>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rot="1196597">
            <a:off x="5017184" y="1731508"/>
            <a:ext cx="499499" cy="499307"/>
            <a:chOff x="5587471" y="2148140"/>
            <a:chExt cx="361285" cy="358296"/>
          </a:xfrm>
        </p:grpSpPr>
        <p:sp>
          <p:nvSpPr>
            <p:cNvPr id="50" name="Oval 49"/>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51" name="Straight Arrow Connector 50"/>
            <p:cNvCxnSpPr/>
            <p:nvPr/>
          </p:nvCxnSpPr>
          <p:spPr>
            <a:xfrm flipV="1">
              <a:off x="5696349" y="2257969"/>
              <a:ext cx="182806" cy="1038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rot="20615323">
            <a:off x="5031426" y="2709757"/>
            <a:ext cx="499499" cy="499307"/>
            <a:chOff x="5587471" y="2148140"/>
            <a:chExt cx="361285" cy="358296"/>
          </a:xfrm>
        </p:grpSpPr>
        <p:sp>
          <p:nvSpPr>
            <p:cNvPr id="53" name="Oval 52"/>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54" name="Straight Arrow Connector 53"/>
            <p:cNvCxnSpPr/>
            <p:nvPr/>
          </p:nvCxnSpPr>
          <p:spPr>
            <a:xfrm flipV="1">
              <a:off x="5696349" y="2257969"/>
              <a:ext cx="182806" cy="1038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rot="20280454">
            <a:off x="5037311" y="3653131"/>
            <a:ext cx="499499" cy="499307"/>
            <a:chOff x="5587471" y="2148140"/>
            <a:chExt cx="361285" cy="358296"/>
          </a:xfrm>
        </p:grpSpPr>
        <p:sp>
          <p:nvSpPr>
            <p:cNvPr id="56" name="Oval 55"/>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57" name="Straight Arrow Connector 56"/>
            <p:cNvCxnSpPr/>
            <p:nvPr/>
          </p:nvCxnSpPr>
          <p:spPr>
            <a:xfrm flipV="1">
              <a:off x="5696349" y="2257969"/>
              <a:ext cx="182806" cy="1038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rot="468970">
            <a:off x="5031426" y="5589917"/>
            <a:ext cx="499499" cy="499307"/>
            <a:chOff x="5587471" y="2148140"/>
            <a:chExt cx="361285" cy="358296"/>
          </a:xfrm>
        </p:grpSpPr>
        <p:sp>
          <p:nvSpPr>
            <p:cNvPr id="60" name="Oval 59"/>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61" name="Straight Arrow Connector 60"/>
            <p:cNvCxnSpPr/>
            <p:nvPr/>
          </p:nvCxnSpPr>
          <p:spPr>
            <a:xfrm flipV="1">
              <a:off x="5696349" y="2257969"/>
              <a:ext cx="182806" cy="1038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7638919" y="3599370"/>
            <a:ext cx="499498" cy="537643"/>
            <a:chOff x="5587471" y="2148140"/>
            <a:chExt cx="361285" cy="358296"/>
          </a:xfrm>
          <a:solidFill>
            <a:srgbClr val="FFE183"/>
          </a:solidFill>
        </p:grpSpPr>
        <p:sp>
          <p:nvSpPr>
            <p:cNvPr id="63" name="Oval 62"/>
            <p:cNvSpPr/>
            <p:nvPr/>
          </p:nvSpPr>
          <p:spPr>
            <a:xfrm>
              <a:off x="5587471" y="2148140"/>
              <a:ext cx="361285" cy="358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64" name="Straight Arrow Connector 63"/>
            <p:cNvCxnSpPr/>
            <p:nvPr/>
          </p:nvCxnSpPr>
          <p:spPr>
            <a:xfrm>
              <a:off x="5665433" y="2327288"/>
              <a:ext cx="218941" cy="1799"/>
            </a:xfrm>
            <a:prstGeom prst="straightConnector1">
              <a:avLst/>
            </a:prstGeom>
            <a:grpFill/>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7638919" y="4619031"/>
            <a:ext cx="499498" cy="537643"/>
            <a:chOff x="5587471" y="2148140"/>
            <a:chExt cx="361285" cy="358296"/>
          </a:xfrm>
          <a:solidFill>
            <a:srgbClr val="FFE183"/>
          </a:solidFill>
        </p:grpSpPr>
        <p:sp>
          <p:nvSpPr>
            <p:cNvPr id="68" name="Oval 67"/>
            <p:cNvSpPr/>
            <p:nvPr/>
          </p:nvSpPr>
          <p:spPr>
            <a:xfrm>
              <a:off x="5587471" y="2148140"/>
              <a:ext cx="361285" cy="358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69" name="Straight Arrow Connector 68"/>
            <p:cNvCxnSpPr/>
            <p:nvPr/>
          </p:nvCxnSpPr>
          <p:spPr>
            <a:xfrm>
              <a:off x="5665433" y="2327288"/>
              <a:ext cx="218941" cy="1799"/>
            </a:xfrm>
            <a:prstGeom prst="straightConnector1">
              <a:avLst/>
            </a:prstGeom>
            <a:grpFill/>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rot="3048603">
            <a:off x="7653620" y="5590576"/>
            <a:ext cx="499499" cy="499307"/>
            <a:chOff x="5587471" y="2148140"/>
            <a:chExt cx="361285" cy="358296"/>
          </a:xfrm>
        </p:grpSpPr>
        <p:sp>
          <p:nvSpPr>
            <p:cNvPr id="75" name="Oval 74"/>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76" name="Straight Arrow Connector 75"/>
            <p:cNvCxnSpPr/>
            <p:nvPr/>
          </p:nvCxnSpPr>
          <p:spPr>
            <a:xfrm flipV="1">
              <a:off x="5696349" y="2257969"/>
              <a:ext cx="182806" cy="1038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rot="3600000">
            <a:off x="7633046" y="2661024"/>
            <a:ext cx="499499" cy="499307"/>
            <a:chOff x="5587471" y="2148140"/>
            <a:chExt cx="361285" cy="358296"/>
          </a:xfrm>
        </p:grpSpPr>
        <p:sp>
          <p:nvSpPr>
            <p:cNvPr id="83" name="Oval 82"/>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85" name="Straight Arrow Connector 84"/>
            <p:cNvCxnSpPr/>
            <p:nvPr/>
          </p:nvCxnSpPr>
          <p:spPr>
            <a:xfrm flipV="1">
              <a:off x="5696349" y="2257969"/>
              <a:ext cx="182806" cy="1038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rot="3600000">
            <a:off x="7638919" y="1707239"/>
            <a:ext cx="499499" cy="499307"/>
            <a:chOff x="5587471" y="2148140"/>
            <a:chExt cx="361285" cy="358296"/>
          </a:xfrm>
        </p:grpSpPr>
        <p:sp>
          <p:nvSpPr>
            <p:cNvPr id="95" name="Oval 94"/>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103" name="Straight Arrow Connector 102"/>
            <p:cNvCxnSpPr/>
            <p:nvPr/>
          </p:nvCxnSpPr>
          <p:spPr>
            <a:xfrm flipV="1">
              <a:off x="5696349" y="2257969"/>
              <a:ext cx="182806" cy="1038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a:off x="4583425" y="1310219"/>
            <a:ext cx="0" cy="490867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306394" y="1299733"/>
            <a:ext cx="0" cy="490867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376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4052846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3670" name="think-cell Slide" r:id="rId12" imgW="270" imgH="270" progId="TCLayout.ActiveDocument.1">
                  <p:embed/>
                </p:oleObj>
              </mc:Choice>
              <mc:Fallback>
                <p:oleObj name="think-cell Slide" r:id="rId12" imgW="270" imgH="270" progId="TCLayout.ActiveDocument.1">
                  <p:embed/>
                  <p:pic>
                    <p:nvPicPr>
                      <p:cNvPr id="13" name="Object 12"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11" name="Rectangle 10"/>
          <p:cNvSpPr/>
          <p:nvPr/>
        </p:nvSpPr>
        <p:spPr>
          <a:xfrm>
            <a:off x="7166344" y="1739346"/>
            <a:ext cx="4508204" cy="44401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087304">
              <a:spcBef>
                <a:spcPts val="600"/>
              </a:spcBef>
            </a:pPr>
            <a:endParaRPr lang="en-GB" sz="1200" dirty="0">
              <a:solidFill>
                <a:prstClr val="black"/>
              </a:solidFill>
            </a:endParaRPr>
          </a:p>
        </p:txBody>
      </p:sp>
      <p:sp>
        <p:nvSpPr>
          <p:cNvPr id="2" name="Title 1"/>
          <p:cNvSpPr>
            <a:spLocks noGrp="1"/>
          </p:cNvSpPr>
          <p:nvPr>
            <p:ph type="title"/>
          </p:nvPr>
        </p:nvSpPr>
        <p:spPr/>
        <p:txBody>
          <a:bodyPr/>
          <a:lstStyle/>
          <a:p>
            <a:r>
              <a:rPr lang="en-GB" dirty="0" smtClean="0"/>
              <a:t>Personal Banking</a:t>
            </a:r>
            <a:endParaRPr lang="en-GB" dirty="0"/>
          </a:p>
        </p:txBody>
      </p:sp>
      <p:sp>
        <p:nvSpPr>
          <p:cNvPr id="3" name="Slide Number Placeholder 2"/>
          <p:cNvSpPr>
            <a:spLocks noGrp="1"/>
          </p:cNvSpPr>
          <p:nvPr>
            <p:ph type="sldNum" sz="quarter" idx="12"/>
          </p:nvPr>
        </p:nvSpPr>
        <p:spPr/>
        <p:txBody>
          <a:bodyPr/>
          <a:lstStyle/>
          <a:p>
            <a:fld id="{D14BCCD3-0010-4FBA-B965-2126ADC31932}" type="slidenum">
              <a:rPr lang="en-GB" smtClean="0"/>
              <a:t>24</a:t>
            </a:fld>
            <a:endParaRPr lang="en-GB" dirty="0"/>
          </a:p>
        </p:txBody>
      </p:sp>
      <p:sp>
        <p:nvSpPr>
          <p:cNvPr id="4" name="Rektangel med rundade hörn 9"/>
          <p:cNvSpPr/>
          <p:nvPr/>
        </p:nvSpPr>
        <p:spPr>
          <a:xfrm>
            <a:off x="7320645" y="2179636"/>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smtClean="0">
                <a:solidFill>
                  <a:prstClr val="white"/>
                </a:solidFill>
                <a:sym typeface="Helvetica Light"/>
              </a:rPr>
              <a:t>Distribution</a:t>
            </a:r>
            <a:r>
              <a:rPr lang="en-GB" sz="1000" b="1" dirty="0">
                <a:solidFill>
                  <a:prstClr val="white"/>
                </a:solidFill>
                <a:sym typeface="Helvetica Light"/>
              </a:rPr>
              <a:t>/</a:t>
            </a:r>
            <a:br>
              <a:rPr lang="en-GB" sz="1000" b="1" dirty="0">
                <a:solidFill>
                  <a:prstClr val="white"/>
                </a:solidFill>
                <a:sym typeface="Helvetica Light"/>
              </a:rPr>
            </a:br>
            <a:r>
              <a:rPr lang="en-GB" sz="1000" b="1" dirty="0">
                <a:solidFill>
                  <a:prstClr val="white"/>
                </a:solidFill>
                <a:sym typeface="Helvetica Light"/>
              </a:rPr>
              <a:t>Channels/</a:t>
            </a:r>
            <a:br>
              <a:rPr lang="en-GB" sz="1000" b="1" dirty="0">
                <a:solidFill>
                  <a:prstClr val="white"/>
                </a:solidFill>
                <a:sym typeface="Helvetica Light"/>
              </a:rPr>
            </a:br>
            <a:r>
              <a:rPr lang="en-GB" sz="1000" b="1" dirty="0">
                <a:solidFill>
                  <a:prstClr val="white"/>
                </a:solidFill>
                <a:sym typeface="Helvetica Light"/>
              </a:rPr>
              <a:t>Service model</a:t>
            </a:r>
          </a:p>
        </p:txBody>
      </p:sp>
      <p:sp>
        <p:nvSpPr>
          <p:cNvPr id="5" name="Rektangel med rundade hörn 9"/>
          <p:cNvSpPr/>
          <p:nvPr/>
        </p:nvSpPr>
        <p:spPr>
          <a:xfrm>
            <a:off x="7320645" y="2745285"/>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a:solidFill>
                  <a:prstClr val="white"/>
                </a:solidFill>
                <a:sym typeface="Helvetica Light"/>
              </a:rPr>
              <a:t>Credit </a:t>
            </a:r>
            <a:r>
              <a:rPr lang="en-GB" sz="1000" b="1" dirty="0" smtClean="0">
                <a:solidFill>
                  <a:prstClr val="white"/>
                </a:solidFill>
                <a:sym typeface="Helvetica Light"/>
              </a:rPr>
              <a:t>proc. </a:t>
            </a:r>
            <a:r>
              <a:rPr lang="en-GB" sz="1000" b="1" dirty="0">
                <a:solidFill>
                  <a:prstClr val="white"/>
                </a:solidFill>
                <a:sym typeface="Helvetica Light"/>
              </a:rPr>
              <a:t>&amp; </a:t>
            </a:r>
            <a:r>
              <a:rPr lang="en-GB" sz="1000" b="1" dirty="0" smtClean="0">
                <a:solidFill>
                  <a:prstClr val="white"/>
                </a:solidFill>
                <a:sym typeface="Helvetica Light"/>
              </a:rPr>
              <a:t>Prod.</a:t>
            </a:r>
            <a:endParaRPr lang="en-GB" sz="1000" b="1" dirty="0">
              <a:solidFill>
                <a:prstClr val="white"/>
              </a:solidFill>
              <a:sym typeface="Helvetica Light"/>
            </a:endParaRPr>
          </a:p>
        </p:txBody>
      </p:sp>
      <p:sp>
        <p:nvSpPr>
          <p:cNvPr id="6" name="Rektangel med rundade hörn 9"/>
          <p:cNvSpPr/>
          <p:nvPr/>
        </p:nvSpPr>
        <p:spPr>
          <a:xfrm>
            <a:off x="9479060" y="2179636"/>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smtClean="0">
                <a:solidFill>
                  <a:prstClr val="white"/>
                </a:solidFill>
                <a:sym typeface="Helvetica Light"/>
              </a:rPr>
              <a:t>IT </a:t>
            </a:r>
            <a:r>
              <a:rPr lang="en-GB" sz="1000" b="1" dirty="0">
                <a:solidFill>
                  <a:prstClr val="white"/>
                </a:solidFill>
                <a:sym typeface="Helvetica Light"/>
              </a:rPr>
              <a:t>&amp; Operations</a:t>
            </a:r>
          </a:p>
        </p:txBody>
      </p:sp>
      <p:sp>
        <p:nvSpPr>
          <p:cNvPr id="7" name="Rektangel med rundade hörn 9"/>
          <p:cNvSpPr/>
          <p:nvPr/>
        </p:nvSpPr>
        <p:spPr>
          <a:xfrm>
            <a:off x="9479060" y="2745284"/>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a:solidFill>
                  <a:prstClr val="white"/>
                </a:solidFill>
                <a:sym typeface="Helvetica Light"/>
              </a:rPr>
              <a:t>Key support functions</a:t>
            </a:r>
          </a:p>
        </p:txBody>
      </p:sp>
      <p:sp>
        <p:nvSpPr>
          <p:cNvPr id="8" name="Rectangle 7"/>
          <p:cNvSpPr/>
          <p:nvPr/>
        </p:nvSpPr>
        <p:spPr>
          <a:xfrm>
            <a:off x="648002" y="1739346"/>
            <a:ext cx="5433821" cy="44401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087304">
              <a:spcBef>
                <a:spcPts val="600"/>
              </a:spcBef>
            </a:pPr>
            <a:r>
              <a:rPr lang="en-GB" sz="1200" b="1" dirty="0">
                <a:solidFill>
                  <a:prstClr val="black"/>
                </a:solidFill>
              </a:rPr>
              <a:t>Improved customer value through evolving mobile offering and partnerships</a:t>
            </a:r>
            <a:endParaRPr lang="en-US" sz="1200" b="1" dirty="0">
              <a:solidFill>
                <a:prstClr val="black"/>
              </a:solidFill>
            </a:endParaRPr>
          </a:p>
          <a:p>
            <a:pPr marL="171450" indent="-171450" defTabSz="1087304">
              <a:spcBef>
                <a:spcPts val="600"/>
              </a:spcBef>
              <a:buFont typeface="Arial" panose="020B0604020202020204" pitchFamily="34" charset="0"/>
              <a:buChar char="•"/>
              <a:defRPr/>
            </a:pPr>
            <a:r>
              <a:rPr lang="en-GB" sz="1200" dirty="0" smtClean="0">
                <a:solidFill>
                  <a:prstClr val="black"/>
                </a:solidFill>
              </a:rPr>
              <a:t>Establish the mobile as the main tool for interaction</a:t>
            </a:r>
          </a:p>
          <a:p>
            <a:pPr marL="171450" indent="-171450" defTabSz="1087304">
              <a:spcBef>
                <a:spcPts val="600"/>
              </a:spcBef>
              <a:buFont typeface="Arial" panose="020B0604020202020204" pitchFamily="34" charset="0"/>
              <a:buChar char="•"/>
              <a:defRPr/>
            </a:pPr>
            <a:r>
              <a:rPr lang="en-GB" sz="1200" dirty="0" smtClean="0">
                <a:solidFill>
                  <a:prstClr val="black"/>
                </a:solidFill>
              </a:rPr>
              <a:t>Encourage </a:t>
            </a:r>
            <a:r>
              <a:rPr lang="en-GB" sz="1200" dirty="0">
                <a:solidFill>
                  <a:prstClr val="black"/>
                </a:solidFill>
              </a:rPr>
              <a:t>digital sales and </a:t>
            </a:r>
            <a:r>
              <a:rPr lang="en-GB" sz="1200" dirty="0" smtClean="0">
                <a:solidFill>
                  <a:prstClr val="black"/>
                </a:solidFill>
              </a:rPr>
              <a:t>distribution by using analytics </a:t>
            </a:r>
            <a:r>
              <a:rPr lang="en-GB" sz="1200" dirty="0">
                <a:solidFill>
                  <a:prstClr val="black"/>
                </a:solidFill>
              </a:rPr>
              <a:t>based digital cross selling and </a:t>
            </a:r>
            <a:r>
              <a:rPr lang="en-GB" sz="1200" dirty="0" err="1">
                <a:solidFill>
                  <a:prstClr val="black"/>
                </a:solidFill>
              </a:rPr>
              <a:t>onboarding</a:t>
            </a:r>
            <a:r>
              <a:rPr lang="en-GB" sz="1200" dirty="0">
                <a:solidFill>
                  <a:prstClr val="black"/>
                </a:solidFill>
              </a:rPr>
              <a:t> </a:t>
            </a:r>
            <a:endParaRPr lang="en-GB" sz="1200" dirty="0" smtClean="0">
              <a:solidFill>
                <a:prstClr val="black"/>
              </a:solidFill>
            </a:endParaRPr>
          </a:p>
          <a:p>
            <a:pPr marL="171450" indent="-171450" defTabSz="1087304">
              <a:spcBef>
                <a:spcPts val="600"/>
              </a:spcBef>
              <a:buFont typeface="Arial" panose="020B0604020202020204" pitchFamily="34" charset="0"/>
              <a:buChar char="•"/>
              <a:defRPr/>
            </a:pPr>
            <a:r>
              <a:rPr lang="en-GB" sz="1200" dirty="0" smtClean="0">
                <a:solidFill>
                  <a:prstClr val="black"/>
                </a:solidFill>
              </a:rPr>
              <a:t>Customers are increasingly requesting online meetings on behalf of face-2-face meetings</a:t>
            </a:r>
            <a:endParaRPr lang="en-GB" sz="1200" dirty="0">
              <a:solidFill>
                <a:prstClr val="black"/>
              </a:solidFill>
            </a:endParaRPr>
          </a:p>
          <a:p>
            <a:pPr lvl="0" defTabSz="1087304">
              <a:spcBef>
                <a:spcPts val="600"/>
              </a:spcBef>
            </a:pPr>
            <a:r>
              <a:rPr lang="en-GB" sz="1200" b="1" dirty="0" smtClean="0">
                <a:solidFill>
                  <a:prstClr val="black"/>
                </a:solidFill>
              </a:rPr>
              <a:t>Optimization of distribution network</a:t>
            </a:r>
            <a:endParaRPr lang="en-US" sz="1200" b="1" dirty="0" smtClean="0">
              <a:solidFill>
                <a:prstClr val="black"/>
              </a:solidFill>
            </a:endParaRPr>
          </a:p>
          <a:p>
            <a:pPr marL="171450" lvl="0" indent="-171450" defTabSz="1087304">
              <a:spcBef>
                <a:spcPts val="600"/>
              </a:spcBef>
              <a:buFont typeface="Arial" panose="020B0604020202020204" pitchFamily="34" charset="0"/>
              <a:buChar char="•"/>
            </a:pPr>
            <a:r>
              <a:rPr lang="en-GB" sz="1200" dirty="0" smtClean="0">
                <a:solidFill>
                  <a:prstClr val="black"/>
                </a:solidFill>
              </a:rPr>
              <a:t>Serve all customers through a digital (mobile)-first, lean core offering, which caters to the needs of most customers and delivers scalability</a:t>
            </a:r>
          </a:p>
          <a:p>
            <a:pPr marL="171450" lvl="0" indent="-171450" defTabSz="1087304">
              <a:spcBef>
                <a:spcPts val="600"/>
              </a:spcBef>
              <a:buFont typeface="Arial" panose="020B0604020202020204" pitchFamily="34" charset="0"/>
              <a:buChar char="•"/>
            </a:pPr>
            <a:r>
              <a:rPr lang="en-GB" sz="1200" dirty="0" smtClean="0">
                <a:solidFill>
                  <a:prstClr val="black"/>
                </a:solidFill>
              </a:rPr>
              <a:t>Focus on high-value customers (Homeowners and </a:t>
            </a:r>
            <a:r>
              <a:rPr lang="en-GB" sz="1200" dirty="0" err="1" smtClean="0">
                <a:solidFill>
                  <a:prstClr val="black"/>
                </a:solidFill>
              </a:rPr>
              <a:t>Affluents</a:t>
            </a:r>
            <a:r>
              <a:rPr lang="en-GB" sz="1200" dirty="0" smtClean="0">
                <a:solidFill>
                  <a:prstClr val="black"/>
                </a:solidFill>
              </a:rPr>
              <a:t>) with tailored value propositions added on top of the lean core offering</a:t>
            </a:r>
          </a:p>
          <a:p>
            <a:pPr lvl="0" defTabSz="1087304">
              <a:spcBef>
                <a:spcPts val="600"/>
              </a:spcBef>
            </a:pPr>
            <a:r>
              <a:rPr lang="en-US" sz="1200" b="1" dirty="0" smtClean="0">
                <a:solidFill>
                  <a:prstClr val="black"/>
                </a:solidFill>
              </a:rPr>
              <a:t>Streamline the service processes</a:t>
            </a:r>
          </a:p>
          <a:p>
            <a:pPr marL="171450" lvl="0" indent="-171450" defTabSz="1087304">
              <a:spcBef>
                <a:spcPts val="600"/>
              </a:spcBef>
              <a:buFont typeface="Arial" panose="020B0604020202020204" pitchFamily="34" charset="0"/>
              <a:buChar char="•"/>
              <a:defRPr/>
            </a:pPr>
            <a:r>
              <a:rPr lang="en-GB" sz="1200" dirty="0" smtClean="0">
                <a:solidFill>
                  <a:prstClr val="black"/>
                </a:solidFill>
              </a:rPr>
              <a:t>Reduce costs in processing e.g., through automation of product processing, nearshoring, robotics and lean, including automating front-office processes to allow reduction of Customer Service Officers</a:t>
            </a:r>
          </a:p>
          <a:p>
            <a:pPr marL="171450" lvl="0" indent="-171450" defTabSz="1087304">
              <a:spcBef>
                <a:spcPts val="600"/>
              </a:spcBef>
              <a:buFont typeface="Arial" panose="020B0604020202020204" pitchFamily="34" charset="0"/>
              <a:buChar char="•"/>
              <a:defRPr/>
            </a:pPr>
            <a:r>
              <a:rPr lang="sv-SE" sz="1200" dirty="0" smtClean="0">
                <a:solidFill>
                  <a:prstClr val="black"/>
                </a:solidFill>
              </a:rPr>
              <a:t>Implement agile way of working at scale across the value chain improving time-to-market and productivity</a:t>
            </a:r>
            <a:endParaRPr lang="en-GB" sz="1200" dirty="0" smtClean="0">
              <a:solidFill>
                <a:prstClr val="black"/>
              </a:solidFill>
            </a:endParaRPr>
          </a:p>
          <a:p>
            <a:pPr marL="171450" lvl="0" indent="-171450" defTabSz="1087304">
              <a:spcBef>
                <a:spcPts val="600"/>
              </a:spcBef>
              <a:buFont typeface="Arial" panose="020B0604020202020204" pitchFamily="34" charset="0"/>
              <a:buChar char="•"/>
            </a:pPr>
            <a:endParaRPr lang="en-GB" sz="1200" dirty="0" smtClean="0">
              <a:solidFill>
                <a:prstClr val="black"/>
              </a:solidFill>
            </a:endParaRPr>
          </a:p>
          <a:p>
            <a:pPr lvl="0" defTabSz="1087304">
              <a:spcBef>
                <a:spcPts val="600"/>
              </a:spcBef>
            </a:pPr>
            <a:endParaRPr lang="en-GB" sz="1200" dirty="0">
              <a:solidFill>
                <a:prstClr val="black"/>
              </a:solidFill>
            </a:endParaRPr>
          </a:p>
        </p:txBody>
      </p:sp>
      <p:sp>
        <p:nvSpPr>
          <p:cNvPr id="9" name="Rectangle 8"/>
          <p:cNvSpPr/>
          <p:nvPr/>
        </p:nvSpPr>
        <p:spPr>
          <a:xfrm>
            <a:off x="648001" y="1373629"/>
            <a:ext cx="5433821" cy="357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Key transformation initiatives</a:t>
            </a:r>
            <a:endParaRPr lang="en-GB" sz="1400" b="1" dirty="0">
              <a:solidFill>
                <a:schemeClr val="bg1"/>
              </a:solidFill>
            </a:endParaRPr>
          </a:p>
        </p:txBody>
      </p:sp>
      <p:sp>
        <p:nvSpPr>
          <p:cNvPr id="12" name="Rectangle 11"/>
          <p:cNvSpPr/>
          <p:nvPr/>
        </p:nvSpPr>
        <p:spPr>
          <a:xfrm>
            <a:off x="7166343" y="1373629"/>
            <a:ext cx="4508204" cy="357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Cost efficiencies and quality gains</a:t>
            </a:r>
            <a:endParaRPr lang="en-GB" sz="1400" b="1" dirty="0">
              <a:solidFill>
                <a:schemeClr val="bg1"/>
              </a:solidFill>
            </a:endParaRPr>
          </a:p>
        </p:txBody>
      </p:sp>
      <p:sp>
        <p:nvSpPr>
          <p:cNvPr id="14" name="TextBox 13"/>
          <p:cNvSpPr txBox="1"/>
          <p:nvPr/>
        </p:nvSpPr>
        <p:spPr>
          <a:xfrm>
            <a:off x="7166344" y="1816013"/>
            <a:ext cx="4508204" cy="276999"/>
          </a:xfrm>
          <a:prstGeom prst="rect">
            <a:avLst/>
          </a:prstGeom>
          <a:noFill/>
        </p:spPr>
        <p:txBody>
          <a:bodyPr wrap="square" rtlCol="0">
            <a:spAutoFit/>
          </a:bodyPr>
          <a:lstStyle/>
          <a:p>
            <a:pPr algn="ctr"/>
            <a:r>
              <a:rPr lang="en-GB" sz="1200" b="1" i="1" dirty="0" smtClean="0">
                <a:solidFill>
                  <a:schemeClr val="tx1"/>
                </a:solidFill>
              </a:rPr>
              <a:t>Where do the cost efficiencies come from?</a:t>
            </a:r>
            <a:endParaRPr lang="en-GB" sz="1200" b="1" i="1" dirty="0">
              <a:solidFill>
                <a:schemeClr val="tx1"/>
              </a:solidFill>
            </a:endParaRPr>
          </a:p>
        </p:txBody>
      </p:sp>
      <p:sp>
        <p:nvSpPr>
          <p:cNvPr id="15" name="TextBox 14"/>
          <p:cNvSpPr txBox="1"/>
          <p:nvPr/>
        </p:nvSpPr>
        <p:spPr>
          <a:xfrm>
            <a:off x="8564663" y="2290525"/>
            <a:ext cx="1164139" cy="246221"/>
          </a:xfrm>
          <a:prstGeom prst="rect">
            <a:avLst/>
          </a:prstGeom>
          <a:noFill/>
        </p:spPr>
        <p:txBody>
          <a:bodyPr wrap="square" rtlCol="0">
            <a:spAutoFit/>
          </a:bodyPr>
          <a:lstStyle/>
          <a:p>
            <a:r>
              <a:rPr lang="en-GB" sz="1000" b="1" dirty="0" smtClean="0">
                <a:solidFill>
                  <a:schemeClr val="tx1"/>
                </a:solidFill>
              </a:rPr>
              <a:t>High</a:t>
            </a:r>
            <a:endParaRPr lang="en-GB" sz="1000" b="1" dirty="0">
              <a:solidFill>
                <a:schemeClr val="tx1"/>
              </a:solidFill>
            </a:endParaRPr>
          </a:p>
        </p:txBody>
      </p:sp>
      <p:sp>
        <p:nvSpPr>
          <p:cNvPr id="16" name="TextBox 15"/>
          <p:cNvSpPr txBox="1"/>
          <p:nvPr/>
        </p:nvSpPr>
        <p:spPr>
          <a:xfrm>
            <a:off x="8564663" y="2856174"/>
            <a:ext cx="1164139" cy="246221"/>
          </a:xfrm>
          <a:prstGeom prst="rect">
            <a:avLst/>
          </a:prstGeom>
          <a:noFill/>
        </p:spPr>
        <p:txBody>
          <a:bodyPr wrap="square" rtlCol="0">
            <a:spAutoFit/>
          </a:bodyPr>
          <a:lstStyle/>
          <a:p>
            <a:r>
              <a:rPr lang="en-GB" sz="1000" b="1" dirty="0" smtClean="0">
                <a:solidFill>
                  <a:schemeClr val="tx1"/>
                </a:solidFill>
              </a:rPr>
              <a:t>Medium</a:t>
            </a:r>
            <a:endParaRPr lang="en-GB" sz="1000" b="1" dirty="0">
              <a:solidFill>
                <a:schemeClr val="tx1"/>
              </a:solidFill>
            </a:endParaRPr>
          </a:p>
        </p:txBody>
      </p:sp>
      <p:sp>
        <p:nvSpPr>
          <p:cNvPr id="19" name="TextBox 18"/>
          <p:cNvSpPr txBox="1"/>
          <p:nvPr/>
        </p:nvSpPr>
        <p:spPr>
          <a:xfrm>
            <a:off x="7166343" y="3506597"/>
            <a:ext cx="4508204" cy="2400657"/>
          </a:xfrm>
          <a:prstGeom prst="rect">
            <a:avLst/>
          </a:prstGeom>
          <a:noFill/>
        </p:spPr>
        <p:txBody>
          <a:bodyPr wrap="square" rtlCol="0">
            <a:spAutoFit/>
          </a:bodyPr>
          <a:lstStyle/>
          <a:p>
            <a:pPr defTabSz="1087304">
              <a:spcBef>
                <a:spcPts val="600"/>
              </a:spcBef>
              <a:defRPr/>
            </a:pPr>
            <a:r>
              <a:rPr lang="en-GB" sz="1200" b="1" dirty="0" smtClean="0">
                <a:solidFill>
                  <a:prstClr val="black"/>
                </a:solidFill>
              </a:rPr>
              <a:t>Increased efficiency</a:t>
            </a:r>
          </a:p>
          <a:p>
            <a:pPr marL="171450" indent="-171450" defTabSz="1087304">
              <a:spcBef>
                <a:spcPts val="600"/>
              </a:spcBef>
              <a:buFont typeface="Arial" panose="020B0604020202020204" pitchFamily="34" charset="0"/>
              <a:buChar char="•"/>
              <a:defRPr/>
            </a:pPr>
            <a:r>
              <a:rPr lang="en-GB" sz="1200" dirty="0" smtClean="0">
                <a:solidFill>
                  <a:prstClr val="black"/>
                </a:solidFill>
              </a:rPr>
              <a:t>Material reduction of costly f2f meetings by increasing remote </a:t>
            </a:r>
            <a:r>
              <a:rPr lang="en-GB" sz="1200" dirty="0">
                <a:solidFill>
                  <a:prstClr val="black"/>
                </a:solidFill>
              </a:rPr>
              <a:t>meeting proportion from ~20% to </a:t>
            </a:r>
            <a:r>
              <a:rPr lang="en-GB" sz="1200" dirty="0" smtClean="0">
                <a:solidFill>
                  <a:prstClr val="black"/>
                </a:solidFill>
              </a:rPr>
              <a:t>&gt;60%</a:t>
            </a:r>
            <a:endParaRPr lang="en-GB" sz="1200" dirty="0">
              <a:solidFill>
                <a:prstClr val="black"/>
              </a:solidFill>
            </a:endParaRPr>
          </a:p>
          <a:p>
            <a:pPr marL="171450" indent="-171450" defTabSz="1087304">
              <a:spcBef>
                <a:spcPts val="600"/>
              </a:spcBef>
              <a:buFont typeface="Arial" panose="020B0604020202020204" pitchFamily="34" charset="0"/>
              <a:buChar char="•"/>
              <a:defRPr/>
            </a:pPr>
            <a:r>
              <a:rPr lang="en-GB" sz="1200" dirty="0" smtClean="0"/>
              <a:t>Reduction </a:t>
            </a:r>
            <a:r>
              <a:rPr lang="en-GB" sz="1200" dirty="0"/>
              <a:t>in advisor </a:t>
            </a:r>
            <a:r>
              <a:rPr lang="en-GB" sz="1200" dirty="0" smtClean="0"/>
              <a:t>FTEs and </a:t>
            </a:r>
            <a:r>
              <a:rPr lang="en-GB" sz="1200" dirty="0">
                <a:solidFill>
                  <a:prstClr val="black"/>
                </a:solidFill>
              </a:rPr>
              <a:t>Customer Service </a:t>
            </a:r>
            <a:r>
              <a:rPr lang="en-GB" sz="1200" dirty="0" smtClean="0">
                <a:solidFill>
                  <a:prstClr val="black"/>
                </a:solidFill>
              </a:rPr>
              <a:t>Officers</a:t>
            </a:r>
            <a:r>
              <a:rPr lang="en-GB" sz="1200" dirty="0" smtClean="0"/>
              <a:t> aligned with branch </a:t>
            </a:r>
            <a:r>
              <a:rPr lang="en-GB" sz="1200" dirty="0"/>
              <a:t>reduction, enabled by digitalization and centralization </a:t>
            </a:r>
            <a:endParaRPr lang="en-GB" sz="1200" dirty="0" smtClean="0"/>
          </a:p>
          <a:p>
            <a:pPr defTabSz="1087304">
              <a:spcBef>
                <a:spcPts val="600"/>
              </a:spcBef>
              <a:defRPr/>
            </a:pPr>
            <a:r>
              <a:rPr lang="en-GB" sz="1200" b="1" dirty="0" smtClean="0"/>
              <a:t>Increased customer satisfaction</a:t>
            </a:r>
          </a:p>
          <a:p>
            <a:pPr marL="171450" indent="-171450" defTabSz="1087304">
              <a:spcBef>
                <a:spcPts val="600"/>
              </a:spcBef>
              <a:buFont typeface="Arial" panose="020B0604020202020204" pitchFamily="34" charset="0"/>
              <a:buChar char="•"/>
              <a:defRPr/>
            </a:pPr>
            <a:r>
              <a:rPr lang="en-GB" sz="1200" dirty="0"/>
              <a:t>Streamlined and efficient service provision to mass market </a:t>
            </a:r>
          </a:p>
          <a:p>
            <a:pPr marL="171450" indent="-171450" defTabSz="1087304">
              <a:spcBef>
                <a:spcPts val="600"/>
              </a:spcBef>
              <a:buFont typeface="Arial" panose="020B0604020202020204" pitchFamily="34" charset="0"/>
              <a:buChar char="•"/>
              <a:defRPr/>
            </a:pPr>
            <a:r>
              <a:rPr lang="en-GB" sz="1200" dirty="0" smtClean="0"/>
              <a:t>Freeing up time for more dedicated service to high-value customers allowing time for tailored solutions</a:t>
            </a:r>
          </a:p>
        </p:txBody>
      </p:sp>
      <p:sp>
        <p:nvSpPr>
          <p:cNvPr id="22" name="TextBox 21"/>
          <p:cNvSpPr txBox="1"/>
          <p:nvPr/>
        </p:nvSpPr>
        <p:spPr>
          <a:xfrm>
            <a:off x="10765609" y="2290525"/>
            <a:ext cx="1164139" cy="246221"/>
          </a:xfrm>
          <a:prstGeom prst="rect">
            <a:avLst/>
          </a:prstGeom>
          <a:noFill/>
        </p:spPr>
        <p:txBody>
          <a:bodyPr wrap="square" rtlCol="0">
            <a:spAutoFit/>
          </a:bodyPr>
          <a:lstStyle/>
          <a:p>
            <a:r>
              <a:rPr lang="en-GB" sz="1000" b="1" dirty="0" smtClean="0">
                <a:solidFill>
                  <a:schemeClr val="tx1"/>
                </a:solidFill>
              </a:rPr>
              <a:t>Medium</a:t>
            </a:r>
            <a:endParaRPr lang="en-GB" sz="1000" b="1" dirty="0">
              <a:solidFill>
                <a:schemeClr val="tx1"/>
              </a:solidFill>
            </a:endParaRPr>
          </a:p>
        </p:txBody>
      </p:sp>
      <p:grpSp>
        <p:nvGrpSpPr>
          <p:cNvPr id="26" name="xxIcon"/>
          <p:cNvGrpSpPr>
            <a:grpSpLocks noChangeAspect="1"/>
          </p:cNvGrpSpPr>
          <p:nvPr/>
        </p:nvGrpSpPr>
        <p:grpSpPr>
          <a:xfrm>
            <a:off x="7247713" y="1416162"/>
            <a:ext cx="252000" cy="246751"/>
            <a:chOff x="2909888" y="1738313"/>
            <a:chExt cx="304800" cy="298450"/>
          </a:xfrm>
          <a:solidFill>
            <a:schemeClr val="bg1"/>
          </a:solidFill>
        </p:grpSpPr>
        <p:sp>
          <p:nvSpPr>
            <p:cNvPr id="27" name="Freeform 12"/>
            <p:cNvSpPr>
              <a:spLocks/>
            </p:cNvSpPr>
            <p:nvPr/>
          </p:nvSpPr>
          <p:spPr bwMode="auto">
            <a:xfrm>
              <a:off x="2909888" y="1833563"/>
              <a:ext cx="304800" cy="203200"/>
            </a:xfrm>
            <a:custGeom>
              <a:avLst/>
              <a:gdLst>
                <a:gd name="T0" fmla="*/ 188 w 192"/>
                <a:gd name="T1" fmla="*/ 120 h 128"/>
                <a:gd name="T2" fmla="*/ 184 w 192"/>
                <a:gd name="T3" fmla="*/ 120 h 128"/>
                <a:gd name="T4" fmla="*/ 184 w 192"/>
                <a:gd name="T5" fmla="*/ 4 h 128"/>
                <a:gd name="T6" fmla="*/ 184 w 192"/>
                <a:gd name="T7" fmla="*/ 4 h 128"/>
                <a:gd name="T8" fmla="*/ 182 w 192"/>
                <a:gd name="T9" fmla="*/ 2 h 128"/>
                <a:gd name="T10" fmla="*/ 180 w 192"/>
                <a:gd name="T11" fmla="*/ 0 h 128"/>
                <a:gd name="T12" fmla="*/ 156 w 192"/>
                <a:gd name="T13" fmla="*/ 0 h 128"/>
                <a:gd name="T14" fmla="*/ 156 w 192"/>
                <a:gd name="T15" fmla="*/ 0 h 128"/>
                <a:gd name="T16" fmla="*/ 154 w 192"/>
                <a:gd name="T17" fmla="*/ 2 h 128"/>
                <a:gd name="T18" fmla="*/ 152 w 192"/>
                <a:gd name="T19" fmla="*/ 4 h 128"/>
                <a:gd name="T20" fmla="*/ 152 w 192"/>
                <a:gd name="T21" fmla="*/ 120 h 128"/>
                <a:gd name="T22" fmla="*/ 136 w 192"/>
                <a:gd name="T23" fmla="*/ 120 h 128"/>
                <a:gd name="T24" fmla="*/ 136 w 192"/>
                <a:gd name="T25" fmla="*/ 36 h 128"/>
                <a:gd name="T26" fmla="*/ 136 w 192"/>
                <a:gd name="T27" fmla="*/ 36 h 128"/>
                <a:gd name="T28" fmla="*/ 134 w 192"/>
                <a:gd name="T29" fmla="*/ 34 h 128"/>
                <a:gd name="T30" fmla="*/ 132 w 192"/>
                <a:gd name="T31" fmla="*/ 32 h 128"/>
                <a:gd name="T32" fmla="*/ 108 w 192"/>
                <a:gd name="T33" fmla="*/ 32 h 128"/>
                <a:gd name="T34" fmla="*/ 108 w 192"/>
                <a:gd name="T35" fmla="*/ 32 h 128"/>
                <a:gd name="T36" fmla="*/ 106 w 192"/>
                <a:gd name="T37" fmla="*/ 34 h 128"/>
                <a:gd name="T38" fmla="*/ 104 w 192"/>
                <a:gd name="T39" fmla="*/ 36 h 128"/>
                <a:gd name="T40" fmla="*/ 104 w 192"/>
                <a:gd name="T41" fmla="*/ 120 h 128"/>
                <a:gd name="T42" fmla="*/ 88 w 192"/>
                <a:gd name="T43" fmla="*/ 120 h 128"/>
                <a:gd name="T44" fmla="*/ 88 w 192"/>
                <a:gd name="T45" fmla="*/ 68 h 128"/>
                <a:gd name="T46" fmla="*/ 88 w 192"/>
                <a:gd name="T47" fmla="*/ 68 h 128"/>
                <a:gd name="T48" fmla="*/ 86 w 192"/>
                <a:gd name="T49" fmla="*/ 66 h 128"/>
                <a:gd name="T50" fmla="*/ 84 w 192"/>
                <a:gd name="T51" fmla="*/ 64 h 128"/>
                <a:gd name="T52" fmla="*/ 60 w 192"/>
                <a:gd name="T53" fmla="*/ 64 h 128"/>
                <a:gd name="T54" fmla="*/ 60 w 192"/>
                <a:gd name="T55" fmla="*/ 64 h 128"/>
                <a:gd name="T56" fmla="*/ 58 w 192"/>
                <a:gd name="T57" fmla="*/ 66 h 128"/>
                <a:gd name="T58" fmla="*/ 56 w 192"/>
                <a:gd name="T59" fmla="*/ 68 h 128"/>
                <a:gd name="T60" fmla="*/ 56 w 192"/>
                <a:gd name="T61" fmla="*/ 120 h 128"/>
                <a:gd name="T62" fmla="*/ 40 w 192"/>
                <a:gd name="T63" fmla="*/ 120 h 128"/>
                <a:gd name="T64" fmla="*/ 40 w 192"/>
                <a:gd name="T65" fmla="*/ 100 h 128"/>
                <a:gd name="T66" fmla="*/ 40 w 192"/>
                <a:gd name="T67" fmla="*/ 100 h 128"/>
                <a:gd name="T68" fmla="*/ 38 w 192"/>
                <a:gd name="T69" fmla="*/ 98 h 128"/>
                <a:gd name="T70" fmla="*/ 36 w 192"/>
                <a:gd name="T71" fmla="*/ 96 h 128"/>
                <a:gd name="T72" fmla="*/ 12 w 192"/>
                <a:gd name="T73" fmla="*/ 96 h 128"/>
                <a:gd name="T74" fmla="*/ 12 w 192"/>
                <a:gd name="T75" fmla="*/ 96 h 128"/>
                <a:gd name="T76" fmla="*/ 10 w 192"/>
                <a:gd name="T77" fmla="*/ 98 h 128"/>
                <a:gd name="T78" fmla="*/ 8 w 192"/>
                <a:gd name="T79" fmla="*/ 100 h 128"/>
                <a:gd name="T80" fmla="*/ 8 w 192"/>
                <a:gd name="T81" fmla="*/ 120 h 128"/>
                <a:gd name="T82" fmla="*/ 4 w 192"/>
                <a:gd name="T83" fmla="*/ 120 h 128"/>
                <a:gd name="T84" fmla="*/ 4 w 192"/>
                <a:gd name="T85" fmla="*/ 120 h 128"/>
                <a:gd name="T86" fmla="*/ 2 w 192"/>
                <a:gd name="T87" fmla="*/ 122 h 128"/>
                <a:gd name="T88" fmla="*/ 0 w 192"/>
                <a:gd name="T89" fmla="*/ 124 h 128"/>
                <a:gd name="T90" fmla="*/ 0 w 192"/>
                <a:gd name="T91" fmla="*/ 124 h 128"/>
                <a:gd name="T92" fmla="*/ 2 w 192"/>
                <a:gd name="T93" fmla="*/ 126 h 128"/>
                <a:gd name="T94" fmla="*/ 4 w 192"/>
                <a:gd name="T95" fmla="*/ 128 h 128"/>
                <a:gd name="T96" fmla="*/ 188 w 192"/>
                <a:gd name="T97" fmla="*/ 128 h 128"/>
                <a:gd name="T98" fmla="*/ 188 w 192"/>
                <a:gd name="T99" fmla="*/ 128 h 128"/>
                <a:gd name="T100" fmla="*/ 190 w 192"/>
                <a:gd name="T101" fmla="*/ 126 h 128"/>
                <a:gd name="T102" fmla="*/ 192 w 192"/>
                <a:gd name="T103" fmla="*/ 124 h 128"/>
                <a:gd name="T104" fmla="*/ 192 w 192"/>
                <a:gd name="T105" fmla="*/ 124 h 128"/>
                <a:gd name="T106" fmla="*/ 190 w 192"/>
                <a:gd name="T107" fmla="*/ 122 h 128"/>
                <a:gd name="T108" fmla="*/ 188 w 192"/>
                <a:gd name="T109" fmla="*/ 120 h 128"/>
                <a:gd name="T110" fmla="*/ 188 w 192"/>
                <a:gd name="T111"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128">
                  <a:moveTo>
                    <a:pt x="188" y="120"/>
                  </a:moveTo>
                  <a:lnTo>
                    <a:pt x="184" y="120"/>
                  </a:lnTo>
                  <a:lnTo>
                    <a:pt x="184" y="4"/>
                  </a:lnTo>
                  <a:lnTo>
                    <a:pt x="184" y="4"/>
                  </a:lnTo>
                  <a:lnTo>
                    <a:pt x="182" y="2"/>
                  </a:lnTo>
                  <a:lnTo>
                    <a:pt x="180" y="0"/>
                  </a:lnTo>
                  <a:lnTo>
                    <a:pt x="156" y="0"/>
                  </a:lnTo>
                  <a:lnTo>
                    <a:pt x="156" y="0"/>
                  </a:lnTo>
                  <a:lnTo>
                    <a:pt x="154" y="2"/>
                  </a:lnTo>
                  <a:lnTo>
                    <a:pt x="152" y="4"/>
                  </a:lnTo>
                  <a:lnTo>
                    <a:pt x="152" y="120"/>
                  </a:lnTo>
                  <a:lnTo>
                    <a:pt x="136" y="120"/>
                  </a:lnTo>
                  <a:lnTo>
                    <a:pt x="136" y="36"/>
                  </a:lnTo>
                  <a:lnTo>
                    <a:pt x="136" y="36"/>
                  </a:lnTo>
                  <a:lnTo>
                    <a:pt x="134" y="34"/>
                  </a:lnTo>
                  <a:lnTo>
                    <a:pt x="132" y="32"/>
                  </a:lnTo>
                  <a:lnTo>
                    <a:pt x="108" y="32"/>
                  </a:lnTo>
                  <a:lnTo>
                    <a:pt x="108" y="32"/>
                  </a:lnTo>
                  <a:lnTo>
                    <a:pt x="106" y="34"/>
                  </a:lnTo>
                  <a:lnTo>
                    <a:pt x="104" y="36"/>
                  </a:lnTo>
                  <a:lnTo>
                    <a:pt x="104" y="120"/>
                  </a:lnTo>
                  <a:lnTo>
                    <a:pt x="88" y="120"/>
                  </a:lnTo>
                  <a:lnTo>
                    <a:pt x="88" y="68"/>
                  </a:lnTo>
                  <a:lnTo>
                    <a:pt x="88" y="68"/>
                  </a:lnTo>
                  <a:lnTo>
                    <a:pt x="86" y="66"/>
                  </a:lnTo>
                  <a:lnTo>
                    <a:pt x="84" y="64"/>
                  </a:lnTo>
                  <a:lnTo>
                    <a:pt x="60" y="64"/>
                  </a:lnTo>
                  <a:lnTo>
                    <a:pt x="60" y="64"/>
                  </a:lnTo>
                  <a:lnTo>
                    <a:pt x="58" y="66"/>
                  </a:lnTo>
                  <a:lnTo>
                    <a:pt x="56" y="68"/>
                  </a:lnTo>
                  <a:lnTo>
                    <a:pt x="56" y="120"/>
                  </a:lnTo>
                  <a:lnTo>
                    <a:pt x="40" y="120"/>
                  </a:lnTo>
                  <a:lnTo>
                    <a:pt x="40" y="100"/>
                  </a:lnTo>
                  <a:lnTo>
                    <a:pt x="40" y="100"/>
                  </a:lnTo>
                  <a:lnTo>
                    <a:pt x="38" y="98"/>
                  </a:lnTo>
                  <a:lnTo>
                    <a:pt x="36" y="96"/>
                  </a:lnTo>
                  <a:lnTo>
                    <a:pt x="12" y="96"/>
                  </a:lnTo>
                  <a:lnTo>
                    <a:pt x="12" y="96"/>
                  </a:lnTo>
                  <a:lnTo>
                    <a:pt x="10" y="98"/>
                  </a:lnTo>
                  <a:lnTo>
                    <a:pt x="8" y="100"/>
                  </a:lnTo>
                  <a:lnTo>
                    <a:pt x="8" y="120"/>
                  </a:lnTo>
                  <a:lnTo>
                    <a:pt x="4" y="120"/>
                  </a:lnTo>
                  <a:lnTo>
                    <a:pt x="4" y="120"/>
                  </a:lnTo>
                  <a:lnTo>
                    <a:pt x="2" y="122"/>
                  </a:lnTo>
                  <a:lnTo>
                    <a:pt x="0" y="124"/>
                  </a:lnTo>
                  <a:lnTo>
                    <a:pt x="0" y="124"/>
                  </a:lnTo>
                  <a:lnTo>
                    <a:pt x="2" y="126"/>
                  </a:lnTo>
                  <a:lnTo>
                    <a:pt x="4" y="128"/>
                  </a:lnTo>
                  <a:lnTo>
                    <a:pt x="188" y="128"/>
                  </a:lnTo>
                  <a:lnTo>
                    <a:pt x="188" y="128"/>
                  </a:lnTo>
                  <a:lnTo>
                    <a:pt x="190" y="126"/>
                  </a:lnTo>
                  <a:lnTo>
                    <a:pt x="192" y="124"/>
                  </a:lnTo>
                  <a:lnTo>
                    <a:pt x="192" y="124"/>
                  </a:lnTo>
                  <a:lnTo>
                    <a:pt x="190" y="122"/>
                  </a:lnTo>
                  <a:lnTo>
                    <a:pt x="188" y="120"/>
                  </a:lnTo>
                  <a:lnTo>
                    <a:pt x="18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3"/>
            <p:cNvSpPr>
              <a:spLocks/>
            </p:cNvSpPr>
            <p:nvPr/>
          </p:nvSpPr>
          <p:spPr bwMode="auto">
            <a:xfrm>
              <a:off x="2941638" y="1738313"/>
              <a:ext cx="241300" cy="171450"/>
            </a:xfrm>
            <a:custGeom>
              <a:avLst/>
              <a:gdLst>
                <a:gd name="T0" fmla="*/ 6 w 152"/>
                <a:gd name="T1" fmla="*/ 108 h 108"/>
                <a:gd name="T2" fmla="*/ 142 w 152"/>
                <a:gd name="T3" fmla="*/ 16 h 108"/>
                <a:gd name="T4" fmla="*/ 140 w 152"/>
                <a:gd name="T5" fmla="*/ 40 h 108"/>
                <a:gd name="T6" fmla="*/ 140 w 152"/>
                <a:gd name="T7" fmla="*/ 40 h 108"/>
                <a:gd name="T8" fmla="*/ 140 w 152"/>
                <a:gd name="T9" fmla="*/ 42 h 108"/>
                <a:gd name="T10" fmla="*/ 144 w 152"/>
                <a:gd name="T11" fmla="*/ 44 h 108"/>
                <a:gd name="T12" fmla="*/ 144 w 152"/>
                <a:gd name="T13" fmla="*/ 44 h 108"/>
                <a:gd name="T14" fmla="*/ 146 w 152"/>
                <a:gd name="T15" fmla="*/ 44 h 108"/>
                <a:gd name="T16" fmla="*/ 148 w 152"/>
                <a:gd name="T17" fmla="*/ 40 h 108"/>
                <a:gd name="T18" fmla="*/ 152 w 152"/>
                <a:gd name="T19" fmla="*/ 8 h 108"/>
                <a:gd name="T20" fmla="*/ 152 w 152"/>
                <a:gd name="T21" fmla="*/ 8 h 108"/>
                <a:gd name="T22" fmla="*/ 152 w 152"/>
                <a:gd name="T23" fmla="*/ 6 h 108"/>
                <a:gd name="T24" fmla="*/ 148 w 152"/>
                <a:gd name="T25" fmla="*/ 4 h 108"/>
                <a:gd name="T26" fmla="*/ 148 w 152"/>
                <a:gd name="T27" fmla="*/ 4 h 108"/>
                <a:gd name="T28" fmla="*/ 116 w 152"/>
                <a:gd name="T29" fmla="*/ 0 h 108"/>
                <a:gd name="T30" fmla="*/ 116 w 152"/>
                <a:gd name="T31" fmla="*/ 0 h 108"/>
                <a:gd name="T32" fmla="*/ 114 w 152"/>
                <a:gd name="T33" fmla="*/ 0 h 108"/>
                <a:gd name="T34" fmla="*/ 112 w 152"/>
                <a:gd name="T35" fmla="*/ 4 h 108"/>
                <a:gd name="T36" fmla="*/ 112 w 152"/>
                <a:gd name="T37" fmla="*/ 4 h 108"/>
                <a:gd name="T38" fmla="*/ 112 w 152"/>
                <a:gd name="T39" fmla="*/ 6 h 108"/>
                <a:gd name="T40" fmla="*/ 116 w 152"/>
                <a:gd name="T41" fmla="*/ 8 h 108"/>
                <a:gd name="T42" fmla="*/ 136 w 152"/>
                <a:gd name="T43" fmla="*/ 10 h 108"/>
                <a:gd name="T44" fmla="*/ 2 w 152"/>
                <a:gd name="T45" fmla="*/ 100 h 108"/>
                <a:gd name="T46" fmla="*/ 2 w 152"/>
                <a:gd name="T47" fmla="*/ 100 h 108"/>
                <a:gd name="T48" fmla="*/ 0 w 152"/>
                <a:gd name="T49" fmla="*/ 102 h 108"/>
                <a:gd name="T50" fmla="*/ 0 w 152"/>
                <a:gd name="T51" fmla="*/ 106 h 108"/>
                <a:gd name="T52" fmla="*/ 0 w 152"/>
                <a:gd name="T53" fmla="*/ 106 h 108"/>
                <a:gd name="T54" fmla="*/ 4 w 152"/>
                <a:gd name="T55" fmla="*/ 108 h 108"/>
                <a:gd name="T56" fmla="*/ 6 w 152"/>
                <a:gd name="T57" fmla="*/ 108 h 108"/>
                <a:gd name="T58" fmla="*/ 6 w 152"/>
                <a:gd name="T5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08">
                  <a:moveTo>
                    <a:pt x="6" y="108"/>
                  </a:moveTo>
                  <a:lnTo>
                    <a:pt x="142" y="16"/>
                  </a:lnTo>
                  <a:lnTo>
                    <a:pt x="140" y="40"/>
                  </a:lnTo>
                  <a:lnTo>
                    <a:pt x="140" y="40"/>
                  </a:lnTo>
                  <a:lnTo>
                    <a:pt x="140" y="42"/>
                  </a:lnTo>
                  <a:lnTo>
                    <a:pt x="144" y="44"/>
                  </a:lnTo>
                  <a:lnTo>
                    <a:pt x="144" y="44"/>
                  </a:lnTo>
                  <a:lnTo>
                    <a:pt x="146" y="44"/>
                  </a:lnTo>
                  <a:lnTo>
                    <a:pt x="148" y="40"/>
                  </a:lnTo>
                  <a:lnTo>
                    <a:pt x="152" y="8"/>
                  </a:lnTo>
                  <a:lnTo>
                    <a:pt x="152" y="8"/>
                  </a:lnTo>
                  <a:lnTo>
                    <a:pt x="152" y="6"/>
                  </a:lnTo>
                  <a:lnTo>
                    <a:pt x="148" y="4"/>
                  </a:lnTo>
                  <a:lnTo>
                    <a:pt x="148" y="4"/>
                  </a:lnTo>
                  <a:lnTo>
                    <a:pt x="116" y="0"/>
                  </a:lnTo>
                  <a:lnTo>
                    <a:pt x="116" y="0"/>
                  </a:lnTo>
                  <a:lnTo>
                    <a:pt x="114" y="0"/>
                  </a:lnTo>
                  <a:lnTo>
                    <a:pt x="112" y="4"/>
                  </a:lnTo>
                  <a:lnTo>
                    <a:pt x="112" y="4"/>
                  </a:lnTo>
                  <a:lnTo>
                    <a:pt x="112" y="6"/>
                  </a:lnTo>
                  <a:lnTo>
                    <a:pt x="116" y="8"/>
                  </a:lnTo>
                  <a:lnTo>
                    <a:pt x="136" y="10"/>
                  </a:lnTo>
                  <a:lnTo>
                    <a:pt x="2" y="100"/>
                  </a:lnTo>
                  <a:lnTo>
                    <a:pt x="2" y="100"/>
                  </a:lnTo>
                  <a:lnTo>
                    <a:pt x="0" y="102"/>
                  </a:lnTo>
                  <a:lnTo>
                    <a:pt x="0" y="106"/>
                  </a:lnTo>
                  <a:lnTo>
                    <a:pt x="0" y="106"/>
                  </a:lnTo>
                  <a:lnTo>
                    <a:pt x="4" y="108"/>
                  </a:lnTo>
                  <a:lnTo>
                    <a:pt x="6" y="108"/>
                  </a:lnTo>
                  <a:lnTo>
                    <a:pt x="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30" name="xxIcon"/>
          <p:cNvGrpSpPr>
            <a:grpSpLocks noChangeAspect="1"/>
          </p:cNvGrpSpPr>
          <p:nvPr/>
        </p:nvGrpSpPr>
        <p:grpSpPr>
          <a:xfrm>
            <a:off x="736050" y="1427505"/>
            <a:ext cx="180000" cy="254118"/>
            <a:chOff x="7215188" y="4170363"/>
            <a:chExt cx="215900" cy="304800"/>
          </a:xfrm>
          <a:solidFill>
            <a:schemeClr val="bg1"/>
          </a:solidFill>
        </p:grpSpPr>
        <p:sp>
          <p:nvSpPr>
            <p:cNvPr id="31" name="Freeform 166"/>
            <p:cNvSpPr>
              <a:spLocks/>
            </p:cNvSpPr>
            <p:nvPr/>
          </p:nvSpPr>
          <p:spPr bwMode="auto">
            <a:xfrm>
              <a:off x="7215188" y="4170363"/>
              <a:ext cx="215900" cy="215900"/>
            </a:xfrm>
            <a:custGeom>
              <a:avLst/>
              <a:gdLst>
                <a:gd name="T0" fmla="*/ 68 w 136"/>
                <a:gd name="T1" fmla="*/ 0 h 136"/>
                <a:gd name="T2" fmla="*/ 42 w 136"/>
                <a:gd name="T3" fmla="*/ 6 h 136"/>
                <a:gd name="T4" fmla="*/ 20 w 136"/>
                <a:gd name="T5" fmla="*/ 20 h 136"/>
                <a:gd name="T6" fmla="*/ 6 w 136"/>
                <a:gd name="T7" fmla="*/ 42 h 136"/>
                <a:gd name="T8" fmla="*/ 0 w 136"/>
                <a:gd name="T9" fmla="*/ 68 h 136"/>
                <a:gd name="T10" fmla="*/ 2 w 136"/>
                <a:gd name="T11" fmla="*/ 82 h 136"/>
                <a:gd name="T12" fmla="*/ 10 w 136"/>
                <a:gd name="T13" fmla="*/ 104 h 136"/>
                <a:gd name="T14" fmla="*/ 28 w 136"/>
                <a:gd name="T15" fmla="*/ 122 h 136"/>
                <a:gd name="T16" fmla="*/ 52 w 136"/>
                <a:gd name="T17" fmla="*/ 134 h 136"/>
                <a:gd name="T18" fmla="*/ 64 w 136"/>
                <a:gd name="T19" fmla="*/ 102 h 136"/>
                <a:gd name="T20" fmla="*/ 58 w 136"/>
                <a:gd name="T21" fmla="*/ 106 h 136"/>
                <a:gd name="T22" fmla="*/ 54 w 136"/>
                <a:gd name="T23" fmla="*/ 106 h 136"/>
                <a:gd name="T24" fmla="*/ 42 w 136"/>
                <a:gd name="T25" fmla="*/ 94 h 136"/>
                <a:gd name="T26" fmla="*/ 42 w 136"/>
                <a:gd name="T27" fmla="*/ 90 h 136"/>
                <a:gd name="T28" fmla="*/ 44 w 136"/>
                <a:gd name="T29" fmla="*/ 88 h 136"/>
                <a:gd name="T30" fmla="*/ 56 w 136"/>
                <a:gd name="T31" fmla="*/ 98 h 136"/>
                <a:gd name="T32" fmla="*/ 66 w 136"/>
                <a:gd name="T33" fmla="*/ 90 h 136"/>
                <a:gd name="T34" fmla="*/ 66 w 136"/>
                <a:gd name="T35" fmla="*/ 88 h 136"/>
                <a:gd name="T36" fmla="*/ 70 w 136"/>
                <a:gd name="T37" fmla="*/ 88 h 136"/>
                <a:gd name="T38" fmla="*/ 80 w 136"/>
                <a:gd name="T39" fmla="*/ 98 h 136"/>
                <a:gd name="T40" fmla="*/ 90 w 136"/>
                <a:gd name="T41" fmla="*/ 90 h 136"/>
                <a:gd name="T42" fmla="*/ 94 w 136"/>
                <a:gd name="T43" fmla="*/ 90 h 136"/>
                <a:gd name="T44" fmla="*/ 96 w 136"/>
                <a:gd name="T45" fmla="*/ 92 h 136"/>
                <a:gd name="T46" fmla="*/ 82 w 136"/>
                <a:gd name="T47" fmla="*/ 106 h 136"/>
                <a:gd name="T48" fmla="*/ 80 w 136"/>
                <a:gd name="T49" fmla="*/ 108 h 136"/>
                <a:gd name="T50" fmla="*/ 78 w 136"/>
                <a:gd name="T51" fmla="*/ 106 h 136"/>
                <a:gd name="T52" fmla="*/ 72 w 136"/>
                <a:gd name="T53" fmla="*/ 136 h 136"/>
                <a:gd name="T54" fmla="*/ 84 w 136"/>
                <a:gd name="T55" fmla="*/ 134 h 136"/>
                <a:gd name="T56" fmla="*/ 108 w 136"/>
                <a:gd name="T57" fmla="*/ 122 h 136"/>
                <a:gd name="T58" fmla="*/ 126 w 136"/>
                <a:gd name="T59" fmla="*/ 104 h 136"/>
                <a:gd name="T60" fmla="*/ 134 w 136"/>
                <a:gd name="T61" fmla="*/ 82 h 136"/>
                <a:gd name="T62" fmla="*/ 136 w 136"/>
                <a:gd name="T63" fmla="*/ 68 h 136"/>
                <a:gd name="T64" fmla="*/ 130 w 136"/>
                <a:gd name="T65" fmla="*/ 42 h 136"/>
                <a:gd name="T66" fmla="*/ 116 w 136"/>
                <a:gd name="T67" fmla="*/ 20 h 136"/>
                <a:gd name="T68" fmla="*/ 94 w 136"/>
                <a:gd name="T69" fmla="*/ 6 h 136"/>
                <a:gd name="T70" fmla="*/ 68 w 136"/>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136">
                  <a:moveTo>
                    <a:pt x="68" y="0"/>
                  </a:moveTo>
                  <a:lnTo>
                    <a:pt x="68" y="0"/>
                  </a:lnTo>
                  <a:lnTo>
                    <a:pt x="54" y="2"/>
                  </a:lnTo>
                  <a:lnTo>
                    <a:pt x="42" y="6"/>
                  </a:lnTo>
                  <a:lnTo>
                    <a:pt x="30" y="12"/>
                  </a:lnTo>
                  <a:lnTo>
                    <a:pt x="20" y="20"/>
                  </a:lnTo>
                  <a:lnTo>
                    <a:pt x="12" y="30"/>
                  </a:lnTo>
                  <a:lnTo>
                    <a:pt x="6" y="42"/>
                  </a:lnTo>
                  <a:lnTo>
                    <a:pt x="2" y="54"/>
                  </a:lnTo>
                  <a:lnTo>
                    <a:pt x="0" y="68"/>
                  </a:lnTo>
                  <a:lnTo>
                    <a:pt x="0" y="68"/>
                  </a:lnTo>
                  <a:lnTo>
                    <a:pt x="2" y="82"/>
                  </a:lnTo>
                  <a:lnTo>
                    <a:pt x="4" y="94"/>
                  </a:lnTo>
                  <a:lnTo>
                    <a:pt x="10" y="104"/>
                  </a:lnTo>
                  <a:lnTo>
                    <a:pt x="18" y="114"/>
                  </a:lnTo>
                  <a:lnTo>
                    <a:pt x="28" y="122"/>
                  </a:lnTo>
                  <a:lnTo>
                    <a:pt x="38" y="130"/>
                  </a:lnTo>
                  <a:lnTo>
                    <a:pt x="52" y="134"/>
                  </a:lnTo>
                  <a:lnTo>
                    <a:pt x="64" y="136"/>
                  </a:lnTo>
                  <a:lnTo>
                    <a:pt x="64" y="102"/>
                  </a:lnTo>
                  <a:lnTo>
                    <a:pt x="58" y="106"/>
                  </a:lnTo>
                  <a:lnTo>
                    <a:pt x="58" y="106"/>
                  </a:lnTo>
                  <a:lnTo>
                    <a:pt x="56" y="108"/>
                  </a:lnTo>
                  <a:lnTo>
                    <a:pt x="54" y="106"/>
                  </a:lnTo>
                  <a:lnTo>
                    <a:pt x="42" y="94"/>
                  </a:lnTo>
                  <a:lnTo>
                    <a:pt x="42" y="94"/>
                  </a:lnTo>
                  <a:lnTo>
                    <a:pt x="40" y="92"/>
                  </a:lnTo>
                  <a:lnTo>
                    <a:pt x="42" y="90"/>
                  </a:lnTo>
                  <a:lnTo>
                    <a:pt x="42" y="90"/>
                  </a:lnTo>
                  <a:lnTo>
                    <a:pt x="44" y="88"/>
                  </a:lnTo>
                  <a:lnTo>
                    <a:pt x="46" y="90"/>
                  </a:lnTo>
                  <a:lnTo>
                    <a:pt x="56" y="98"/>
                  </a:lnTo>
                  <a:lnTo>
                    <a:pt x="66" y="90"/>
                  </a:lnTo>
                  <a:lnTo>
                    <a:pt x="66" y="90"/>
                  </a:lnTo>
                  <a:lnTo>
                    <a:pt x="66" y="88"/>
                  </a:lnTo>
                  <a:lnTo>
                    <a:pt x="66" y="88"/>
                  </a:lnTo>
                  <a:lnTo>
                    <a:pt x="70" y="88"/>
                  </a:lnTo>
                  <a:lnTo>
                    <a:pt x="70" y="88"/>
                  </a:lnTo>
                  <a:lnTo>
                    <a:pt x="70" y="90"/>
                  </a:lnTo>
                  <a:lnTo>
                    <a:pt x="80" y="98"/>
                  </a:lnTo>
                  <a:lnTo>
                    <a:pt x="90" y="90"/>
                  </a:lnTo>
                  <a:lnTo>
                    <a:pt x="90" y="90"/>
                  </a:lnTo>
                  <a:lnTo>
                    <a:pt x="92" y="88"/>
                  </a:lnTo>
                  <a:lnTo>
                    <a:pt x="94" y="90"/>
                  </a:lnTo>
                  <a:lnTo>
                    <a:pt x="94" y="90"/>
                  </a:lnTo>
                  <a:lnTo>
                    <a:pt x="96" y="92"/>
                  </a:lnTo>
                  <a:lnTo>
                    <a:pt x="94" y="94"/>
                  </a:lnTo>
                  <a:lnTo>
                    <a:pt x="82" y="106"/>
                  </a:lnTo>
                  <a:lnTo>
                    <a:pt x="82" y="106"/>
                  </a:lnTo>
                  <a:lnTo>
                    <a:pt x="80" y="108"/>
                  </a:lnTo>
                  <a:lnTo>
                    <a:pt x="80" y="108"/>
                  </a:lnTo>
                  <a:lnTo>
                    <a:pt x="78" y="106"/>
                  </a:lnTo>
                  <a:lnTo>
                    <a:pt x="72" y="102"/>
                  </a:lnTo>
                  <a:lnTo>
                    <a:pt x="72" y="136"/>
                  </a:lnTo>
                  <a:lnTo>
                    <a:pt x="72" y="136"/>
                  </a:lnTo>
                  <a:lnTo>
                    <a:pt x="84" y="134"/>
                  </a:lnTo>
                  <a:lnTo>
                    <a:pt x="98" y="130"/>
                  </a:lnTo>
                  <a:lnTo>
                    <a:pt x="108" y="122"/>
                  </a:lnTo>
                  <a:lnTo>
                    <a:pt x="118" y="114"/>
                  </a:lnTo>
                  <a:lnTo>
                    <a:pt x="126" y="104"/>
                  </a:lnTo>
                  <a:lnTo>
                    <a:pt x="132" y="94"/>
                  </a:lnTo>
                  <a:lnTo>
                    <a:pt x="134" y="82"/>
                  </a:lnTo>
                  <a:lnTo>
                    <a:pt x="136" y="68"/>
                  </a:lnTo>
                  <a:lnTo>
                    <a:pt x="136" y="68"/>
                  </a:lnTo>
                  <a:lnTo>
                    <a:pt x="134" y="54"/>
                  </a:lnTo>
                  <a:lnTo>
                    <a:pt x="130" y="42"/>
                  </a:lnTo>
                  <a:lnTo>
                    <a:pt x="124" y="30"/>
                  </a:lnTo>
                  <a:lnTo>
                    <a:pt x="116" y="20"/>
                  </a:lnTo>
                  <a:lnTo>
                    <a:pt x="106" y="12"/>
                  </a:lnTo>
                  <a:lnTo>
                    <a:pt x="94" y="6"/>
                  </a:lnTo>
                  <a:lnTo>
                    <a:pt x="82" y="2"/>
                  </a:lnTo>
                  <a:lnTo>
                    <a:pt x="68" y="0"/>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67"/>
            <p:cNvSpPr>
              <a:spLocks/>
            </p:cNvSpPr>
            <p:nvPr/>
          </p:nvSpPr>
          <p:spPr bwMode="auto">
            <a:xfrm>
              <a:off x="7285038" y="4398963"/>
              <a:ext cx="76200" cy="12700"/>
            </a:xfrm>
            <a:custGeom>
              <a:avLst/>
              <a:gdLst>
                <a:gd name="T0" fmla="*/ 44 w 48"/>
                <a:gd name="T1" fmla="*/ 0 h 8"/>
                <a:gd name="T2" fmla="*/ 4 w 48"/>
                <a:gd name="T3" fmla="*/ 0 h 8"/>
                <a:gd name="T4" fmla="*/ 4 w 48"/>
                <a:gd name="T5" fmla="*/ 0 h 8"/>
                <a:gd name="T6" fmla="*/ 2 w 48"/>
                <a:gd name="T7" fmla="*/ 2 h 8"/>
                <a:gd name="T8" fmla="*/ 0 w 48"/>
                <a:gd name="T9" fmla="*/ 4 h 8"/>
                <a:gd name="T10" fmla="*/ 0 w 48"/>
                <a:gd name="T11" fmla="*/ 4 h 8"/>
                <a:gd name="T12" fmla="*/ 2 w 48"/>
                <a:gd name="T13" fmla="*/ 6 h 8"/>
                <a:gd name="T14" fmla="*/ 4 w 48"/>
                <a:gd name="T15" fmla="*/ 8 h 8"/>
                <a:gd name="T16" fmla="*/ 44 w 48"/>
                <a:gd name="T17" fmla="*/ 8 h 8"/>
                <a:gd name="T18" fmla="*/ 44 w 48"/>
                <a:gd name="T19" fmla="*/ 8 h 8"/>
                <a:gd name="T20" fmla="*/ 46 w 48"/>
                <a:gd name="T21" fmla="*/ 6 h 8"/>
                <a:gd name="T22" fmla="*/ 48 w 48"/>
                <a:gd name="T23" fmla="*/ 4 h 8"/>
                <a:gd name="T24" fmla="*/ 48 w 48"/>
                <a:gd name="T25" fmla="*/ 4 h 8"/>
                <a:gd name="T26" fmla="*/ 46 w 48"/>
                <a:gd name="T27" fmla="*/ 2 h 8"/>
                <a:gd name="T28" fmla="*/ 44 w 48"/>
                <a:gd name="T29" fmla="*/ 0 h 8"/>
                <a:gd name="T30" fmla="*/ 44 w 48"/>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8">
                  <a:moveTo>
                    <a:pt x="44" y="0"/>
                  </a:moveTo>
                  <a:lnTo>
                    <a:pt x="4" y="0"/>
                  </a:lnTo>
                  <a:lnTo>
                    <a:pt x="4" y="0"/>
                  </a:lnTo>
                  <a:lnTo>
                    <a:pt x="2" y="2"/>
                  </a:lnTo>
                  <a:lnTo>
                    <a:pt x="0" y="4"/>
                  </a:lnTo>
                  <a:lnTo>
                    <a:pt x="0" y="4"/>
                  </a:lnTo>
                  <a:lnTo>
                    <a:pt x="2" y="6"/>
                  </a:lnTo>
                  <a:lnTo>
                    <a:pt x="4"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68"/>
            <p:cNvSpPr>
              <a:spLocks/>
            </p:cNvSpPr>
            <p:nvPr/>
          </p:nvSpPr>
          <p:spPr bwMode="auto">
            <a:xfrm>
              <a:off x="7285038" y="4424363"/>
              <a:ext cx="76200" cy="12700"/>
            </a:xfrm>
            <a:custGeom>
              <a:avLst/>
              <a:gdLst>
                <a:gd name="T0" fmla="*/ 44 w 48"/>
                <a:gd name="T1" fmla="*/ 0 h 8"/>
                <a:gd name="T2" fmla="*/ 4 w 48"/>
                <a:gd name="T3" fmla="*/ 0 h 8"/>
                <a:gd name="T4" fmla="*/ 4 w 48"/>
                <a:gd name="T5" fmla="*/ 0 h 8"/>
                <a:gd name="T6" fmla="*/ 2 w 48"/>
                <a:gd name="T7" fmla="*/ 2 h 8"/>
                <a:gd name="T8" fmla="*/ 0 w 48"/>
                <a:gd name="T9" fmla="*/ 4 h 8"/>
                <a:gd name="T10" fmla="*/ 0 w 48"/>
                <a:gd name="T11" fmla="*/ 4 h 8"/>
                <a:gd name="T12" fmla="*/ 2 w 48"/>
                <a:gd name="T13" fmla="*/ 6 h 8"/>
                <a:gd name="T14" fmla="*/ 4 w 48"/>
                <a:gd name="T15" fmla="*/ 8 h 8"/>
                <a:gd name="T16" fmla="*/ 44 w 48"/>
                <a:gd name="T17" fmla="*/ 8 h 8"/>
                <a:gd name="T18" fmla="*/ 44 w 48"/>
                <a:gd name="T19" fmla="*/ 8 h 8"/>
                <a:gd name="T20" fmla="*/ 46 w 48"/>
                <a:gd name="T21" fmla="*/ 6 h 8"/>
                <a:gd name="T22" fmla="*/ 48 w 48"/>
                <a:gd name="T23" fmla="*/ 4 h 8"/>
                <a:gd name="T24" fmla="*/ 48 w 48"/>
                <a:gd name="T25" fmla="*/ 4 h 8"/>
                <a:gd name="T26" fmla="*/ 46 w 48"/>
                <a:gd name="T27" fmla="*/ 2 h 8"/>
                <a:gd name="T28" fmla="*/ 44 w 48"/>
                <a:gd name="T29" fmla="*/ 0 h 8"/>
                <a:gd name="T30" fmla="*/ 44 w 48"/>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8">
                  <a:moveTo>
                    <a:pt x="44" y="0"/>
                  </a:moveTo>
                  <a:lnTo>
                    <a:pt x="4" y="0"/>
                  </a:lnTo>
                  <a:lnTo>
                    <a:pt x="4" y="0"/>
                  </a:lnTo>
                  <a:lnTo>
                    <a:pt x="2" y="2"/>
                  </a:lnTo>
                  <a:lnTo>
                    <a:pt x="0" y="4"/>
                  </a:lnTo>
                  <a:lnTo>
                    <a:pt x="0" y="4"/>
                  </a:lnTo>
                  <a:lnTo>
                    <a:pt x="2" y="6"/>
                  </a:lnTo>
                  <a:lnTo>
                    <a:pt x="4"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69"/>
            <p:cNvSpPr>
              <a:spLocks/>
            </p:cNvSpPr>
            <p:nvPr/>
          </p:nvSpPr>
          <p:spPr bwMode="auto">
            <a:xfrm>
              <a:off x="7285038" y="4449763"/>
              <a:ext cx="76200" cy="25400"/>
            </a:xfrm>
            <a:custGeom>
              <a:avLst/>
              <a:gdLst>
                <a:gd name="T0" fmla="*/ 44 w 48"/>
                <a:gd name="T1" fmla="*/ 0 h 16"/>
                <a:gd name="T2" fmla="*/ 4 w 48"/>
                <a:gd name="T3" fmla="*/ 0 h 16"/>
                <a:gd name="T4" fmla="*/ 4 w 48"/>
                <a:gd name="T5" fmla="*/ 0 h 16"/>
                <a:gd name="T6" fmla="*/ 2 w 48"/>
                <a:gd name="T7" fmla="*/ 2 h 16"/>
                <a:gd name="T8" fmla="*/ 0 w 48"/>
                <a:gd name="T9" fmla="*/ 4 h 16"/>
                <a:gd name="T10" fmla="*/ 0 w 48"/>
                <a:gd name="T11" fmla="*/ 4 h 16"/>
                <a:gd name="T12" fmla="*/ 2 w 48"/>
                <a:gd name="T13" fmla="*/ 6 h 16"/>
                <a:gd name="T14" fmla="*/ 4 w 48"/>
                <a:gd name="T15" fmla="*/ 8 h 16"/>
                <a:gd name="T16" fmla="*/ 20 w 48"/>
                <a:gd name="T17" fmla="*/ 8 h 16"/>
                <a:gd name="T18" fmla="*/ 20 w 48"/>
                <a:gd name="T19" fmla="*/ 12 h 16"/>
                <a:gd name="T20" fmla="*/ 20 w 48"/>
                <a:gd name="T21" fmla="*/ 12 h 16"/>
                <a:gd name="T22" fmla="*/ 22 w 48"/>
                <a:gd name="T23" fmla="*/ 14 h 16"/>
                <a:gd name="T24" fmla="*/ 24 w 48"/>
                <a:gd name="T25" fmla="*/ 16 h 16"/>
                <a:gd name="T26" fmla="*/ 24 w 48"/>
                <a:gd name="T27" fmla="*/ 16 h 16"/>
                <a:gd name="T28" fmla="*/ 26 w 48"/>
                <a:gd name="T29" fmla="*/ 14 h 16"/>
                <a:gd name="T30" fmla="*/ 28 w 48"/>
                <a:gd name="T31" fmla="*/ 12 h 16"/>
                <a:gd name="T32" fmla="*/ 28 w 48"/>
                <a:gd name="T33" fmla="*/ 8 h 16"/>
                <a:gd name="T34" fmla="*/ 44 w 48"/>
                <a:gd name="T35" fmla="*/ 8 h 16"/>
                <a:gd name="T36" fmla="*/ 44 w 48"/>
                <a:gd name="T37" fmla="*/ 8 h 16"/>
                <a:gd name="T38" fmla="*/ 46 w 48"/>
                <a:gd name="T39" fmla="*/ 6 h 16"/>
                <a:gd name="T40" fmla="*/ 48 w 48"/>
                <a:gd name="T41" fmla="*/ 4 h 16"/>
                <a:gd name="T42" fmla="*/ 48 w 48"/>
                <a:gd name="T43" fmla="*/ 4 h 16"/>
                <a:gd name="T44" fmla="*/ 46 w 48"/>
                <a:gd name="T45" fmla="*/ 2 h 16"/>
                <a:gd name="T46" fmla="*/ 44 w 48"/>
                <a:gd name="T47" fmla="*/ 0 h 16"/>
                <a:gd name="T48" fmla="*/ 44 w 48"/>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16">
                  <a:moveTo>
                    <a:pt x="44" y="0"/>
                  </a:moveTo>
                  <a:lnTo>
                    <a:pt x="4" y="0"/>
                  </a:lnTo>
                  <a:lnTo>
                    <a:pt x="4" y="0"/>
                  </a:lnTo>
                  <a:lnTo>
                    <a:pt x="2" y="2"/>
                  </a:lnTo>
                  <a:lnTo>
                    <a:pt x="0" y="4"/>
                  </a:lnTo>
                  <a:lnTo>
                    <a:pt x="0" y="4"/>
                  </a:lnTo>
                  <a:lnTo>
                    <a:pt x="2" y="6"/>
                  </a:lnTo>
                  <a:lnTo>
                    <a:pt x="4" y="8"/>
                  </a:lnTo>
                  <a:lnTo>
                    <a:pt x="20" y="8"/>
                  </a:lnTo>
                  <a:lnTo>
                    <a:pt x="20" y="12"/>
                  </a:lnTo>
                  <a:lnTo>
                    <a:pt x="20" y="12"/>
                  </a:lnTo>
                  <a:lnTo>
                    <a:pt x="22" y="14"/>
                  </a:lnTo>
                  <a:lnTo>
                    <a:pt x="24" y="16"/>
                  </a:lnTo>
                  <a:lnTo>
                    <a:pt x="24" y="16"/>
                  </a:lnTo>
                  <a:lnTo>
                    <a:pt x="26" y="14"/>
                  </a:lnTo>
                  <a:lnTo>
                    <a:pt x="28" y="12"/>
                  </a:lnTo>
                  <a:lnTo>
                    <a:pt x="28"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5" name="TextBox 34"/>
          <p:cNvSpPr txBox="1"/>
          <p:nvPr/>
        </p:nvSpPr>
        <p:spPr>
          <a:xfrm>
            <a:off x="10781697" y="2868891"/>
            <a:ext cx="1164139" cy="246221"/>
          </a:xfrm>
          <a:prstGeom prst="rect">
            <a:avLst/>
          </a:prstGeom>
          <a:noFill/>
        </p:spPr>
        <p:txBody>
          <a:bodyPr wrap="square" rtlCol="0">
            <a:spAutoFit/>
          </a:bodyPr>
          <a:lstStyle/>
          <a:p>
            <a:r>
              <a:rPr lang="en-GB" sz="1000" b="1" dirty="0" smtClean="0">
                <a:solidFill>
                  <a:schemeClr val="tx1"/>
                </a:solidFill>
              </a:rPr>
              <a:t>Medium</a:t>
            </a:r>
            <a:endParaRPr lang="en-GB" sz="1000" b="1" dirty="0">
              <a:solidFill>
                <a:schemeClr val="tx1"/>
              </a:solidFill>
            </a:endParaRPr>
          </a:p>
        </p:txBody>
      </p:sp>
      <p:sp>
        <p:nvSpPr>
          <p:cNvPr id="18" name="Oval 17"/>
          <p:cNvSpPr/>
          <p:nvPr>
            <p:custDataLst>
              <p:tags r:id="rId3"/>
            </p:custDataLst>
          </p:nvPr>
        </p:nvSpPr>
        <p:spPr bwMode="auto">
          <a:xfrm>
            <a:off x="8435975" y="2311400"/>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7" name="Oval 36"/>
          <p:cNvSpPr/>
          <p:nvPr>
            <p:custDataLst>
              <p:tags r:id="rId4"/>
            </p:custDataLst>
          </p:nvPr>
        </p:nvSpPr>
        <p:spPr bwMode="auto">
          <a:xfrm>
            <a:off x="8435975" y="2867025"/>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25" name="Arc 24"/>
          <p:cNvSpPr/>
          <p:nvPr>
            <p:custDataLst>
              <p:tags r:id="rId5"/>
            </p:custDataLst>
          </p:nvPr>
        </p:nvSpPr>
        <p:spPr bwMode="gray">
          <a:xfrm>
            <a:off x="8435975" y="2867025"/>
            <a:ext cx="187324" cy="187324"/>
          </a:xfrm>
          <a:prstGeom prst="arc">
            <a:avLst>
              <a:gd name="adj1" fmla="val 16200000"/>
              <a:gd name="adj2" fmla="val 90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Oval 37"/>
          <p:cNvSpPr/>
          <p:nvPr>
            <p:custDataLst>
              <p:tags r:id="rId6"/>
            </p:custDataLst>
          </p:nvPr>
        </p:nvSpPr>
        <p:spPr bwMode="auto">
          <a:xfrm>
            <a:off x="10660063" y="2908300"/>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9" name="Arc 38"/>
          <p:cNvSpPr/>
          <p:nvPr>
            <p:custDataLst>
              <p:tags r:id="rId7"/>
            </p:custDataLst>
          </p:nvPr>
        </p:nvSpPr>
        <p:spPr bwMode="gray">
          <a:xfrm>
            <a:off x="10660063" y="2908300"/>
            <a:ext cx="187325" cy="187324"/>
          </a:xfrm>
          <a:prstGeom prst="arc">
            <a:avLst>
              <a:gd name="adj1" fmla="val 16200000"/>
              <a:gd name="adj2" fmla="val 90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Oval 39"/>
          <p:cNvSpPr/>
          <p:nvPr>
            <p:custDataLst>
              <p:tags r:id="rId8"/>
            </p:custDataLst>
          </p:nvPr>
        </p:nvSpPr>
        <p:spPr bwMode="auto">
          <a:xfrm>
            <a:off x="10625138" y="2311400"/>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1" name="Arc 40"/>
          <p:cNvSpPr/>
          <p:nvPr>
            <p:custDataLst>
              <p:tags r:id="rId9"/>
            </p:custDataLst>
          </p:nvPr>
        </p:nvSpPr>
        <p:spPr bwMode="gray">
          <a:xfrm>
            <a:off x="10625138" y="2311400"/>
            <a:ext cx="187325" cy="187324"/>
          </a:xfrm>
          <a:prstGeom prst="arc">
            <a:avLst>
              <a:gd name="adj1" fmla="val 16200000"/>
              <a:gd name="adj2" fmla="val 90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257779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984" name="think-cell Slide" r:id="rId11" imgW="270" imgH="270" progId="TCLayout.ActiveDocument.1">
                  <p:embed/>
                </p:oleObj>
              </mc:Choice>
              <mc:Fallback>
                <p:oleObj name="think-cell Slide" r:id="rId11" imgW="270" imgH="270" progId="TCLayout.ActiveDocument.1">
                  <p:embed/>
                  <p:pic>
                    <p:nvPicPr>
                      <p:cNvPr id="13" name="Object 12"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11" name="Rectangle 10"/>
          <p:cNvSpPr/>
          <p:nvPr/>
        </p:nvSpPr>
        <p:spPr>
          <a:xfrm>
            <a:off x="7166344" y="1739346"/>
            <a:ext cx="4508204" cy="44401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087304">
              <a:spcBef>
                <a:spcPts val="600"/>
              </a:spcBef>
            </a:pPr>
            <a:endParaRPr lang="en-GB" sz="1200" dirty="0">
              <a:solidFill>
                <a:prstClr val="black"/>
              </a:solidFill>
            </a:endParaRPr>
          </a:p>
        </p:txBody>
      </p:sp>
      <p:sp>
        <p:nvSpPr>
          <p:cNvPr id="2" name="Title 1"/>
          <p:cNvSpPr>
            <a:spLocks noGrp="1"/>
          </p:cNvSpPr>
          <p:nvPr>
            <p:ph type="title"/>
          </p:nvPr>
        </p:nvSpPr>
        <p:spPr/>
        <p:txBody>
          <a:bodyPr/>
          <a:lstStyle/>
          <a:p>
            <a:r>
              <a:rPr lang="en-GB" dirty="0" smtClean="0"/>
              <a:t>Commercial &amp; Business Banking</a:t>
            </a:r>
            <a:endParaRPr lang="en-GB" dirty="0"/>
          </a:p>
        </p:txBody>
      </p:sp>
      <p:sp>
        <p:nvSpPr>
          <p:cNvPr id="3" name="Slide Number Placeholder 2"/>
          <p:cNvSpPr>
            <a:spLocks noGrp="1"/>
          </p:cNvSpPr>
          <p:nvPr>
            <p:ph type="sldNum" sz="quarter" idx="12"/>
          </p:nvPr>
        </p:nvSpPr>
        <p:spPr/>
        <p:txBody>
          <a:bodyPr/>
          <a:lstStyle/>
          <a:p>
            <a:fld id="{D14BCCD3-0010-4FBA-B965-2126ADC31932}" type="slidenum">
              <a:rPr lang="en-GB" smtClean="0"/>
              <a:t>25</a:t>
            </a:fld>
            <a:endParaRPr lang="en-GB" dirty="0"/>
          </a:p>
        </p:txBody>
      </p:sp>
      <p:sp>
        <p:nvSpPr>
          <p:cNvPr id="4" name="Rektangel med rundade hörn 9"/>
          <p:cNvSpPr/>
          <p:nvPr/>
        </p:nvSpPr>
        <p:spPr>
          <a:xfrm>
            <a:off x="7320645" y="2179636"/>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smtClean="0">
                <a:solidFill>
                  <a:prstClr val="white"/>
                </a:solidFill>
                <a:sym typeface="Helvetica Light"/>
              </a:rPr>
              <a:t>Distribution</a:t>
            </a:r>
            <a:r>
              <a:rPr lang="en-GB" sz="1000" b="1" dirty="0">
                <a:solidFill>
                  <a:prstClr val="white"/>
                </a:solidFill>
                <a:sym typeface="Helvetica Light"/>
              </a:rPr>
              <a:t>/</a:t>
            </a:r>
            <a:br>
              <a:rPr lang="en-GB" sz="1000" b="1" dirty="0">
                <a:solidFill>
                  <a:prstClr val="white"/>
                </a:solidFill>
                <a:sym typeface="Helvetica Light"/>
              </a:rPr>
            </a:br>
            <a:r>
              <a:rPr lang="en-GB" sz="1000" b="1" dirty="0">
                <a:solidFill>
                  <a:prstClr val="white"/>
                </a:solidFill>
                <a:sym typeface="Helvetica Light"/>
              </a:rPr>
              <a:t>Channels/</a:t>
            </a:r>
            <a:br>
              <a:rPr lang="en-GB" sz="1000" b="1" dirty="0">
                <a:solidFill>
                  <a:prstClr val="white"/>
                </a:solidFill>
                <a:sym typeface="Helvetica Light"/>
              </a:rPr>
            </a:br>
            <a:r>
              <a:rPr lang="en-GB" sz="1000" b="1" dirty="0">
                <a:solidFill>
                  <a:prstClr val="white"/>
                </a:solidFill>
                <a:sym typeface="Helvetica Light"/>
              </a:rPr>
              <a:t>Service model</a:t>
            </a:r>
          </a:p>
        </p:txBody>
      </p:sp>
      <p:sp>
        <p:nvSpPr>
          <p:cNvPr id="5" name="Rektangel med rundade hörn 9"/>
          <p:cNvSpPr/>
          <p:nvPr/>
        </p:nvSpPr>
        <p:spPr>
          <a:xfrm>
            <a:off x="7320645" y="2745285"/>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a:solidFill>
                  <a:prstClr val="white"/>
                </a:solidFill>
                <a:sym typeface="Helvetica Light"/>
              </a:rPr>
              <a:t>Credit </a:t>
            </a:r>
            <a:r>
              <a:rPr lang="en-GB" sz="1000" b="1" dirty="0" smtClean="0">
                <a:solidFill>
                  <a:prstClr val="white"/>
                </a:solidFill>
                <a:sym typeface="Helvetica Light"/>
              </a:rPr>
              <a:t>proc. </a:t>
            </a:r>
            <a:r>
              <a:rPr lang="en-GB" sz="1000" b="1" dirty="0">
                <a:solidFill>
                  <a:prstClr val="white"/>
                </a:solidFill>
                <a:sym typeface="Helvetica Light"/>
              </a:rPr>
              <a:t>&amp; </a:t>
            </a:r>
            <a:r>
              <a:rPr lang="en-GB" sz="1000" b="1" dirty="0" smtClean="0">
                <a:solidFill>
                  <a:prstClr val="white"/>
                </a:solidFill>
                <a:sym typeface="Helvetica Light"/>
              </a:rPr>
              <a:t>Prod.</a:t>
            </a:r>
            <a:endParaRPr lang="en-GB" sz="1000" b="1" dirty="0">
              <a:solidFill>
                <a:prstClr val="white"/>
              </a:solidFill>
              <a:sym typeface="Helvetica Light"/>
            </a:endParaRPr>
          </a:p>
        </p:txBody>
      </p:sp>
      <p:sp>
        <p:nvSpPr>
          <p:cNvPr id="6" name="Rektangel med rundade hörn 9"/>
          <p:cNvSpPr/>
          <p:nvPr/>
        </p:nvSpPr>
        <p:spPr>
          <a:xfrm>
            <a:off x="9479060" y="2179636"/>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smtClean="0">
                <a:solidFill>
                  <a:prstClr val="white"/>
                </a:solidFill>
                <a:sym typeface="Helvetica Light"/>
              </a:rPr>
              <a:t>IT </a:t>
            </a:r>
            <a:r>
              <a:rPr lang="en-GB" sz="1000" b="1" dirty="0">
                <a:solidFill>
                  <a:prstClr val="white"/>
                </a:solidFill>
                <a:sym typeface="Helvetica Light"/>
              </a:rPr>
              <a:t>&amp; Operations</a:t>
            </a:r>
          </a:p>
        </p:txBody>
      </p:sp>
      <p:sp>
        <p:nvSpPr>
          <p:cNvPr id="7" name="Rektangel med rundade hörn 9"/>
          <p:cNvSpPr/>
          <p:nvPr/>
        </p:nvSpPr>
        <p:spPr>
          <a:xfrm>
            <a:off x="9479060" y="2745284"/>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a:solidFill>
                  <a:prstClr val="white"/>
                </a:solidFill>
                <a:sym typeface="Helvetica Light"/>
              </a:rPr>
              <a:t>Key support functions</a:t>
            </a:r>
          </a:p>
        </p:txBody>
      </p:sp>
      <p:sp>
        <p:nvSpPr>
          <p:cNvPr id="8" name="Rectangle 7"/>
          <p:cNvSpPr/>
          <p:nvPr/>
        </p:nvSpPr>
        <p:spPr>
          <a:xfrm>
            <a:off x="629357" y="1730949"/>
            <a:ext cx="5433821" cy="44401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spcAft>
                <a:spcPts val="600"/>
              </a:spcAft>
            </a:pPr>
            <a:r>
              <a:rPr lang="en-GB" sz="1200" b="1" dirty="0">
                <a:solidFill>
                  <a:schemeClr val="tx1"/>
                </a:solidFill>
              </a:rPr>
              <a:t>Digital disruption and future capabilities</a:t>
            </a:r>
          </a:p>
          <a:p>
            <a:pPr marL="171450" indent="-171450">
              <a:buFont typeface="Arial" panose="020B0604020202020204" pitchFamily="34" charset="0"/>
              <a:buChar char="•"/>
            </a:pPr>
            <a:r>
              <a:rPr lang="en-GB" sz="1200" dirty="0">
                <a:solidFill>
                  <a:schemeClr val="tx1"/>
                </a:solidFill>
              </a:rPr>
              <a:t>Payment Strategy is critical for </a:t>
            </a:r>
            <a:r>
              <a:rPr lang="en-GB" sz="1200" dirty="0" smtClean="0">
                <a:solidFill>
                  <a:schemeClr val="tx1"/>
                </a:solidFill>
              </a:rPr>
              <a:t>Nordea’s ability to compete </a:t>
            </a:r>
            <a:r>
              <a:rPr lang="en-GB" sz="1200" dirty="0">
                <a:solidFill>
                  <a:schemeClr val="tx1"/>
                </a:solidFill>
              </a:rPr>
              <a:t>in a disrupted banking market </a:t>
            </a:r>
          </a:p>
          <a:p>
            <a:pPr marL="171450" indent="-171450">
              <a:buFont typeface="Arial" panose="020B0604020202020204" pitchFamily="34" charset="0"/>
              <a:buChar char="•"/>
            </a:pPr>
            <a:r>
              <a:rPr lang="en-GB" sz="1200" dirty="0">
                <a:solidFill>
                  <a:schemeClr val="tx1"/>
                </a:solidFill>
              </a:rPr>
              <a:t>Partnerships and </a:t>
            </a:r>
            <a:r>
              <a:rPr lang="en-GB" sz="1200" dirty="0" smtClean="0">
                <a:solidFill>
                  <a:schemeClr val="tx1"/>
                </a:solidFill>
              </a:rPr>
              <a:t>co-creation models </a:t>
            </a:r>
            <a:r>
              <a:rPr lang="en-GB" sz="1200" dirty="0">
                <a:solidFill>
                  <a:schemeClr val="tx1"/>
                </a:solidFill>
              </a:rPr>
              <a:t>in a new market environment</a:t>
            </a:r>
          </a:p>
          <a:p>
            <a:pPr lvl="0" defTabSz="1087304">
              <a:spcBef>
                <a:spcPts val="600"/>
              </a:spcBef>
              <a:spcAft>
                <a:spcPts val="600"/>
              </a:spcAft>
            </a:pPr>
            <a:r>
              <a:rPr lang="en-GB" sz="1200" b="1" dirty="0" smtClean="0">
                <a:solidFill>
                  <a:schemeClr val="tx1"/>
                </a:solidFill>
              </a:rPr>
              <a:t>Executing the Target Operating Model</a:t>
            </a:r>
          </a:p>
          <a:p>
            <a:pPr marL="171450" lvl="0" indent="-171450" defTabSz="1087304">
              <a:buFont typeface="Arial" panose="020B0604020202020204" pitchFamily="34" charset="0"/>
              <a:buChar char="•"/>
            </a:pPr>
            <a:r>
              <a:rPr lang="en-GB" sz="1200" dirty="0" smtClean="0">
                <a:solidFill>
                  <a:schemeClr val="tx1"/>
                </a:solidFill>
              </a:rPr>
              <a:t>A more streamlined and efficient organisation</a:t>
            </a:r>
          </a:p>
          <a:p>
            <a:pPr marL="171450" lvl="0" indent="-171450" defTabSz="1087304">
              <a:buFont typeface="Arial" panose="020B0604020202020204" pitchFamily="34" charset="0"/>
              <a:buChar char="•"/>
            </a:pPr>
            <a:r>
              <a:rPr lang="en-GB" sz="1200" dirty="0">
                <a:solidFill>
                  <a:prstClr val="black"/>
                </a:solidFill>
              </a:rPr>
              <a:t>Optimised </a:t>
            </a:r>
            <a:r>
              <a:rPr lang="en-GB" sz="1200" dirty="0">
                <a:solidFill>
                  <a:schemeClr val="tx1"/>
                </a:solidFill>
              </a:rPr>
              <a:t>portfolio size per </a:t>
            </a:r>
            <a:r>
              <a:rPr lang="en-GB" sz="1200" dirty="0" smtClean="0">
                <a:solidFill>
                  <a:schemeClr val="tx1"/>
                </a:solidFill>
              </a:rPr>
              <a:t>advisor </a:t>
            </a:r>
            <a:r>
              <a:rPr lang="en-GB" sz="1200" dirty="0">
                <a:solidFill>
                  <a:schemeClr val="tx1"/>
                </a:solidFill>
              </a:rPr>
              <a:t>in order to serve customers more cost efficiently</a:t>
            </a:r>
          </a:p>
          <a:p>
            <a:pPr lvl="0" defTabSz="1087304">
              <a:spcBef>
                <a:spcPts val="600"/>
              </a:spcBef>
              <a:spcAft>
                <a:spcPts val="600"/>
              </a:spcAft>
            </a:pPr>
            <a:r>
              <a:rPr lang="en-GB" sz="1200" b="1" dirty="0" smtClean="0">
                <a:solidFill>
                  <a:schemeClr val="tx1"/>
                </a:solidFill>
              </a:rPr>
              <a:t>Process </a:t>
            </a:r>
            <a:r>
              <a:rPr lang="en-GB" sz="1200" b="1" dirty="0">
                <a:solidFill>
                  <a:schemeClr val="tx1"/>
                </a:solidFill>
              </a:rPr>
              <a:t>efficiency gains </a:t>
            </a:r>
          </a:p>
          <a:p>
            <a:pPr marL="171450" indent="-171450" defTabSz="1087304">
              <a:buFont typeface="Arial" panose="020B0604020202020204" pitchFamily="34" charset="0"/>
              <a:buChar char="•"/>
            </a:pPr>
            <a:r>
              <a:rPr lang="en-GB" sz="1200" dirty="0">
                <a:solidFill>
                  <a:prstClr val="black"/>
                </a:solidFill>
              </a:rPr>
              <a:t>Robotics (initial focus on </a:t>
            </a:r>
            <a:r>
              <a:rPr lang="en-GB" sz="1200" dirty="0" smtClean="0">
                <a:solidFill>
                  <a:prstClr val="black"/>
                </a:solidFill>
              </a:rPr>
              <a:t>KYC and Operations)</a:t>
            </a:r>
          </a:p>
          <a:p>
            <a:pPr marL="171450" indent="-171450" defTabSz="1087304">
              <a:buFont typeface="Arial" panose="020B0604020202020204" pitchFamily="34" charset="0"/>
              <a:buChar char="•"/>
            </a:pPr>
            <a:r>
              <a:rPr lang="en-GB" sz="1200" dirty="0" smtClean="0">
                <a:solidFill>
                  <a:prstClr val="black"/>
                </a:solidFill>
              </a:rPr>
              <a:t>Automation of processes and </a:t>
            </a:r>
            <a:r>
              <a:rPr lang="en-GB" sz="1200" dirty="0">
                <a:solidFill>
                  <a:prstClr val="black"/>
                </a:solidFill>
              </a:rPr>
              <a:t>credit </a:t>
            </a:r>
            <a:r>
              <a:rPr lang="en-GB" sz="1200" dirty="0" smtClean="0">
                <a:solidFill>
                  <a:prstClr val="black"/>
                </a:solidFill>
              </a:rPr>
              <a:t>decisions</a:t>
            </a:r>
          </a:p>
          <a:p>
            <a:pPr marL="171450" indent="-171450" defTabSz="1087304">
              <a:buFont typeface="Arial" panose="020B0604020202020204" pitchFamily="34" charset="0"/>
              <a:buChar char="•"/>
            </a:pPr>
            <a:r>
              <a:rPr lang="en-GB" sz="1200" dirty="0" smtClean="0">
                <a:solidFill>
                  <a:prstClr val="black"/>
                </a:solidFill>
              </a:rPr>
              <a:t>Pre-approved </a:t>
            </a:r>
            <a:r>
              <a:rPr lang="en-GB" sz="1200" dirty="0">
                <a:solidFill>
                  <a:prstClr val="black"/>
                </a:solidFill>
              </a:rPr>
              <a:t>limits</a:t>
            </a:r>
          </a:p>
          <a:p>
            <a:pPr marL="171450" indent="-171450" defTabSz="1087304">
              <a:buFont typeface="Arial" panose="020B0604020202020204" pitchFamily="34" charset="0"/>
              <a:buChar char="•"/>
            </a:pPr>
            <a:r>
              <a:rPr lang="en-GB" sz="1200" dirty="0" smtClean="0">
                <a:solidFill>
                  <a:prstClr val="black"/>
                </a:solidFill>
              </a:rPr>
              <a:t>“</a:t>
            </a:r>
            <a:r>
              <a:rPr lang="en-GB" sz="1200" dirty="0">
                <a:solidFill>
                  <a:prstClr val="black"/>
                </a:solidFill>
              </a:rPr>
              <a:t>Nordea Free” (freeing up time for advisors)</a:t>
            </a:r>
          </a:p>
          <a:p>
            <a:pPr lvl="0" defTabSz="1087304">
              <a:spcBef>
                <a:spcPts val="600"/>
              </a:spcBef>
              <a:spcAft>
                <a:spcPts val="600"/>
              </a:spcAft>
            </a:pPr>
            <a:r>
              <a:rPr lang="en-GB" sz="1200" b="1" dirty="0" smtClean="0">
                <a:solidFill>
                  <a:schemeClr val="tx1"/>
                </a:solidFill>
              </a:rPr>
              <a:t>Digital </a:t>
            </a:r>
            <a:r>
              <a:rPr lang="en-GB" sz="1200" b="1" dirty="0">
                <a:solidFill>
                  <a:schemeClr val="tx1"/>
                </a:solidFill>
              </a:rPr>
              <a:t>efficiency gains</a:t>
            </a:r>
            <a:endParaRPr lang="en-US" sz="1200" b="1" dirty="0" smtClean="0">
              <a:solidFill>
                <a:prstClr val="black"/>
              </a:solidFill>
            </a:endParaRPr>
          </a:p>
          <a:p>
            <a:pPr marL="171450" lvl="0" indent="-171450" defTabSz="1087304">
              <a:buFont typeface="Arial" panose="020B0604020202020204" pitchFamily="34" charset="0"/>
              <a:buChar char="•"/>
              <a:defRPr/>
            </a:pPr>
            <a:r>
              <a:rPr lang="en-GB" sz="1200" dirty="0">
                <a:solidFill>
                  <a:prstClr val="black"/>
                </a:solidFill>
              </a:rPr>
              <a:t>The ambition is to make the smallest customers (~500k) almost fully </a:t>
            </a:r>
            <a:r>
              <a:rPr lang="en-GB" sz="1200" dirty="0" smtClean="0">
                <a:solidFill>
                  <a:prstClr val="black"/>
                </a:solidFill>
              </a:rPr>
              <a:t>self-serviced</a:t>
            </a:r>
          </a:p>
          <a:p>
            <a:pPr marL="171450" lvl="0" indent="-171450" defTabSz="1087304">
              <a:buFont typeface="Arial" panose="020B0604020202020204" pitchFamily="34" charset="0"/>
              <a:buChar char="•"/>
              <a:defRPr/>
            </a:pPr>
            <a:r>
              <a:rPr lang="en-GB" sz="1200" dirty="0" smtClean="0">
                <a:solidFill>
                  <a:prstClr val="black"/>
                </a:solidFill>
              </a:rPr>
              <a:t>Will be implemented through:</a:t>
            </a:r>
          </a:p>
          <a:p>
            <a:pPr marL="715838" lvl="1" indent="-171450" defTabSz="1087304">
              <a:buFont typeface="Arial" panose="020B0604020202020204" pitchFamily="34" charset="0"/>
              <a:buChar char="•"/>
              <a:defRPr/>
            </a:pPr>
            <a:r>
              <a:rPr lang="en-GB" sz="1200" dirty="0" smtClean="0">
                <a:solidFill>
                  <a:prstClr val="black"/>
                </a:solidFill>
              </a:rPr>
              <a:t>New </a:t>
            </a:r>
            <a:r>
              <a:rPr lang="en-GB" sz="1200" dirty="0">
                <a:solidFill>
                  <a:prstClr val="black"/>
                </a:solidFill>
              </a:rPr>
              <a:t>Nordea Digital Corporate platform </a:t>
            </a:r>
            <a:endParaRPr lang="en-GB" sz="1200" dirty="0" smtClean="0">
              <a:solidFill>
                <a:prstClr val="black"/>
              </a:solidFill>
            </a:endParaRPr>
          </a:p>
          <a:p>
            <a:pPr marL="715838" lvl="1" indent="-171450" defTabSz="1087304">
              <a:buFont typeface="Arial" panose="020B0604020202020204" pitchFamily="34" charset="0"/>
              <a:buChar char="•"/>
              <a:defRPr/>
            </a:pPr>
            <a:r>
              <a:rPr lang="en-GB" sz="1200" dirty="0">
                <a:solidFill>
                  <a:prstClr val="black"/>
                </a:solidFill>
              </a:rPr>
              <a:t>Online </a:t>
            </a:r>
            <a:r>
              <a:rPr lang="en-GB" sz="1200" dirty="0" smtClean="0">
                <a:solidFill>
                  <a:prstClr val="black"/>
                </a:solidFill>
              </a:rPr>
              <a:t>on-boarding and online meetings</a:t>
            </a:r>
          </a:p>
          <a:p>
            <a:pPr marL="715838" lvl="1" indent="-171450" defTabSz="1087304">
              <a:buFont typeface="Arial" panose="020B0604020202020204" pitchFamily="34" charset="0"/>
              <a:buChar char="•"/>
              <a:defRPr/>
            </a:pPr>
            <a:r>
              <a:rPr lang="en-GB" sz="1200" dirty="0" smtClean="0">
                <a:solidFill>
                  <a:prstClr val="black"/>
                </a:solidFill>
              </a:rPr>
              <a:t>Online </a:t>
            </a:r>
            <a:r>
              <a:rPr lang="en-GB" sz="1200" dirty="0">
                <a:solidFill>
                  <a:prstClr val="black"/>
                </a:solidFill>
              </a:rPr>
              <a:t>credit information </a:t>
            </a:r>
            <a:r>
              <a:rPr lang="en-GB" sz="1200" dirty="0" smtClean="0">
                <a:solidFill>
                  <a:prstClr val="black"/>
                </a:solidFill>
              </a:rPr>
              <a:t>gathering and digital signature</a:t>
            </a:r>
            <a:endParaRPr lang="en-GB" sz="1200" b="1" dirty="0" smtClean="0">
              <a:solidFill>
                <a:schemeClr val="tx1"/>
              </a:solidFill>
            </a:endParaRPr>
          </a:p>
        </p:txBody>
      </p:sp>
      <p:sp>
        <p:nvSpPr>
          <p:cNvPr id="9" name="Rectangle 8"/>
          <p:cNvSpPr/>
          <p:nvPr/>
        </p:nvSpPr>
        <p:spPr>
          <a:xfrm>
            <a:off x="648001" y="1373629"/>
            <a:ext cx="5433821" cy="357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Key transformation initiatives</a:t>
            </a:r>
            <a:endParaRPr lang="en-GB" sz="1400" b="1" dirty="0">
              <a:solidFill>
                <a:schemeClr val="bg1"/>
              </a:solidFill>
            </a:endParaRPr>
          </a:p>
        </p:txBody>
      </p:sp>
      <p:sp>
        <p:nvSpPr>
          <p:cNvPr id="12" name="Rectangle 11"/>
          <p:cNvSpPr/>
          <p:nvPr/>
        </p:nvSpPr>
        <p:spPr>
          <a:xfrm>
            <a:off x="7166343" y="1373629"/>
            <a:ext cx="4508204" cy="357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Cost efficiencies and quality gains</a:t>
            </a:r>
            <a:endParaRPr lang="en-GB" sz="1400" b="1" dirty="0">
              <a:solidFill>
                <a:schemeClr val="bg1"/>
              </a:solidFill>
            </a:endParaRPr>
          </a:p>
        </p:txBody>
      </p:sp>
      <p:sp>
        <p:nvSpPr>
          <p:cNvPr id="14" name="TextBox 13"/>
          <p:cNvSpPr txBox="1"/>
          <p:nvPr/>
        </p:nvSpPr>
        <p:spPr>
          <a:xfrm>
            <a:off x="7166344" y="1816013"/>
            <a:ext cx="4508204" cy="276999"/>
          </a:xfrm>
          <a:prstGeom prst="rect">
            <a:avLst/>
          </a:prstGeom>
          <a:noFill/>
        </p:spPr>
        <p:txBody>
          <a:bodyPr wrap="square" rtlCol="0">
            <a:spAutoFit/>
          </a:bodyPr>
          <a:lstStyle/>
          <a:p>
            <a:pPr algn="ctr"/>
            <a:r>
              <a:rPr lang="en-GB" sz="1200" b="1" i="1" dirty="0" smtClean="0">
                <a:solidFill>
                  <a:schemeClr val="tx1"/>
                </a:solidFill>
              </a:rPr>
              <a:t>Where do the cost efficiencies come from?</a:t>
            </a:r>
            <a:endParaRPr lang="en-GB" sz="1200" b="1" i="1" dirty="0">
              <a:solidFill>
                <a:schemeClr val="tx1"/>
              </a:solidFill>
            </a:endParaRPr>
          </a:p>
        </p:txBody>
      </p:sp>
      <p:sp>
        <p:nvSpPr>
          <p:cNvPr id="15" name="TextBox 14"/>
          <p:cNvSpPr txBox="1"/>
          <p:nvPr/>
        </p:nvSpPr>
        <p:spPr>
          <a:xfrm>
            <a:off x="8564663" y="2290525"/>
            <a:ext cx="1164139" cy="246221"/>
          </a:xfrm>
          <a:prstGeom prst="rect">
            <a:avLst/>
          </a:prstGeom>
          <a:noFill/>
        </p:spPr>
        <p:txBody>
          <a:bodyPr wrap="square" rtlCol="0">
            <a:spAutoFit/>
          </a:bodyPr>
          <a:lstStyle/>
          <a:p>
            <a:r>
              <a:rPr lang="en-GB" sz="1000" b="1" dirty="0" smtClean="0">
                <a:solidFill>
                  <a:schemeClr val="tx1"/>
                </a:solidFill>
              </a:rPr>
              <a:t>High</a:t>
            </a:r>
            <a:endParaRPr lang="en-GB" sz="1000" b="1" dirty="0">
              <a:solidFill>
                <a:schemeClr val="tx1"/>
              </a:solidFill>
            </a:endParaRPr>
          </a:p>
        </p:txBody>
      </p:sp>
      <p:sp>
        <p:nvSpPr>
          <p:cNvPr id="16" name="TextBox 15"/>
          <p:cNvSpPr txBox="1"/>
          <p:nvPr/>
        </p:nvSpPr>
        <p:spPr>
          <a:xfrm>
            <a:off x="8564663" y="2856174"/>
            <a:ext cx="1164139" cy="246221"/>
          </a:xfrm>
          <a:prstGeom prst="rect">
            <a:avLst/>
          </a:prstGeom>
          <a:noFill/>
        </p:spPr>
        <p:txBody>
          <a:bodyPr wrap="square" rtlCol="0">
            <a:spAutoFit/>
          </a:bodyPr>
          <a:lstStyle/>
          <a:p>
            <a:r>
              <a:rPr lang="en-GB" sz="1000" b="1" dirty="0" smtClean="0">
                <a:solidFill>
                  <a:schemeClr val="tx1"/>
                </a:solidFill>
              </a:rPr>
              <a:t>High</a:t>
            </a:r>
            <a:endParaRPr lang="en-GB" sz="1000" b="1" dirty="0">
              <a:solidFill>
                <a:schemeClr val="tx1"/>
              </a:solidFill>
            </a:endParaRPr>
          </a:p>
        </p:txBody>
      </p:sp>
      <p:sp>
        <p:nvSpPr>
          <p:cNvPr id="19" name="TextBox 18"/>
          <p:cNvSpPr txBox="1"/>
          <p:nvPr/>
        </p:nvSpPr>
        <p:spPr>
          <a:xfrm>
            <a:off x="7166343" y="3506597"/>
            <a:ext cx="4508204" cy="2508379"/>
          </a:xfrm>
          <a:prstGeom prst="rect">
            <a:avLst/>
          </a:prstGeom>
          <a:noFill/>
        </p:spPr>
        <p:txBody>
          <a:bodyPr wrap="square" rtlCol="0">
            <a:spAutoFit/>
          </a:bodyPr>
          <a:lstStyle/>
          <a:p>
            <a:pPr defTabSz="1087304">
              <a:spcBef>
                <a:spcPts val="600"/>
              </a:spcBef>
              <a:defRPr/>
            </a:pPr>
            <a:r>
              <a:rPr lang="en-GB" sz="1200" b="1" dirty="0"/>
              <a:t>Increased </a:t>
            </a:r>
            <a:r>
              <a:rPr lang="en-GB" sz="1200" b="1" dirty="0" smtClean="0"/>
              <a:t>efficiency</a:t>
            </a:r>
            <a:endParaRPr lang="en-GB" sz="1200" dirty="0" smtClean="0"/>
          </a:p>
          <a:p>
            <a:pPr marL="171450" indent="-171450" defTabSz="1087304">
              <a:spcBef>
                <a:spcPts val="600"/>
              </a:spcBef>
              <a:buFont typeface="Arial" panose="020B0604020202020204" pitchFamily="34" charset="0"/>
              <a:buChar char="•"/>
              <a:defRPr/>
            </a:pPr>
            <a:r>
              <a:rPr lang="en-GB" sz="1200" dirty="0" smtClean="0"/>
              <a:t>Freeing </a:t>
            </a:r>
            <a:r>
              <a:rPr lang="en-GB" sz="1200" dirty="0"/>
              <a:t>up time with frontline staff by eliminating or automating time consuming / less value adding process </a:t>
            </a:r>
            <a:r>
              <a:rPr lang="en-GB" sz="1200" dirty="0" smtClean="0"/>
              <a:t>steps</a:t>
            </a:r>
          </a:p>
          <a:p>
            <a:pPr marL="171450" indent="-171450" defTabSz="1087304">
              <a:spcBef>
                <a:spcPts val="600"/>
              </a:spcBef>
              <a:buFont typeface="Arial" panose="020B0604020202020204" pitchFamily="34" charset="0"/>
              <a:buChar char="•"/>
              <a:defRPr/>
            </a:pPr>
            <a:r>
              <a:rPr lang="en-GB" sz="1200" dirty="0"/>
              <a:t>Reduced operational risk through improved consistency in credit assessment and decision </a:t>
            </a:r>
            <a:r>
              <a:rPr lang="en-GB" sz="1200" dirty="0" smtClean="0"/>
              <a:t>making</a:t>
            </a:r>
          </a:p>
          <a:p>
            <a:pPr defTabSz="1087304">
              <a:spcBef>
                <a:spcPts val="600"/>
              </a:spcBef>
              <a:defRPr/>
            </a:pPr>
            <a:r>
              <a:rPr lang="en-GB" sz="1200" b="1" dirty="0" smtClean="0"/>
              <a:t>Increased customer satisfaction</a:t>
            </a:r>
          </a:p>
          <a:p>
            <a:pPr marL="171450" indent="-171450" defTabSz="1087304">
              <a:spcBef>
                <a:spcPts val="600"/>
              </a:spcBef>
              <a:buFont typeface="Arial" panose="020B0604020202020204" pitchFamily="34" charset="0"/>
              <a:buChar char="•"/>
              <a:defRPr/>
            </a:pPr>
            <a:r>
              <a:rPr lang="en-GB" sz="1200" dirty="0"/>
              <a:t>T</a:t>
            </a:r>
            <a:r>
              <a:rPr lang="en-GB" sz="1200" dirty="0" smtClean="0"/>
              <a:t>hrough faster response </a:t>
            </a:r>
            <a:r>
              <a:rPr lang="en-GB" sz="1200" dirty="0"/>
              <a:t>time </a:t>
            </a:r>
            <a:r>
              <a:rPr lang="en-GB" sz="1200" dirty="0" smtClean="0"/>
              <a:t>of credit </a:t>
            </a:r>
            <a:r>
              <a:rPr lang="en-GB" sz="1200" dirty="0"/>
              <a:t>decisions and </a:t>
            </a:r>
            <a:r>
              <a:rPr lang="en-GB" sz="1200" dirty="0" smtClean="0"/>
              <a:t>increased quality </a:t>
            </a:r>
            <a:r>
              <a:rPr lang="en-GB" sz="1200" dirty="0"/>
              <a:t>in advisory since larger part of preparation is </a:t>
            </a:r>
            <a:r>
              <a:rPr lang="en-GB" sz="1200" dirty="0" smtClean="0"/>
              <a:t>automated</a:t>
            </a:r>
          </a:p>
          <a:p>
            <a:pPr marL="171450" indent="-171450" defTabSz="1087304">
              <a:spcBef>
                <a:spcPts val="600"/>
              </a:spcBef>
              <a:buFont typeface="Arial" panose="020B0604020202020204" pitchFamily="34" charset="0"/>
              <a:buChar char="•"/>
              <a:defRPr/>
            </a:pPr>
            <a:r>
              <a:rPr lang="en-GB" sz="1200" dirty="0" smtClean="0"/>
              <a:t>Through introduction of new digital solutions and value added services</a:t>
            </a:r>
          </a:p>
        </p:txBody>
      </p:sp>
      <p:sp>
        <p:nvSpPr>
          <p:cNvPr id="22" name="TextBox 21"/>
          <p:cNvSpPr txBox="1"/>
          <p:nvPr/>
        </p:nvSpPr>
        <p:spPr>
          <a:xfrm>
            <a:off x="10765609" y="2290525"/>
            <a:ext cx="1164139" cy="246221"/>
          </a:xfrm>
          <a:prstGeom prst="rect">
            <a:avLst/>
          </a:prstGeom>
          <a:noFill/>
        </p:spPr>
        <p:txBody>
          <a:bodyPr wrap="square" rtlCol="0">
            <a:spAutoFit/>
          </a:bodyPr>
          <a:lstStyle/>
          <a:p>
            <a:r>
              <a:rPr lang="en-GB" sz="1000" b="1" dirty="0" smtClean="0">
                <a:solidFill>
                  <a:schemeClr val="tx1"/>
                </a:solidFill>
              </a:rPr>
              <a:t>Medium</a:t>
            </a:r>
            <a:endParaRPr lang="en-GB" sz="1000" b="1" dirty="0">
              <a:solidFill>
                <a:schemeClr val="tx1"/>
              </a:solidFill>
            </a:endParaRPr>
          </a:p>
        </p:txBody>
      </p:sp>
      <p:sp>
        <p:nvSpPr>
          <p:cNvPr id="23" name="TextBox 22"/>
          <p:cNvSpPr txBox="1"/>
          <p:nvPr/>
        </p:nvSpPr>
        <p:spPr>
          <a:xfrm>
            <a:off x="10765609" y="2856174"/>
            <a:ext cx="1164139" cy="246221"/>
          </a:xfrm>
          <a:prstGeom prst="rect">
            <a:avLst/>
          </a:prstGeom>
          <a:noFill/>
        </p:spPr>
        <p:txBody>
          <a:bodyPr wrap="square" rtlCol="0">
            <a:spAutoFit/>
          </a:bodyPr>
          <a:lstStyle/>
          <a:p>
            <a:r>
              <a:rPr lang="en-GB" sz="1000" b="1" dirty="0" smtClean="0">
                <a:solidFill>
                  <a:schemeClr val="tx1"/>
                </a:solidFill>
              </a:rPr>
              <a:t>Medium</a:t>
            </a:r>
            <a:endParaRPr lang="en-GB" sz="1000" b="1" dirty="0">
              <a:solidFill>
                <a:schemeClr val="tx1"/>
              </a:solidFill>
            </a:endParaRPr>
          </a:p>
        </p:txBody>
      </p:sp>
      <p:grpSp>
        <p:nvGrpSpPr>
          <p:cNvPr id="26" name="xxIcon"/>
          <p:cNvGrpSpPr>
            <a:grpSpLocks noChangeAspect="1"/>
          </p:cNvGrpSpPr>
          <p:nvPr/>
        </p:nvGrpSpPr>
        <p:grpSpPr>
          <a:xfrm>
            <a:off x="7247713" y="1416162"/>
            <a:ext cx="252000" cy="246751"/>
            <a:chOff x="2909888" y="1738313"/>
            <a:chExt cx="304800" cy="298450"/>
          </a:xfrm>
          <a:solidFill>
            <a:schemeClr val="bg1"/>
          </a:solidFill>
        </p:grpSpPr>
        <p:sp>
          <p:nvSpPr>
            <p:cNvPr id="27" name="Freeform 12"/>
            <p:cNvSpPr>
              <a:spLocks/>
            </p:cNvSpPr>
            <p:nvPr/>
          </p:nvSpPr>
          <p:spPr bwMode="auto">
            <a:xfrm>
              <a:off x="2909888" y="1833563"/>
              <a:ext cx="304800" cy="203200"/>
            </a:xfrm>
            <a:custGeom>
              <a:avLst/>
              <a:gdLst>
                <a:gd name="T0" fmla="*/ 188 w 192"/>
                <a:gd name="T1" fmla="*/ 120 h 128"/>
                <a:gd name="T2" fmla="*/ 184 w 192"/>
                <a:gd name="T3" fmla="*/ 120 h 128"/>
                <a:gd name="T4" fmla="*/ 184 w 192"/>
                <a:gd name="T5" fmla="*/ 4 h 128"/>
                <a:gd name="T6" fmla="*/ 184 w 192"/>
                <a:gd name="T7" fmla="*/ 4 h 128"/>
                <a:gd name="T8" fmla="*/ 182 w 192"/>
                <a:gd name="T9" fmla="*/ 2 h 128"/>
                <a:gd name="T10" fmla="*/ 180 w 192"/>
                <a:gd name="T11" fmla="*/ 0 h 128"/>
                <a:gd name="T12" fmla="*/ 156 w 192"/>
                <a:gd name="T13" fmla="*/ 0 h 128"/>
                <a:gd name="T14" fmla="*/ 156 w 192"/>
                <a:gd name="T15" fmla="*/ 0 h 128"/>
                <a:gd name="T16" fmla="*/ 154 w 192"/>
                <a:gd name="T17" fmla="*/ 2 h 128"/>
                <a:gd name="T18" fmla="*/ 152 w 192"/>
                <a:gd name="T19" fmla="*/ 4 h 128"/>
                <a:gd name="T20" fmla="*/ 152 w 192"/>
                <a:gd name="T21" fmla="*/ 120 h 128"/>
                <a:gd name="T22" fmla="*/ 136 w 192"/>
                <a:gd name="T23" fmla="*/ 120 h 128"/>
                <a:gd name="T24" fmla="*/ 136 w 192"/>
                <a:gd name="T25" fmla="*/ 36 h 128"/>
                <a:gd name="T26" fmla="*/ 136 w 192"/>
                <a:gd name="T27" fmla="*/ 36 h 128"/>
                <a:gd name="T28" fmla="*/ 134 w 192"/>
                <a:gd name="T29" fmla="*/ 34 h 128"/>
                <a:gd name="T30" fmla="*/ 132 w 192"/>
                <a:gd name="T31" fmla="*/ 32 h 128"/>
                <a:gd name="T32" fmla="*/ 108 w 192"/>
                <a:gd name="T33" fmla="*/ 32 h 128"/>
                <a:gd name="T34" fmla="*/ 108 w 192"/>
                <a:gd name="T35" fmla="*/ 32 h 128"/>
                <a:gd name="T36" fmla="*/ 106 w 192"/>
                <a:gd name="T37" fmla="*/ 34 h 128"/>
                <a:gd name="T38" fmla="*/ 104 w 192"/>
                <a:gd name="T39" fmla="*/ 36 h 128"/>
                <a:gd name="T40" fmla="*/ 104 w 192"/>
                <a:gd name="T41" fmla="*/ 120 h 128"/>
                <a:gd name="T42" fmla="*/ 88 w 192"/>
                <a:gd name="T43" fmla="*/ 120 h 128"/>
                <a:gd name="T44" fmla="*/ 88 w 192"/>
                <a:gd name="T45" fmla="*/ 68 h 128"/>
                <a:gd name="T46" fmla="*/ 88 w 192"/>
                <a:gd name="T47" fmla="*/ 68 h 128"/>
                <a:gd name="T48" fmla="*/ 86 w 192"/>
                <a:gd name="T49" fmla="*/ 66 h 128"/>
                <a:gd name="T50" fmla="*/ 84 w 192"/>
                <a:gd name="T51" fmla="*/ 64 h 128"/>
                <a:gd name="T52" fmla="*/ 60 w 192"/>
                <a:gd name="T53" fmla="*/ 64 h 128"/>
                <a:gd name="T54" fmla="*/ 60 w 192"/>
                <a:gd name="T55" fmla="*/ 64 h 128"/>
                <a:gd name="T56" fmla="*/ 58 w 192"/>
                <a:gd name="T57" fmla="*/ 66 h 128"/>
                <a:gd name="T58" fmla="*/ 56 w 192"/>
                <a:gd name="T59" fmla="*/ 68 h 128"/>
                <a:gd name="T60" fmla="*/ 56 w 192"/>
                <a:gd name="T61" fmla="*/ 120 h 128"/>
                <a:gd name="T62" fmla="*/ 40 w 192"/>
                <a:gd name="T63" fmla="*/ 120 h 128"/>
                <a:gd name="T64" fmla="*/ 40 w 192"/>
                <a:gd name="T65" fmla="*/ 100 h 128"/>
                <a:gd name="T66" fmla="*/ 40 w 192"/>
                <a:gd name="T67" fmla="*/ 100 h 128"/>
                <a:gd name="T68" fmla="*/ 38 w 192"/>
                <a:gd name="T69" fmla="*/ 98 h 128"/>
                <a:gd name="T70" fmla="*/ 36 w 192"/>
                <a:gd name="T71" fmla="*/ 96 h 128"/>
                <a:gd name="T72" fmla="*/ 12 w 192"/>
                <a:gd name="T73" fmla="*/ 96 h 128"/>
                <a:gd name="T74" fmla="*/ 12 w 192"/>
                <a:gd name="T75" fmla="*/ 96 h 128"/>
                <a:gd name="T76" fmla="*/ 10 w 192"/>
                <a:gd name="T77" fmla="*/ 98 h 128"/>
                <a:gd name="T78" fmla="*/ 8 w 192"/>
                <a:gd name="T79" fmla="*/ 100 h 128"/>
                <a:gd name="T80" fmla="*/ 8 w 192"/>
                <a:gd name="T81" fmla="*/ 120 h 128"/>
                <a:gd name="T82" fmla="*/ 4 w 192"/>
                <a:gd name="T83" fmla="*/ 120 h 128"/>
                <a:gd name="T84" fmla="*/ 4 w 192"/>
                <a:gd name="T85" fmla="*/ 120 h 128"/>
                <a:gd name="T86" fmla="*/ 2 w 192"/>
                <a:gd name="T87" fmla="*/ 122 h 128"/>
                <a:gd name="T88" fmla="*/ 0 w 192"/>
                <a:gd name="T89" fmla="*/ 124 h 128"/>
                <a:gd name="T90" fmla="*/ 0 w 192"/>
                <a:gd name="T91" fmla="*/ 124 h 128"/>
                <a:gd name="T92" fmla="*/ 2 w 192"/>
                <a:gd name="T93" fmla="*/ 126 h 128"/>
                <a:gd name="T94" fmla="*/ 4 w 192"/>
                <a:gd name="T95" fmla="*/ 128 h 128"/>
                <a:gd name="T96" fmla="*/ 188 w 192"/>
                <a:gd name="T97" fmla="*/ 128 h 128"/>
                <a:gd name="T98" fmla="*/ 188 w 192"/>
                <a:gd name="T99" fmla="*/ 128 h 128"/>
                <a:gd name="T100" fmla="*/ 190 w 192"/>
                <a:gd name="T101" fmla="*/ 126 h 128"/>
                <a:gd name="T102" fmla="*/ 192 w 192"/>
                <a:gd name="T103" fmla="*/ 124 h 128"/>
                <a:gd name="T104" fmla="*/ 192 w 192"/>
                <a:gd name="T105" fmla="*/ 124 h 128"/>
                <a:gd name="T106" fmla="*/ 190 w 192"/>
                <a:gd name="T107" fmla="*/ 122 h 128"/>
                <a:gd name="T108" fmla="*/ 188 w 192"/>
                <a:gd name="T109" fmla="*/ 120 h 128"/>
                <a:gd name="T110" fmla="*/ 188 w 192"/>
                <a:gd name="T111"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128">
                  <a:moveTo>
                    <a:pt x="188" y="120"/>
                  </a:moveTo>
                  <a:lnTo>
                    <a:pt x="184" y="120"/>
                  </a:lnTo>
                  <a:lnTo>
                    <a:pt x="184" y="4"/>
                  </a:lnTo>
                  <a:lnTo>
                    <a:pt x="184" y="4"/>
                  </a:lnTo>
                  <a:lnTo>
                    <a:pt x="182" y="2"/>
                  </a:lnTo>
                  <a:lnTo>
                    <a:pt x="180" y="0"/>
                  </a:lnTo>
                  <a:lnTo>
                    <a:pt x="156" y="0"/>
                  </a:lnTo>
                  <a:lnTo>
                    <a:pt x="156" y="0"/>
                  </a:lnTo>
                  <a:lnTo>
                    <a:pt x="154" y="2"/>
                  </a:lnTo>
                  <a:lnTo>
                    <a:pt x="152" y="4"/>
                  </a:lnTo>
                  <a:lnTo>
                    <a:pt x="152" y="120"/>
                  </a:lnTo>
                  <a:lnTo>
                    <a:pt x="136" y="120"/>
                  </a:lnTo>
                  <a:lnTo>
                    <a:pt x="136" y="36"/>
                  </a:lnTo>
                  <a:lnTo>
                    <a:pt x="136" y="36"/>
                  </a:lnTo>
                  <a:lnTo>
                    <a:pt x="134" y="34"/>
                  </a:lnTo>
                  <a:lnTo>
                    <a:pt x="132" y="32"/>
                  </a:lnTo>
                  <a:lnTo>
                    <a:pt x="108" y="32"/>
                  </a:lnTo>
                  <a:lnTo>
                    <a:pt x="108" y="32"/>
                  </a:lnTo>
                  <a:lnTo>
                    <a:pt x="106" y="34"/>
                  </a:lnTo>
                  <a:lnTo>
                    <a:pt x="104" y="36"/>
                  </a:lnTo>
                  <a:lnTo>
                    <a:pt x="104" y="120"/>
                  </a:lnTo>
                  <a:lnTo>
                    <a:pt x="88" y="120"/>
                  </a:lnTo>
                  <a:lnTo>
                    <a:pt x="88" y="68"/>
                  </a:lnTo>
                  <a:lnTo>
                    <a:pt x="88" y="68"/>
                  </a:lnTo>
                  <a:lnTo>
                    <a:pt x="86" y="66"/>
                  </a:lnTo>
                  <a:lnTo>
                    <a:pt x="84" y="64"/>
                  </a:lnTo>
                  <a:lnTo>
                    <a:pt x="60" y="64"/>
                  </a:lnTo>
                  <a:lnTo>
                    <a:pt x="60" y="64"/>
                  </a:lnTo>
                  <a:lnTo>
                    <a:pt x="58" y="66"/>
                  </a:lnTo>
                  <a:lnTo>
                    <a:pt x="56" y="68"/>
                  </a:lnTo>
                  <a:lnTo>
                    <a:pt x="56" y="120"/>
                  </a:lnTo>
                  <a:lnTo>
                    <a:pt x="40" y="120"/>
                  </a:lnTo>
                  <a:lnTo>
                    <a:pt x="40" y="100"/>
                  </a:lnTo>
                  <a:lnTo>
                    <a:pt x="40" y="100"/>
                  </a:lnTo>
                  <a:lnTo>
                    <a:pt x="38" y="98"/>
                  </a:lnTo>
                  <a:lnTo>
                    <a:pt x="36" y="96"/>
                  </a:lnTo>
                  <a:lnTo>
                    <a:pt x="12" y="96"/>
                  </a:lnTo>
                  <a:lnTo>
                    <a:pt x="12" y="96"/>
                  </a:lnTo>
                  <a:lnTo>
                    <a:pt x="10" y="98"/>
                  </a:lnTo>
                  <a:lnTo>
                    <a:pt x="8" y="100"/>
                  </a:lnTo>
                  <a:lnTo>
                    <a:pt x="8" y="120"/>
                  </a:lnTo>
                  <a:lnTo>
                    <a:pt x="4" y="120"/>
                  </a:lnTo>
                  <a:lnTo>
                    <a:pt x="4" y="120"/>
                  </a:lnTo>
                  <a:lnTo>
                    <a:pt x="2" y="122"/>
                  </a:lnTo>
                  <a:lnTo>
                    <a:pt x="0" y="124"/>
                  </a:lnTo>
                  <a:lnTo>
                    <a:pt x="0" y="124"/>
                  </a:lnTo>
                  <a:lnTo>
                    <a:pt x="2" y="126"/>
                  </a:lnTo>
                  <a:lnTo>
                    <a:pt x="4" y="128"/>
                  </a:lnTo>
                  <a:lnTo>
                    <a:pt x="188" y="128"/>
                  </a:lnTo>
                  <a:lnTo>
                    <a:pt x="188" y="128"/>
                  </a:lnTo>
                  <a:lnTo>
                    <a:pt x="190" y="126"/>
                  </a:lnTo>
                  <a:lnTo>
                    <a:pt x="192" y="124"/>
                  </a:lnTo>
                  <a:lnTo>
                    <a:pt x="192" y="124"/>
                  </a:lnTo>
                  <a:lnTo>
                    <a:pt x="190" y="122"/>
                  </a:lnTo>
                  <a:lnTo>
                    <a:pt x="188" y="120"/>
                  </a:lnTo>
                  <a:lnTo>
                    <a:pt x="18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3"/>
            <p:cNvSpPr>
              <a:spLocks/>
            </p:cNvSpPr>
            <p:nvPr/>
          </p:nvSpPr>
          <p:spPr bwMode="auto">
            <a:xfrm>
              <a:off x="2941638" y="1738313"/>
              <a:ext cx="241300" cy="171450"/>
            </a:xfrm>
            <a:custGeom>
              <a:avLst/>
              <a:gdLst>
                <a:gd name="T0" fmla="*/ 6 w 152"/>
                <a:gd name="T1" fmla="*/ 108 h 108"/>
                <a:gd name="T2" fmla="*/ 142 w 152"/>
                <a:gd name="T3" fmla="*/ 16 h 108"/>
                <a:gd name="T4" fmla="*/ 140 w 152"/>
                <a:gd name="T5" fmla="*/ 40 h 108"/>
                <a:gd name="T6" fmla="*/ 140 w 152"/>
                <a:gd name="T7" fmla="*/ 40 h 108"/>
                <a:gd name="T8" fmla="*/ 140 w 152"/>
                <a:gd name="T9" fmla="*/ 42 h 108"/>
                <a:gd name="T10" fmla="*/ 144 w 152"/>
                <a:gd name="T11" fmla="*/ 44 h 108"/>
                <a:gd name="T12" fmla="*/ 144 w 152"/>
                <a:gd name="T13" fmla="*/ 44 h 108"/>
                <a:gd name="T14" fmla="*/ 146 w 152"/>
                <a:gd name="T15" fmla="*/ 44 h 108"/>
                <a:gd name="T16" fmla="*/ 148 w 152"/>
                <a:gd name="T17" fmla="*/ 40 h 108"/>
                <a:gd name="T18" fmla="*/ 152 w 152"/>
                <a:gd name="T19" fmla="*/ 8 h 108"/>
                <a:gd name="T20" fmla="*/ 152 w 152"/>
                <a:gd name="T21" fmla="*/ 8 h 108"/>
                <a:gd name="T22" fmla="*/ 152 w 152"/>
                <a:gd name="T23" fmla="*/ 6 h 108"/>
                <a:gd name="T24" fmla="*/ 148 w 152"/>
                <a:gd name="T25" fmla="*/ 4 h 108"/>
                <a:gd name="T26" fmla="*/ 148 w 152"/>
                <a:gd name="T27" fmla="*/ 4 h 108"/>
                <a:gd name="T28" fmla="*/ 116 w 152"/>
                <a:gd name="T29" fmla="*/ 0 h 108"/>
                <a:gd name="T30" fmla="*/ 116 w 152"/>
                <a:gd name="T31" fmla="*/ 0 h 108"/>
                <a:gd name="T32" fmla="*/ 114 w 152"/>
                <a:gd name="T33" fmla="*/ 0 h 108"/>
                <a:gd name="T34" fmla="*/ 112 w 152"/>
                <a:gd name="T35" fmla="*/ 4 h 108"/>
                <a:gd name="T36" fmla="*/ 112 w 152"/>
                <a:gd name="T37" fmla="*/ 4 h 108"/>
                <a:gd name="T38" fmla="*/ 112 w 152"/>
                <a:gd name="T39" fmla="*/ 6 h 108"/>
                <a:gd name="T40" fmla="*/ 116 w 152"/>
                <a:gd name="T41" fmla="*/ 8 h 108"/>
                <a:gd name="T42" fmla="*/ 136 w 152"/>
                <a:gd name="T43" fmla="*/ 10 h 108"/>
                <a:gd name="T44" fmla="*/ 2 w 152"/>
                <a:gd name="T45" fmla="*/ 100 h 108"/>
                <a:gd name="T46" fmla="*/ 2 w 152"/>
                <a:gd name="T47" fmla="*/ 100 h 108"/>
                <a:gd name="T48" fmla="*/ 0 w 152"/>
                <a:gd name="T49" fmla="*/ 102 h 108"/>
                <a:gd name="T50" fmla="*/ 0 w 152"/>
                <a:gd name="T51" fmla="*/ 106 h 108"/>
                <a:gd name="T52" fmla="*/ 0 w 152"/>
                <a:gd name="T53" fmla="*/ 106 h 108"/>
                <a:gd name="T54" fmla="*/ 4 w 152"/>
                <a:gd name="T55" fmla="*/ 108 h 108"/>
                <a:gd name="T56" fmla="*/ 6 w 152"/>
                <a:gd name="T57" fmla="*/ 108 h 108"/>
                <a:gd name="T58" fmla="*/ 6 w 152"/>
                <a:gd name="T5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08">
                  <a:moveTo>
                    <a:pt x="6" y="108"/>
                  </a:moveTo>
                  <a:lnTo>
                    <a:pt x="142" y="16"/>
                  </a:lnTo>
                  <a:lnTo>
                    <a:pt x="140" y="40"/>
                  </a:lnTo>
                  <a:lnTo>
                    <a:pt x="140" y="40"/>
                  </a:lnTo>
                  <a:lnTo>
                    <a:pt x="140" y="42"/>
                  </a:lnTo>
                  <a:lnTo>
                    <a:pt x="144" y="44"/>
                  </a:lnTo>
                  <a:lnTo>
                    <a:pt x="144" y="44"/>
                  </a:lnTo>
                  <a:lnTo>
                    <a:pt x="146" y="44"/>
                  </a:lnTo>
                  <a:lnTo>
                    <a:pt x="148" y="40"/>
                  </a:lnTo>
                  <a:lnTo>
                    <a:pt x="152" y="8"/>
                  </a:lnTo>
                  <a:lnTo>
                    <a:pt x="152" y="8"/>
                  </a:lnTo>
                  <a:lnTo>
                    <a:pt x="152" y="6"/>
                  </a:lnTo>
                  <a:lnTo>
                    <a:pt x="148" y="4"/>
                  </a:lnTo>
                  <a:lnTo>
                    <a:pt x="148" y="4"/>
                  </a:lnTo>
                  <a:lnTo>
                    <a:pt x="116" y="0"/>
                  </a:lnTo>
                  <a:lnTo>
                    <a:pt x="116" y="0"/>
                  </a:lnTo>
                  <a:lnTo>
                    <a:pt x="114" y="0"/>
                  </a:lnTo>
                  <a:lnTo>
                    <a:pt x="112" y="4"/>
                  </a:lnTo>
                  <a:lnTo>
                    <a:pt x="112" y="4"/>
                  </a:lnTo>
                  <a:lnTo>
                    <a:pt x="112" y="6"/>
                  </a:lnTo>
                  <a:lnTo>
                    <a:pt x="116" y="8"/>
                  </a:lnTo>
                  <a:lnTo>
                    <a:pt x="136" y="10"/>
                  </a:lnTo>
                  <a:lnTo>
                    <a:pt x="2" y="100"/>
                  </a:lnTo>
                  <a:lnTo>
                    <a:pt x="2" y="100"/>
                  </a:lnTo>
                  <a:lnTo>
                    <a:pt x="0" y="102"/>
                  </a:lnTo>
                  <a:lnTo>
                    <a:pt x="0" y="106"/>
                  </a:lnTo>
                  <a:lnTo>
                    <a:pt x="0" y="106"/>
                  </a:lnTo>
                  <a:lnTo>
                    <a:pt x="4" y="108"/>
                  </a:lnTo>
                  <a:lnTo>
                    <a:pt x="6" y="108"/>
                  </a:lnTo>
                  <a:lnTo>
                    <a:pt x="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30" name="xxIcon"/>
          <p:cNvGrpSpPr>
            <a:grpSpLocks noChangeAspect="1"/>
          </p:cNvGrpSpPr>
          <p:nvPr/>
        </p:nvGrpSpPr>
        <p:grpSpPr>
          <a:xfrm>
            <a:off x="736050" y="1427505"/>
            <a:ext cx="180000" cy="254118"/>
            <a:chOff x="7215188" y="4170363"/>
            <a:chExt cx="215900" cy="304800"/>
          </a:xfrm>
          <a:solidFill>
            <a:schemeClr val="bg1"/>
          </a:solidFill>
        </p:grpSpPr>
        <p:sp>
          <p:nvSpPr>
            <p:cNvPr id="31" name="Freeform 166"/>
            <p:cNvSpPr>
              <a:spLocks/>
            </p:cNvSpPr>
            <p:nvPr/>
          </p:nvSpPr>
          <p:spPr bwMode="auto">
            <a:xfrm>
              <a:off x="7215188" y="4170363"/>
              <a:ext cx="215900" cy="215900"/>
            </a:xfrm>
            <a:custGeom>
              <a:avLst/>
              <a:gdLst>
                <a:gd name="T0" fmla="*/ 68 w 136"/>
                <a:gd name="T1" fmla="*/ 0 h 136"/>
                <a:gd name="T2" fmla="*/ 42 w 136"/>
                <a:gd name="T3" fmla="*/ 6 h 136"/>
                <a:gd name="T4" fmla="*/ 20 w 136"/>
                <a:gd name="T5" fmla="*/ 20 h 136"/>
                <a:gd name="T6" fmla="*/ 6 w 136"/>
                <a:gd name="T7" fmla="*/ 42 h 136"/>
                <a:gd name="T8" fmla="*/ 0 w 136"/>
                <a:gd name="T9" fmla="*/ 68 h 136"/>
                <a:gd name="T10" fmla="*/ 2 w 136"/>
                <a:gd name="T11" fmla="*/ 82 h 136"/>
                <a:gd name="T12" fmla="*/ 10 w 136"/>
                <a:gd name="T13" fmla="*/ 104 h 136"/>
                <a:gd name="T14" fmla="*/ 28 w 136"/>
                <a:gd name="T15" fmla="*/ 122 h 136"/>
                <a:gd name="T16" fmla="*/ 52 w 136"/>
                <a:gd name="T17" fmla="*/ 134 h 136"/>
                <a:gd name="T18" fmla="*/ 64 w 136"/>
                <a:gd name="T19" fmla="*/ 102 h 136"/>
                <a:gd name="T20" fmla="*/ 58 w 136"/>
                <a:gd name="T21" fmla="*/ 106 h 136"/>
                <a:gd name="T22" fmla="*/ 54 w 136"/>
                <a:gd name="T23" fmla="*/ 106 h 136"/>
                <a:gd name="T24" fmla="*/ 42 w 136"/>
                <a:gd name="T25" fmla="*/ 94 h 136"/>
                <a:gd name="T26" fmla="*/ 42 w 136"/>
                <a:gd name="T27" fmla="*/ 90 h 136"/>
                <a:gd name="T28" fmla="*/ 44 w 136"/>
                <a:gd name="T29" fmla="*/ 88 h 136"/>
                <a:gd name="T30" fmla="*/ 56 w 136"/>
                <a:gd name="T31" fmla="*/ 98 h 136"/>
                <a:gd name="T32" fmla="*/ 66 w 136"/>
                <a:gd name="T33" fmla="*/ 90 h 136"/>
                <a:gd name="T34" fmla="*/ 66 w 136"/>
                <a:gd name="T35" fmla="*/ 88 h 136"/>
                <a:gd name="T36" fmla="*/ 70 w 136"/>
                <a:gd name="T37" fmla="*/ 88 h 136"/>
                <a:gd name="T38" fmla="*/ 80 w 136"/>
                <a:gd name="T39" fmla="*/ 98 h 136"/>
                <a:gd name="T40" fmla="*/ 90 w 136"/>
                <a:gd name="T41" fmla="*/ 90 h 136"/>
                <a:gd name="T42" fmla="*/ 94 w 136"/>
                <a:gd name="T43" fmla="*/ 90 h 136"/>
                <a:gd name="T44" fmla="*/ 96 w 136"/>
                <a:gd name="T45" fmla="*/ 92 h 136"/>
                <a:gd name="T46" fmla="*/ 82 w 136"/>
                <a:gd name="T47" fmla="*/ 106 h 136"/>
                <a:gd name="T48" fmla="*/ 80 w 136"/>
                <a:gd name="T49" fmla="*/ 108 h 136"/>
                <a:gd name="T50" fmla="*/ 78 w 136"/>
                <a:gd name="T51" fmla="*/ 106 h 136"/>
                <a:gd name="T52" fmla="*/ 72 w 136"/>
                <a:gd name="T53" fmla="*/ 136 h 136"/>
                <a:gd name="T54" fmla="*/ 84 w 136"/>
                <a:gd name="T55" fmla="*/ 134 h 136"/>
                <a:gd name="T56" fmla="*/ 108 w 136"/>
                <a:gd name="T57" fmla="*/ 122 h 136"/>
                <a:gd name="T58" fmla="*/ 126 w 136"/>
                <a:gd name="T59" fmla="*/ 104 h 136"/>
                <a:gd name="T60" fmla="*/ 134 w 136"/>
                <a:gd name="T61" fmla="*/ 82 h 136"/>
                <a:gd name="T62" fmla="*/ 136 w 136"/>
                <a:gd name="T63" fmla="*/ 68 h 136"/>
                <a:gd name="T64" fmla="*/ 130 w 136"/>
                <a:gd name="T65" fmla="*/ 42 h 136"/>
                <a:gd name="T66" fmla="*/ 116 w 136"/>
                <a:gd name="T67" fmla="*/ 20 h 136"/>
                <a:gd name="T68" fmla="*/ 94 w 136"/>
                <a:gd name="T69" fmla="*/ 6 h 136"/>
                <a:gd name="T70" fmla="*/ 68 w 136"/>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136">
                  <a:moveTo>
                    <a:pt x="68" y="0"/>
                  </a:moveTo>
                  <a:lnTo>
                    <a:pt x="68" y="0"/>
                  </a:lnTo>
                  <a:lnTo>
                    <a:pt x="54" y="2"/>
                  </a:lnTo>
                  <a:lnTo>
                    <a:pt x="42" y="6"/>
                  </a:lnTo>
                  <a:lnTo>
                    <a:pt x="30" y="12"/>
                  </a:lnTo>
                  <a:lnTo>
                    <a:pt x="20" y="20"/>
                  </a:lnTo>
                  <a:lnTo>
                    <a:pt x="12" y="30"/>
                  </a:lnTo>
                  <a:lnTo>
                    <a:pt x="6" y="42"/>
                  </a:lnTo>
                  <a:lnTo>
                    <a:pt x="2" y="54"/>
                  </a:lnTo>
                  <a:lnTo>
                    <a:pt x="0" y="68"/>
                  </a:lnTo>
                  <a:lnTo>
                    <a:pt x="0" y="68"/>
                  </a:lnTo>
                  <a:lnTo>
                    <a:pt x="2" y="82"/>
                  </a:lnTo>
                  <a:lnTo>
                    <a:pt x="4" y="94"/>
                  </a:lnTo>
                  <a:lnTo>
                    <a:pt x="10" y="104"/>
                  </a:lnTo>
                  <a:lnTo>
                    <a:pt x="18" y="114"/>
                  </a:lnTo>
                  <a:lnTo>
                    <a:pt x="28" y="122"/>
                  </a:lnTo>
                  <a:lnTo>
                    <a:pt x="38" y="130"/>
                  </a:lnTo>
                  <a:lnTo>
                    <a:pt x="52" y="134"/>
                  </a:lnTo>
                  <a:lnTo>
                    <a:pt x="64" y="136"/>
                  </a:lnTo>
                  <a:lnTo>
                    <a:pt x="64" y="102"/>
                  </a:lnTo>
                  <a:lnTo>
                    <a:pt x="58" y="106"/>
                  </a:lnTo>
                  <a:lnTo>
                    <a:pt x="58" y="106"/>
                  </a:lnTo>
                  <a:lnTo>
                    <a:pt x="56" y="108"/>
                  </a:lnTo>
                  <a:lnTo>
                    <a:pt x="54" y="106"/>
                  </a:lnTo>
                  <a:lnTo>
                    <a:pt x="42" y="94"/>
                  </a:lnTo>
                  <a:lnTo>
                    <a:pt x="42" y="94"/>
                  </a:lnTo>
                  <a:lnTo>
                    <a:pt x="40" y="92"/>
                  </a:lnTo>
                  <a:lnTo>
                    <a:pt x="42" y="90"/>
                  </a:lnTo>
                  <a:lnTo>
                    <a:pt x="42" y="90"/>
                  </a:lnTo>
                  <a:lnTo>
                    <a:pt x="44" y="88"/>
                  </a:lnTo>
                  <a:lnTo>
                    <a:pt x="46" y="90"/>
                  </a:lnTo>
                  <a:lnTo>
                    <a:pt x="56" y="98"/>
                  </a:lnTo>
                  <a:lnTo>
                    <a:pt x="66" y="90"/>
                  </a:lnTo>
                  <a:lnTo>
                    <a:pt x="66" y="90"/>
                  </a:lnTo>
                  <a:lnTo>
                    <a:pt x="66" y="88"/>
                  </a:lnTo>
                  <a:lnTo>
                    <a:pt x="66" y="88"/>
                  </a:lnTo>
                  <a:lnTo>
                    <a:pt x="70" y="88"/>
                  </a:lnTo>
                  <a:lnTo>
                    <a:pt x="70" y="88"/>
                  </a:lnTo>
                  <a:lnTo>
                    <a:pt x="70" y="90"/>
                  </a:lnTo>
                  <a:lnTo>
                    <a:pt x="80" y="98"/>
                  </a:lnTo>
                  <a:lnTo>
                    <a:pt x="90" y="90"/>
                  </a:lnTo>
                  <a:lnTo>
                    <a:pt x="90" y="90"/>
                  </a:lnTo>
                  <a:lnTo>
                    <a:pt x="92" y="88"/>
                  </a:lnTo>
                  <a:lnTo>
                    <a:pt x="94" y="90"/>
                  </a:lnTo>
                  <a:lnTo>
                    <a:pt x="94" y="90"/>
                  </a:lnTo>
                  <a:lnTo>
                    <a:pt x="96" y="92"/>
                  </a:lnTo>
                  <a:lnTo>
                    <a:pt x="94" y="94"/>
                  </a:lnTo>
                  <a:lnTo>
                    <a:pt x="82" y="106"/>
                  </a:lnTo>
                  <a:lnTo>
                    <a:pt x="82" y="106"/>
                  </a:lnTo>
                  <a:lnTo>
                    <a:pt x="80" y="108"/>
                  </a:lnTo>
                  <a:lnTo>
                    <a:pt x="80" y="108"/>
                  </a:lnTo>
                  <a:lnTo>
                    <a:pt x="78" y="106"/>
                  </a:lnTo>
                  <a:lnTo>
                    <a:pt x="72" y="102"/>
                  </a:lnTo>
                  <a:lnTo>
                    <a:pt x="72" y="136"/>
                  </a:lnTo>
                  <a:lnTo>
                    <a:pt x="72" y="136"/>
                  </a:lnTo>
                  <a:lnTo>
                    <a:pt x="84" y="134"/>
                  </a:lnTo>
                  <a:lnTo>
                    <a:pt x="98" y="130"/>
                  </a:lnTo>
                  <a:lnTo>
                    <a:pt x="108" y="122"/>
                  </a:lnTo>
                  <a:lnTo>
                    <a:pt x="118" y="114"/>
                  </a:lnTo>
                  <a:lnTo>
                    <a:pt x="126" y="104"/>
                  </a:lnTo>
                  <a:lnTo>
                    <a:pt x="132" y="94"/>
                  </a:lnTo>
                  <a:lnTo>
                    <a:pt x="134" y="82"/>
                  </a:lnTo>
                  <a:lnTo>
                    <a:pt x="136" y="68"/>
                  </a:lnTo>
                  <a:lnTo>
                    <a:pt x="136" y="68"/>
                  </a:lnTo>
                  <a:lnTo>
                    <a:pt x="134" y="54"/>
                  </a:lnTo>
                  <a:lnTo>
                    <a:pt x="130" y="42"/>
                  </a:lnTo>
                  <a:lnTo>
                    <a:pt x="124" y="30"/>
                  </a:lnTo>
                  <a:lnTo>
                    <a:pt x="116" y="20"/>
                  </a:lnTo>
                  <a:lnTo>
                    <a:pt x="106" y="12"/>
                  </a:lnTo>
                  <a:lnTo>
                    <a:pt x="94" y="6"/>
                  </a:lnTo>
                  <a:lnTo>
                    <a:pt x="82" y="2"/>
                  </a:lnTo>
                  <a:lnTo>
                    <a:pt x="68" y="0"/>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67"/>
            <p:cNvSpPr>
              <a:spLocks/>
            </p:cNvSpPr>
            <p:nvPr/>
          </p:nvSpPr>
          <p:spPr bwMode="auto">
            <a:xfrm>
              <a:off x="7285038" y="4398963"/>
              <a:ext cx="76200" cy="12700"/>
            </a:xfrm>
            <a:custGeom>
              <a:avLst/>
              <a:gdLst>
                <a:gd name="T0" fmla="*/ 44 w 48"/>
                <a:gd name="T1" fmla="*/ 0 h 8"/>
                <a:gd name="T2" fmla="*/ 4 w 48"/>
                <a:gd name="T3" fmla="*/ 0 h 8"/>
                <a:gd name="T4" fmla="*/ 4 w 48"/>
                <a:gd name="T5" fmla="*/ 0 h 8"/>
                <a:gd name="T6" fmla="*/ 2 w 48"/>
                <a:gd name="T7" fmla="*/ 2 h 8"/>
                <a:gd name="T8" fmla="*/ 0 w 48"/>
                <a:gd name="T9" fmla="*/ 4 h 8"/>
                <a:gd name="T10" fmla="*/ 0 w 48"/>
                <a:gd name="T11" fmla="*/ 4 h 8"/>
                <a:gd name="T12" fmla="*/ 2 w 48"/>
                <a:gd name="T13" fmla="*/ 6 h 8"/>
                <a:gd name="T14" fmla="*/ 4 w 48"/>
                <a:gd name="T15" fmla="*/ 8 h 8"/>
                <a:gd name="T16" fmla="*/ 44 w 48"/>
                <a:gd name="T17" fmla="*/ 8 h 8"/>
                <a:gd name="T18" fmla="*/ 44 w 48"/>
                <a:gd name="T19" fmla="*/ 8 h 8"/>
                <a:gd name="T20" fmla="*/ 46 w 48"/>
                <a:gd name="T21" fmla="*/ 6 h 8"/>
                <a:gd name="T22" fmla="*/ 48 w 48"/>
                <a:gd name="T23" fmla="*/ 4 h 8"/>
                <a:gd name="T24" fmla="*/ 48 w 48"/>
                <a:gd name="T25" fmla="*/ 4 h 8"/>
                <a:gd name="T26" fmla="*/ 46 w 48"/>
                <a:gd name="T27" fmla="*/ 2 h 8"/>
                <a:gd name="T28" fmla="*/ 44 w 48"/>
                <a:gd name="T29" fmla="*/ 0 h 8"/>
                <a:gd name="T30" fmla="*/ 44 w 48"/>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8">
                  <a:moveTo>
                    <a:pt x="44" y="0"/>
                  </a:moveTo>
                  <a:lnTo>
                    <a:pt x="4" y="0"/>
                  </a:lnTo>
                  <a:lnTo>
                    <a:pt x="4" y="0"/>
                  </a:lnTo>
                  <a:lnTo>
                    <a:pt x="2" y="2"/>
                  </a:lnTo>
                  <a:lnTo>
                    <a:pt x="0" y="4"/>
                  </a:lnTo>
                  <a:lnTo>
                    <a:pt x="0" y="4"/>
                  </a:lnTo>
                  <a:lnTo>
                    <a:pt x="2" y="6"/>
                  </a:lnTo>
                  <a:lnTo>
                    <a:pt x="4"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68"/>
            <p:cNvSpPr>
              <a:spLocks/>
            </p:cNvSpPr>
            <p:nvPr/>
          </p:nvSpPr>
          <p:spPr bwMode="auto">
            <a:xfrm>
              <a:off x="7285038" y="4424363"/>
              <a:ext cx="76200" cy="12700"/>
            </a:xfrm>
            <a:custGeom>
              <a:avLst/>
              <a:gdLst>
                <a:gd name="T0" fmla="*/ 44 w 48"/>
                <a:gd name="T1" fmla="*/ 0 h 8"/>
                <a:gd name="T2" fmla="*/ 4 w 48"/>
                <a:gd name="T3" fmla="*/ 0 h 8"/>
                <a:gd name="T4" fmla="*/ 4 w 48"/>
                <a:gd name="T5" fmla="*/ 0 h 8"/>
                <a:gd name="T6" fmla="*/ 2 w 48"/>
                <a:gd name="T7" fmla="*/ 2 h 8"/>
                <a:gd name="T8" fmla="*/ 0 w 48"/>
                <a:gd name="T9" fmla="*/ 4 h 8"/>
                <a:gd name="T10" fmla="*/ 0 w 48"/>
                <a:gd name="T11" fmla="*/ 4 h 8"/>
                <a:gd name="T12" fmla="*/ 2 w 48"/>
                <a:gd name="T13" fmla="*/ 6 h 8"/>
                <a:gd name="T14" fmla="*/ 4 w 48"/>
                <a:gd name="T15" fmla="*/ 8 h 8"/>
                <a:gd name="T16" fmla="*/ 44 w 48"/>
                <a:gd name="T17" fmla="*/ 8 h 8"/>
                <a:gd name="T18" fmla="*/ 44 w 48"/>
                <a:gd name="T19" fmla="*/ 8 h 8"/>
                <a:gd name="T20" fmla="*/ 46 w 48"/>
                <a:gd name="T21" fmla="*/ 6 h 8"/>
                <a:gd name="T22" fmla="*/ 48 w 48"/>
                <a:gd name="T23" fmla="*/ 4 h 8"/>
                <a:gd name="T24" fmla="*/ 48 w 48"/>
                <a:gd name="T25" fmla="*/ 4 h 8"/>
                <a:gd name="T26" fmla="*/ 46 w 48"/>
                <a:gd name="T27" fmla="*/ 2 h 8"/>
                <a:gd name="T28" fmla="*/ 44 w 48"/>
                <a:gd name="T29" fmla="*/ 0 h 8"/>
                <a:gd name="T30" fmla="*/ 44 w 48"/>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8">
                  <a:moveTo>
                    <a:pt x="44" y="0"/>
                  </a:moveTo>
                  <a:lnTo>
                    <a:pt x="4" y="0"/>
                  </a:lnTo>
                  <a:lnTo>
                    <a:pt x="4" y="0"/>
                  </a:lnTo>
                  <a:lnTo>
                    <a:pt x="2" y="2"/>
                  </a:lnTo>
                  <a:lnTo>
                    <a:pt x="0" y="4"/>
                  </a:lnTo>
                  <a:lnTo>
                    <a:pt x="0" y="4"/>
                  </a:lnTo>
                  <a:lnTo>
                    <a:pt x="2" y="6"/>
                  </a:lnTo>
                  <a:lnTo>
                    <a:pt x="4"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69"/>
            <p:cNvSpPr>
              <a:spLocks/>
            </p:cNvSpPr>
            <p:nvPr/>
          </p:nvSpPr>
          <p:spPr bwMode="auto">
            <a:xfrm>
              <a:off x="7285038" y="4449763"/>
              <a:ext cx="76200" cy="25400"/>
            </a:xfrm>
            <a:custGeom>
              <a:avLst/>
              <a:gdLst>
                <a:gd name="T0" fmla="*/ 44 w 48"/>
                <a:gd name="T1" fmla="*/ 0 h 16"/>
                <a:gd name="T2" fmla="*/ 4 w 48"/>
                <a:gd name="T3" fmla="*/ 0 h 16"/>
                <a:gd name="T4" fmla="*/ 4 w 48"/>
                <a:gd name="T5" fmla="*/ 0 h 16"/>
                <a:gd name="T6" fmla="*/ 2 w 48"/>
                <a:gd name="T7" fmla="*/ 2 h 16"/>
                <a:gd name="T8" fmla="*/ 0 w 48"/>
                <a:gd name="T9" fmla="*/ 4 h 16"/>
                <a:gd name="T10" fmla="*/ 0 w 48"/>
                <a:gd name="T11" fmla="*/ 4 h 16"/>
                <a:gd name="T12" fmla="*/ 2 w 48"/>
                <a:gd name="T13" fmla="*/ 6 h 16"/>
                <a:gd name="T14" fmla="*/ 4 w 48"/>
                <a:gd name="T15" fmla="*/ 8 h 16"/>
                <a:gd name="T16" fmla="*/ 20 w 48"/>
                <a:gd name="T17" fmla="*/ 8 h 16"/>
                <a:gd name="T18" fmla="*/ 20 w 48"/>
                <a:gd name="T19" fmla="*/ 12 h 16"/>
                <a:gd name="T20" fmla="*/ 20 w 48"/>
                <a:gd name="T21" fmla="*/ 12 h 16"/>
                <a:gd name="T22" fmla="*/ 22 w 48"/>
                <a:gd name="T23" fmla="*/ 14 h 16"/>
                <a:gd name="T24" fmla="*/ 24 w 48"/>
                <a:gd name="T25" fmla="*/ 16 h 16"/>
                <a:gd name="T26" fmla="*/ 24 w 48"/>
                <a:gd name="T27" fmla="*/ 16 h 16"/>
                <a:gd name="T28" fmla="*/ 26 w 48"/>
                <a:gd name="T29" fmla="*/ 14 h 16"/>
                <a:gd name="T30" fmla="*/ 28 w 48"/>
                <a:gd name="T31" fmla="*/ 12 h 16"/>
                <a:gd name="T32" fmla="*/ 28 w 48"/>
                <a:gd name="T33" fmla="*/ 8 h 16"/>
                <a:gd name="T34" fmla="*/ 44 w 48"/>
                <a:gd name="T35" fmla="*/ 8 h 16"/>
                <a:gd name="T36" fmla="*/ 44 w 48"/>
                <a:gd name="T37" fmla="*/ 8 h 16"/>
                <a:gd name="T38" fmla="*/ 46 w 48"/>
                <a:gd name="T39" fmla="*/ 6 h 16"/>
                <a:gd name="T40" fmla="*/ 48 w 48"/>
                <a:gd name="T41" fmla="*/ 4 h 16"/>
                <a:gd name="T42" fmla="*/ 48 w 48"/>
                <a:gd name="T43" fmla="*/ 4 h 16"/>
                <a:gd name="T44" fmla="*/ 46 w 48"/>
                <a:gd name="T45" fmla="*/ 2 h 16"/>
                <a:gd name="T46" fmla="*/ 44 w 48"/>
                <a:gd name="T47" fmla="*/ 0 h 16"/>
                <a:gd name="T48" fmla="*/ 44 w 48"/>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16">
                  <a:moveTo>
                    <a:pt x="44" y="0"/>
                  </a:moveTo>
                  <a:lnTo>
                    <a:pt x="4" y="0"/>
                  </a:lnTo>
                  <a:lnTo>
                    <a:pt x="4" y="0"/>
                  </a:lnTo>
                  <a:lnTo>
                    <a:pt x="2" y="2"/>
                  </a:lnTo>
                  <a:lnTo>
                    <a:pt x="0" y="4"/>
                  </a:lnTo>
                  <a:lnTo>
                    <a:pt x="0" y="4"/>
                  </a:lnTo>
                  <a:lnTo>
                    <a:pt x="2" y="6"/>
                  </a:lnTo>
                  <a:lnTo>
                    <a:pt x="4" y="8"/>
                  </a:lnTo>
                  <a:lnTo>
                    <a:pt x="20" y="8"/>
                  </a:lnTo>
                  <a:lnTo>
                    <a:pt x="20" y="12"/>
                  </a:lnTo>
                  <a:lnTo>
                    <a:pt x="20" y="12"/>
                  </a:lnTo>
                  <a:lnTo>
                    <a:pt x="22" y="14"/>
                  </a:lnTo>
                  <a:lnTo>
                    <a:pt x="24" y="16"/>
                  </a:lnTo>
                  <a:lnTo>
                    <a:pt x="24" y="16"/>
                  </a:lnTo>
                  <a:lnTo>
                    <a:pt x="26" y="14"/>
                  </a:lnTo>
                  <a:lnTo>
                    <a:pt x="28" y="12"/>
                  </a:lnTo>
                  <a:lnTo>
                    <a:pt x="28"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5" name="Oval 34"/>
          <p:cNvSpPr/>
          <p:nvPr>
            <p:custDataLst>
              <p:tags r:id="rId3"/>
            </p:custDataLst>
          </p:nvPr>
        </p:nvSpPr>
        <p:spPr bwMode="auto">
          <a:xfrm>
            <a:off x="10644188" y="2882900"/>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6" name="Arc 35"/>
          <p:cNvSpPr/>
          <p:nvPr>
            <p:custDataLst>
              <p:tags r:id="rId4"/>
            </p:custDataLst>
          </p:nvPr>
        </p:nvSpPr>
        <p:spPr bwMode="gray">
          <a:xfrm>
            <a:off x="10644188" y="2882900"/>
            <a:ext cx="187325" cy="187324"/>
          </a:xfrm>
          <a:prstGeom prst="arc">
            <a:avLst>
              <a:gd name="adj1" fmla="val 16200000"/>
              <a:gd name="adj2" fmla="val 90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Oval 36"/>
          <p:cNvSpPr/>
          <p:nvPr>
            <p:custDataLst>
              <p:tags r:id="rId5"/>
            </p:custDataLst>
          </p:nvPr>
        </p:nvSpPr>
        <p:spPr bwMode="auto">
          <a:xfrm>
            <a:off x="10644188" y="2295525"/>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8" name="Arc 37"/>
          <p:cNvSpPr/>
          <p:nvPr>
            <p:custDataLst>
              <p:tags r:id="rId6"/>
            </p:custDataLst>
          </p:nvPr>
        </p:nvSpPr>
        <p:spPr bwMode="gray">
          <a:xfrm>
            <a:off x="10644188" y="2295525"/>
            <a:ext cx="187325" cy="187324"/>
          </a:xfrm>
          <a:prstGeom prst="arc">
            <a:avLst>
              <a:gd name="adj1" fmla="val 16200000"/>
              <a:gd name="adj2" fmla="val 90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Oval 38"/>
          <p:cNvSpPr/>
          <p:nvPr>
            <p:custDataLst>
              <p:tags r:id="rId7"/>
            </p:custDataLst>
          </p:nvPr>
        </p:nvSpPr>
        <p:spPr bwMode="auto">
          <a:xfrm>
            <a:off x="8448675" y="2882900"/>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1" name="Oval 40"/>
          <p:cNvSpPr/>
          <p:nvPr>
            <p:custDataLst>
              <p:tags r:id="rId8"/>
            </p:custDataLst>
          </p:nvPr>
        </p:nvSpPr>
        <p:spPr bwMode="auto">
          <a:xfrm>
            <a:off x="8450263" y="2316163"/>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Tree>
    <p:extLst>
      <p:ext uri="{BB962C8B-B14F-4D97-AF65-F5344CB8AC3E}">
        <p14:creationId xmlns:p14="http://schemas.microsoft.com/office/powerpoint/2010/main" val="234573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13868767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5717" name="think-cell Slide" r:id="rId11" imgW="270" imgH="270" progId="TCLayout.ActiveDocument.1">
                  <p:embed/>
                </p:oleObj>
              </mc:Choice>
              <mc:Fallback>
                <p:oleObj name="think-cell Slide" r:id="rId11" imgW="270" imgH="270" progId="TCLayout.ActiveDocument.1">
                  <p:embed/>
                  <p:pic>
                    <p:nvPicPr>
                      <p:cNvPr id="13" name="Object 12"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11" name="Rectangle 10"/>
          <p:cNvSpPr/>
          <p:nvPr/>
        </p:nvSpPr>
        <p:spPr>
          <a:xfrm>
            <a:off x="7166344" y="1739346"/>
            <a:ext cx="4508204" cy="44401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087304">
              <a:spcBef>
                <a:spcPts val="600"/>
              </a:spcBef>
            </a:pPr>
            <a:endParaRPr lang="en-GB" sz="1200" dirty="0">
              <a:solidFill>
                <a:prstClr val="black"/>
              </a:solidFill>
            </a:endParaRPr>
          </a:p>
        </p:txBody>
      </p:sp>
      <p:sp>
        <p:nvSpPr>
          <p:cNvPr id="2" name="Title 1"/>
          <p:cNvSpPr>
            <a:spLocks noGrp="1"/>
          </p:cNvSpPr>
          <p:nvPr>
            <p:ph type="title"/>
          </p:nvPr>
        </p:nvSpPr>
        <p:spPr/>
        <p:txBody>
          <a:bodyPr/>
          <a:lstStyle/>
          <a:p>
            <a:r>
              <a:rPr lang="en-GB" dirty="0" smtClean="0"/>
              <a:t>Wholesale Banking</a:t>
            </a:r>
            <a:endParaRPr lang="en-GB" dirty="0"/>
          </a:p>
        </p:txBody>
      </p:sp>
      <p:sp>
        <p:nvSpPr>
          <p:cNvPr id="3" name="Slide Number Placeholder 2"/>
          <p:cNvSpPr>
            <a:spLocks noGrp="1"/>
          </p:cNvSpPr>
          <p:nvPr>
            <p:ph type="sldNum" sz="quarter" idx="12"/>
          </p:nvPr>
        </p:nvSpPr>
        <p:spPr/>
        <p:txBody>
          <a:bodyPr/>
          <a:lstStyle/>
          <a:p>
            <a:fld id="{D14BCCD3-0010-4FBA-B965-2126ADC31932}" type="slidenum">
              <a:rPr lang="en-GB" smtClean="0"/>
              <a:t>26</a:t>
            </a:fld>
            <a:endParaRPr lang="en-GB" dirty="0"/>
          </a:p>
        </p:txBody>
      </p:sp>
      <p:sp>
        <p:nvSpPr>
          <p:cNvPr id="4" name="Rektangel med rundade hörn 9"/>
          <p:cNvSpPr/>
          <p:nvPr/>
        </p:nvSpPr>
        <p:spPr>
          <a:xfrm>
            <a:off x="7320645" y="2179636"/>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smtClean="0">
                <a:solidFill>
                  <a:prstClr val="white"/>
                </a:solidFill>
                <a:sym typeface="Helvetica Light"/>
              </a:rPr>
              <a:t>Distribution</a:t>
            </a:r>
            <a:r>
              <a:rPr lang="en-GB" sz="1000" b="1" dirty="0">
                <a:solidFill>
                  <a:prstClr val="white"/>
                </a:solidFill>
                <a:sym typeface="Helvetica Light"/>
              </a:rPr>
              <a:t>/</a:t>
            </a:r>
            <a:br>
              <a:rPr lang="en-GB" sz="1000" b="1" dirty="0">
                <a:solidFill>
                  <a:prstClr val="white"/>
                </a:solidFill>
                <a:sym typeface="Helvetica Light"/>
              </a:rPr>
            </a:br>
            <a:r>
              <a:rPr lang="en-GB" sz="1000" b="1" dirty="0">
                <a:solidFill>
                  <a:prstClr val="white"/>
                </a:solidFill>
                <a:sym typeface="Helvetica Light"/>
              </a:rPr>
              <a:t>Channels/</a:t>
            </a:r>
            <a:br>
              <a:rPr lang="en-GB" sz="1000" b="1" dirty="0">
                <a:solidFill>
                  <a:prstClr val="white"/>
                </a:solidFill>
                <a:sym typeface="Helvetica Light"/>
              </a:rPr>
            </a:br>
            <a:r>
              <a:rPr lang="en-GB" sz="1000" b="1" dirty="0">
                <a:solidFill>
                  <a:prstClr val="white"/>
                </a:solidFill>
                <a:sym typeface="Helvetica Light"/>
              </a:rPr>
              <a:t>Service model</a:t>
            </a:r>
          </a:p>
        </p:txBody>
      </p:sp>
      <p:sp>
        <p:nvSpPr>
          <p:cNvPr id="5" name="Rektangel med rundade hörn 9"/>
          <p:cNvSpPr/>
          <p:nvPr/>
        </p:nvSpPr>
        <p:spPr>
          <a:xfrm>
            <a:off x="7320645" y="2745285"/>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a:solidFill>
                  <a:prstClr val="white"/>
                </a:solidFill>
                <a:sym typeface="Helvetica Light"/>
              </a:rPr>
              <a:t>Credit </a:t>
            </a:r>
            <a:r>
              <a:rPr lang="en-GB" sz="1000" b="1" dirty="0" smtClean="0">
                <a:solidFill>
                  <a:prstClr val="white"/>
                </a:solidFill>
                <a:sym typeface="Helvetica Light"/>
              </a:rPr>
              <a:t>proc. </a:t>
            </a:r>
            <a:r>
              <a:rPr lang="en-GB" sz="1000" b="1" dirty="0">
                <a:solidFill>
                  <a:prstClr val="white"/>
                </a:solidFill>
                <a:sym typeface="Helvetica Light"/>
              </a:rPr>
              <a:t>&amp; </a:t>
            </a:r>
            <a:r>
              <a:rPr lang="en-GB" sz="1000" b="1" dirty="0" smtClean="0">
                <a:solidFill>
                  <a:prstClr val="white"/>
                </a:solidFill>
                <a:sym typeface="Helvetica Light"/>
              </a:rPr>
              <a:t>Prod.</a:t>
            </a:r>
            <a:endParaRPr lang="en-GB" sz="1000" b="1" dirty="0">
              <a:solidFill>
                <a:prstClr val="white"/>
              </a:solidFill>
              <a:sym typeface="Helvetica Light"/>
            </a:endParaRPr>
          </a:p>
        </p:txBody>
      </p:sp>
      <p:sp>
        <p:nvSpPr>
          <p:cNvPr id="6" name="Rektangel med rundade hörn 9"/>
          <p:cNvSpPr/>
          <p:nvPr/>
        </p:nvSpPr>
        <p:spPr>
          <a:xfrm>
            <a:off x="9479060" y="2179636"/>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smtClean="0">
                <a:solidFill>
                  <a:prstClr val="white"/>
                </a:solidFill>
                <a:sym typeface="Helvetica Light"/>
              </a:rPr>
              <a:t>IT </a:t>
            </a:r>
            <a:r>
              <a:rPr lang="en-GB" sz="1000" b="1" dirty="0">
                <a:solidFill>
                  <a:prstClr val="white"/>
                </a:solidFill>
                <a:sym typeface="Helvetica Light"/>
              </a:rPr>
              <a:t>&amp; Operations</a:t>
            </a:r>
          </a:p>
        </p:txBody>
      </p:sp>
      <p:sp>
        <p:nvSpPr>
          <p:cNvPr id="7" name="Rektangel med rundade hörn 9"/>
          <p:cNvSpPr/>
          <p:nvPr/>
        </p:nvSpPr>
        <p:spPr>
          <a:xfrm>
            <a:off x="9479060" y="2745284"/>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a:solidFill>
                  <a:prstClr val="white"/>
                </a:solidFill>
                <a:sym typeface="Helvetica Light"/>
              </a:rPr>
              <a:t>Key support functions</a:t>
            </a:r>
          </a:p>
        </p:txBody>
      </p:sp>
      <p:sp>
        <p:nvSpPr>
          <p:cNvPr id="8" name="Rectangle 7"/>
          <p:cNvSpPr/>
          <p:nvPr/>
        </p:nvSpPr>
        <p:spPr>
          <a:xfrm>
            <a:off x="648002" y="1739346"/>
            <a:ext cx="5433821" cy="44401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200" b="1" dirty="0" smtClean="0">
                <a:solidFill>
                  <a:schemeClr val="tx1"/>
                </a:solidFill>
              </a:rPr>
              <a:t>Business </a:t>
            </a:r>
            <a:r>
              <a:rPr lang="en-GB" sz="1200" b="1" dirty="0">
                <a:solidFill>
                  <a:schemeClr val="tx1"/>
                </a:solidFill>
              </a:rPr>
              <a:t>strategy unchanged, #1 relationship bank in the </a:t>
            </a:r>
            <a:r>
              <a:rPr lang="en-GB" sz="1200" b="1" dirty="0" smtClean="0">
                <a:solidFill>
                  <a:schemeClr val="tx1"/>
                </a:solidFill>
              </a:rPr>
              <a:t>Nordics</a:t>
            </a:r>
          </a:p>
          <a:p>
            <a:pPr marL="171450" indent="-171450">
              <a:buFont typeface="Arial" panose="020B0604020202020204" pitchFamily="34" charset="0"/>
              <a:buChar char="•"/>
            </a:pPr>
            <a:r>
              <a:rPr lang="en-GB" sz="1200" dirty="0">
                <a:solidFill>
                  <a:schemeClr val="tx1"/>
                </a:solidFill>
              </a:rPr>
              <a:t>Streamlined customer service</a:t>
            </a:r>
          </a:p>
          <a:p>
            <a:pPr marL="171450" indent="-171450">
              <a:buFont typeface="Arial" panose="020B0604020202020204" pitchFamily="34" charset="0"/>
              <a:buChar char="•"/>
            </a:pPr>
            <a:r>
              <a:rPr lang="en-GB" sz="1200" dirty="0">
                <a:solidFill>
                  <a:schemeClr val="tx1"/>
                </a:solidFill>
              </a:rPr>
              <a:t>Further explore digital channels and services</a:t>
            </a:r>
          </a:p>
          <a:p>
            <a:endParaRPr lang="en-GB" sz="1200" b="1" dirty="0">
              <a:solidFill>
                <a:schemeClr val="tx1"/>
              </a:solidFill>
            </a:endParaRPr>
          </a:p>
          <a:p>
            <a:pPr lvl="0" defTabSz="1087304">
              <a:spcBef>
                <a:spcPts val="600"/>
              </a:spcBef>
            </a:pPr>
            <a:r>
              <a:rPr lang="sv-SE" sz="1200" b="1" dirty="0" smtClean="0">
                <a:solidFill>
                  <a:schemeClr val="tx1"/>
                </a:solidFill>
              </a:rPr>
              <a:t>Re-positioning of Markets</a:t>
            </a:r>
            <a:endParaRPr lang="en-GB" sz="1200" b="1" dirty="0">
              <a:solidFill>
                <a:schemeClr val="tx1"/>
              </a:solidFill>
            </a:endParaRPr>
          </a:p>
          <a:p>
            <a:pPr marL="171450" lvl="0" indent="-171450" defTabSz="1087304">
              <a:spcBef>
                <a:spcPts val="600"/>
              </a:spcBef>
              <a:buFont typeface="Arial" panose="020B0604020202020204" pitchFamily="34" charset="0"/>
              <a:buChar char="•"/>
            </a:pPr>
            <a:r>
              <a:rPr lang="en-GB" sz="1200" dirty="0">
                <a:solidFill>
                  <a:prstClr val="black"/>
                </a:solidFill>
              </a:rPr>
              <a:t>Implement new cross-Nordic operating model for Markets business with stronger customer ownership and clearly defined service and value offerings</a:t>
            </a:r>
          </a:p>
          <a:p>
            <a:pPr marL="171450" indent="-171450">
              <a:buFont typeface="Arial" panose="020B0604020202020204" pitchFamily="34" charset="0"/>
              <a:buChar char="•"/>
            </a:pPr>
            <a:r>
              <a:rPr lang="en-GB" sz="1200" dirty="0">
                <a:solidFill>
                  <a:schemeClr val="tx1"/>
                </a:solidFill>
              </a:rPr>
              <a:t>Cross-sell and capital markets financing</a:t>
            </a:r>
          </a:p>
          <a:p>
            <a:endParaRPr lang="en-GB" sz="1200" b="1" dirty="0">
              <a:solidFill>
                <a:schemeClr val="tx1"/>
              </a:solidFill>
            </a:endParaRPr>
          </a:p>
          <a:p>
            <a:r>
              <a:rPr lang="en-GB" sz="1200" b="1" dirty="0">
                <a:solidFill>
                  <a:schemeClr val="tx1"/>
                </a:solidFill>
              </a:rPr>
              <a:t>Operational excellence,</a:t>
            </a:r>
          </a:p>
          <a:p>
            <a:pPr marL="171450" indent="-171450">
              <a:buFont typeface="Arial" panose="020B0604020202020204" pitchFamily="34" charset="0"/>
              <a:buChar char="•"/>
            </a:pPr>
            <a:r>
              <a:rPr lang="en-GB" sz="1200" dirty="0">
                <a:solidFill>
                  <a:schemeClr val="tx1"/>
                </a:solidFill>
              </a:rPr>
              <a:t>Simplified IT infrastructure, robotics and near-shoring to Poland</a:t>
            </a:r>
          </a:p>
          <a:p>
            <a:endParaRPr lang="en-GB" sz="1200" dirty="0">
              <a:solidFill>
                <a:schemeClr val="tx1"/>
              </a:solidFill>
            </a:endParaRPr>
          </a:p>
          <a:p>
            <a:r>
              <a:rPr lang="en-GB" sz="1200" b="1" dirty="0">
                <a:solidFill>
                  <a:schemeClr val="tx1"/>
                </a:solidFill>
              </a:rPr>
              <a:t>Strengthened capital governance and risk management</a:t>
            </a:r>
          </a:p>
          <a:p>
            <a:pPr marL="171450" indent="-171450">
              <a:buFont typeface="Arial" panose="020B0604020202020204" pitchFamily="34" charset="0"/>
              <a:buChar char="•"/>
            </a:pPr>
            <a:r>
              <a:rPr lang="en-GB" sz="1200" dirty="0">
                <a:solidFill>
                  <a:schemeClr val="tx1"/>
                </a:solidFill>
              </a:rPr>
              <a:t>Increase capital velocity</a:t>
            </a:r>
          </a:p>
          <a:p>
            <a:pPr marL="171450" indent="-171450">
              <a:buFont typeface="Arial" panose="020B0604020202020204" pitchFamily="34" charset="0"/>
              <a:buChar char="•"/>
            </a:pPr>
            <a:r>
              <a:rPr lang="en-GB" sz="1200" dirty="0">
                <a:solidFill>
                  <a:schemeClr val="tx1"/>
                </a:solidFill>
              </a:rPr>
              <a:t>Consolidate SOO franchise and normalised loan </a:t>
            </a:r>
            <a:r>
              <a:rPr lang="en-GB" sz="1200" dirty="0" smtClean="0">
                <a:solidFill>
                  <a:schemeClr val="tx1"/>
                </a:solidFill>
              </a:rPr>
              <a:t>losses</a:t>
            </a:r>
            <a:endParaRPr lang="en-GB" sz="1200" b="1" dirty="0">
              <a:solidFill>
                <a:schemeClr val="tx1"/>
              </a:solidFill>
            </a:endParaRPr>
          </a:p>
        </p:txBody>
      </p:sp>
      <p:sp>
        <p:nvSpPr>
          <p:cNvPr id="9" name="Rectangle 8"/>
          <p:cNvSpPr/>
          <p:nvPr/>
        </p:nvSpPr>
        <p:spPr>
          <a:xfrm>
            <a:off x="648001" y="1373629"/>
            <a:ext cx="5433821" cy="357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Key transformation initiatives</a:t>
            </a:r>
            <a:endParaRPr lang="en-GB" sz="1400" b="1" dirty="0">
              <a:solidFill>
                <a:schemeClr val="bg1"/>
              </a:solidFill>
            </a:endParaRPr>
          </a:p>
        </p:txBody>
      </p:sp>
      <p:sp>
        <p:nvSpPr>
          <p:cNvPr id="12" name="Rectangle 11"/>
          <p:cNvSpPr/>
          <p:nvPr/>
        </p:nvSpPr>
        <p:spPr>
          <a:xfrm>
            <a:off x="7166343" y="1373629"/>
            <a:ext cx="4508204" cy="357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Cost efficiencies and quality gains</a:t>
            </a:r>
            <a:endParaRPr lang="en-GB" sz="1400" b="1" dirty="0">
              <a:solidFill>
                <a:schemeClr val="bg1"/>
              </a:solidFill>
            </a:endParaRPr>
          </a:p>
        </p:txBody>
      </p:sp>
      <p:sp>
        <p:nvSpPr>
          <p:cNvPr id="14" name="TextBox 13"/>
          <p:cNvSpPr txBox="1"/>
          <p:nvPr/>
        </p:nvSpPr>
        <p:spPr>
          <a:xfrm>
            <a:off x="7166344" y="1816013"/>
            <a:ext cx="4508204" cy="276999"/>
          </a:xfrm>
          <a:prstGeom prst="rect">
            <a:avLst/>
          </a:prstGeom>
          <a:noFill/>
        </p:spPr>
        <p:txBody>
          <a:bodyPr wrap="square" rtlCol="0">
            <a:spAutoFit/>
          </a:bodyPr>
          <a:lstStyle/>
          <a:p>
            <a:pPr algn="ctr"/>
            <a:r>
              <a:rPr lang="en-GB" sz="1200" b="1" i="1" dirty="0" smtClean="0">
                <a:solidFill>
                  <a:schemeClr val="tx1"/>
                </a:solidFill>
              </a:rPr>
              <a:t>Where do the cost efficiencies come from?</a:t>
            </a:r>
            <a:endParaRPr lang="en-GB" sz="1200" b="1" i="1" dirty="0">
              <a:solidFill>
                <a:schemeClr val="tx1"/>
              </a:solidFill>
            </a:endParaRPr>
          </a:p>
        </p:txBody>
      </p:sp>
      <p:sp>
        <p:nvSpPr>
          <p:cNvPr id="16" name="TextBox 15"/>
          <p:cNvSpPr txBox="1"/>
          <p:nvPr/>
        </p:nvSpPr>
        <p:spPr>
          <a:xfrm>
            <a:off x="8564663" y="2856174"/>
            <a:ext cx="1164139" cy="246221"/>
          </a:xfrm>
          <a:prstGeom prst="rect">
            <a:avLst/>
          </a:prstGeom>
          <a:noFill/>
        </p:spPr>
        <p:txBody>
          <a:bodyPr wrap="square" rtlCol="0">
            <a:spAutoFit/>
          </a:bodyPr>
          <a:lstStyle/>
          <a:p>
            <a:r>
              <a:rPr lang="en-GB" sz="1000" b="1" dirty="0" smtClean="0"/>
              <a:t>Medium</a:t>
            </a:r>
            <a:endParaRPr lang="en-GB" sz="1000" b="1" dirty="0">
              <a:solidFill>
                <a:schemeClr val="tx1"/>
              </a:solidFill>
            </a:endParaRPr>
          </a:p>
        </p:txBody>
      </p:sp>
      <p:sp>
        <p:nvSpPr>
          <p:cNvPr id="19" name="TextBox 18"/>
          <p:cNvSpPr txBox="1"/>
          <p:nvPr/>
        </p:nvSpPr>
        <p:spPr>
          <a:xfrm>
            <a:off x="7166343" y="3875768"/>
            <a:ext cx="4508204" cy="1762021"/>
          </a:xfrm>
          <a:prstGeom prst="rect">
            <a:avLst/>
          </a:prstGeom>
          <a:noFill/>
        </p:spPr>
        <p:txBody>
          <a:bodyPr wrap="square" rtlCol="0">
            <a:spAutoFit/>
          </a:bodyPr>
          <a:lstStyle/>
          <a:p>
            <a:r>
              <a:rPr lang="en-GB" sz="1200" b="1" dirty="0"/>
              <a:t>Operational excellence,</a:t>
            </a:r>
          </a:p>
          <a:p>
            <a:pPr marL="171450" indent="-171450">
              <a:buFont typeface="Arial" panose="020B0604020202020204" pitchFamily="34" charset="0"/>
              <a:buChar char="•"/>
            </a:pPr>
            <a:r>
              <a:rPr lang="en-GB" sz="1200" dirty="0"/>
              <a:t>Simplified IT infrastructure, robotics and near-shoring to Poland</a:t>
            </a:r>
          </a:p>
          <a:p>
            <a:pPr defTabSz="1087304">
              <a:spcBef>
                <a:spcPts val="500"/>
              </a:spcBef>
              <a:defRPr/>
            </a:pPr>
            <a:r>
              <a:rPr lang="en-GB" sz="1200" b="1" dirty="0" smtClean="0"/>
              <a:t>Improved customer satisfaction</a:t>
            </a:r>
          </a:p>
          <a:p>
            <a:pPr marL="171450" indent="-171450" defTabSz="1087304">
              <a:spcBef>
                <a:spcPts val="500"/>
              </a:spcBef>
              <a:buFont typeface="Arial" panose="020B0604020202020204" pitchFamily="34" charset="0"/>
              <a:buChar char="•"/>
              <a:defRPr/>
            </a:pPr>
            <a:r>
              <a:rPr lang="en-GB" sz="1200" u="sng" dirty="0"/>
              <a:t>Client coverage:</a:t>
            </a:r>
            <a:r>
              <a:rPr lang="en-GB" sz="1200" dirty="0"/>
              <a:t> A more coordinated, dedicated and holistic approach to customer interaction </a:t>
            </a:r>
          </a:p>
          <a:p>
            <a:pPr marL="171450" indent="-171450" defTabSz="1087304">
              <a:spcBef>
                <a:spcPts val="500"/>
              </a:spcBef>
              <a:buFont typeface="Arial" panose="020B0604020202020204" pitchFamily="34" charset="0"/>
              <a:buChar char="•"/>
              <a:defRPr/>
            </a:pPr>
            <a:r>
              <a:rPr lang="en-GB" sz="1200" u="sng" dirty="0" smtClean="0"/>
              <a:t>Research</a:t>
            </a:r>
            <a:r>
              <a:rPr lang="en-GB" sz="1200" dirty="0" smtClean="0"/>
              <a:t>: High uniform quality, </a:t>
            </a:r>
            <a:r>
              <a:rPr lang="en-GB" sz="1200" dirty="0"/>
              <a:t>easier and more transparent to deal </a:t>
            </a:r>
            <a:r>
              <a:rPr lang="en-GB" sz="1200" dirty="0" smtClean="0"/>
              <a:t>with and utilise pan-Nordic capacity </a:t>
            </a:r>
          </a:p>
        </p:txBody>
      </p:sp>
      <p:sp>
        <p:nvSpPr>
          <p:cNvPr id="22" name="TextBox 21"/>
          <p:cNvSpPr txBox="1"/>
          <p:nvPr/>
        </p:nvSpPr>
        <p:spPr>
          <a:xfrm>
            <a:off x="10765609" y="2290525"/>
            <a:ext cx="1164139" cy="246221"/>
          </a:xfrm>
          <a:prstGeom prst="rect">
            <a:avLst/>
          </a:prstGeom>
          <a:noFill/>
        </p:spPr>
        <p:txBody>
          <a:bodyPr wrap="square" rtlCol="0">
            <a:spAutoFit/>
          </a:bodyPr>
          <a:lstStyle/>
          <a:p>
            <a:r>
              <a:rPr lang="en-GB" sz="1000" b="1" dirty="0" smtClean="0">
                <a:solidFill>
                  <a:schemeClr val="tx1"/>
                </a:solidFill>
              </a:rPr>
              <a:t>High</a:t>
            </a:r>
            <a:endParaRPr lang="en-GB" sz="1000" b="1" dirty="0">
              <a:solidFill>
                <a:schemeClr val="tx1"/>
              </a:solidFill>
            </a:endParaRPr>
          </a:p>
        </p:txBody>
      </p:sp>
      <p:grpSp>
        <p:nvGrpSpPr>
          <p:cNvPr id="26" name="xxIcon"/>
          <p:cNvGrpSpPr>
            <a:grpSpLocks noChangeAspect="1"/>
          </p:cNvGrpSpPr>
          <p:nvPr/>
        </p:nvGrpSpPr>
        <p:grpSpPr>
          <a:xfrm>
            <a:off x="7247713" y="1416162"/>
            <a:ext cx="252000" cy="246751"/>
            <a:chOff x="2909888" y="1738313"/>
            <a:chExt cx="304800" cy="298450"/>
          </a:xfrm>
          <a:solidFill>
            <a:schemeClr val="bg1"/>
          </a:solidFill>
        </p:grpSpPr>
        <p:sp>
          <p:nvSpPr>
            <p:cNvPr id="27" name="Freeform 12"/>
            <p:cNvSpPr>
              <a:spLocks/>
            </p:cNvSpPr>
            <p:nvPr/>
          </p:nvSpPr>
          <p:spPr bwMode="auto">
            <a:xfrm>
              <a:off x="2909888" y="1833563"/>
              <a:ext cx="304800" cy="203200"/>
            </a:xfrm>
            <a:custGeom>
              <a:avLst/>
              <a:gdLst>
                <a:gd name="T0" fmla="*/ 188 w 192"/>
                <a:gd name="T1" fmla="*/ 120 h 128"/>
                <a:gd name="T2" fmla="*/ 184 w 192"/>
                <a:gd name="T3" fmla="*/ 120 h 128"/>
                <a:gd name="T4" fmla="*/ 184 w 192"/>
                <a:gd name="T5" fmla="*/ 4 h 128"/>
                <a:gd name="T6" fmla="*/ 184 w 192"/>
                <a:gd name="T7" fmla="*/ 4 h 128"/>
                <a:gd name="T8" fmla="*/ 182 w 192"/>
                <a:gd name="T9" fmla="*/ 2 h 128"/>
                <a:gd name="T10" fmla="*/ 180 w 192"/>
                <a:gd name="T11" fmla="*/ 0 h 128"/>
                <a:gd name="T12" fmla="*/ 156 w 192"/>
                <a:gd name="T13" fmla="*/ 0 h 128"/>
                <a:gd name="T14" fmla="*/ 156 w 192"/>
                <a:gd name="T15" fmla="*/ 0 h 128"/>
                <a:gd name="T16" fmla="*/ 154 w 192"/>
                <a:gd name="T17" fmla="*/ 2 h 128"/>
                <a:gd name="T18" fmla="*/ 152 w 192"/>
                <a:gd name="T19" fmla="*/ 4 h 128"/>
                <a:gd name="T20" fmla="*/ 152 w 192"/>
                <a:gd name="T21" fmla="*/ 120 h 128"/>
                <a:gd name="T22" fmla="*/ 136 w 192"/>
                <a:gd name="T23" fmla="*/ 120 h 128"/>
                <a:gd name="T24" fmla="*/ 136 w 192"/>
                <a:gd name="T25" fmla="*/ 36 h 128"/>
                <a:gd name="T26" fmla="*/ 136 w 192"/>
                <a:gd name="T27" fmla="*/ 36 h 128"/>
                <a:gd name="T28" fmla="*/ 134 w 192"/>
                <a:gd name="T29" fmla="*/ 34 h 128"/>
                <a:gd name="T30" fmla="*/ 132 w 192"/>
                <a:gd name="T31" fmla="*/ 32 h 128"/>
                <a:gd name="T32" fmla="*/ 108 w 192"/>
                <a:gd name="T33" fmla="*/ 32 h 128"/>
                <a:gd name="T34" fmla="*/ 108 w 192"/>
                <a:gd name="T35" fmla="*/ 32 h 128"/>
                <a:gd name="T36" fmla="*/ 106 w 192"/>
                <a:gd name="T37" fmla="*/ 34 h 128"/>
                <a:gd name="T38" fmla="*/ 104 w 192"/>
                <a:gd name="T39" fmla="*/ 36 h 128"/>
                <a:gd name="T40" fmla="*/ 104 w 192"/>
                <a:gd name="T41" fmla="*/ 120 h 128"/>
                <a:gd name="T42" fmla="*/ 88 w 192"/>
                <a:gd name="T43" fmla="*/ 120 h 128"/>
                <a:gd name="T44" fmla="*/ 88 w 192"/>
                <a:gd name="T45" fmla="*/ 68 h 128"/>
                <a:gd name="T46" fmla="*/ 88 w 192"/>
                <a:gd name="T47" fmla="*/ 68 h 128"/>
                <a:gd name="T48" fmla="*/ 86 w 192"/>
                <a:gd name="T49" fmla="*/ 66 h 128"/>
                <a:gd name="T50" fmla="*/ 84 w 192"/>
                <a:gd name="T51" fmla="*/ 64 h 128"/>
                <a:gd name="T52" fmla="*/ 60 w 192"/>
                <a:gd name="T53" fmla="*/ 64 h 128"/>
                <a:gd name="T54" fmla="*/ 60 w 192"/>
                <a:gd name="T55" fmla="*/ 64 h 128"/>
                <a:gd name="T56" fmla="*/ 58 w 192"/>
                <a:gd name="T57" fmla="*/ 66 h 128"/>
                <a:gd name="T58" fmla="*/ 56 w 192"/>
                <a:gd name="T59" fmla="*/ 68 h 128"/>
                <a:gd name="T60" fmla="*/ 56 w 192"/>
                <a:gd name="T61" fmla="*/ 120 h 128"/>
                <a:gd name="T62" fmla="*/ 40 w 192"/>
                <a:gd name="T63" fmla="*/ 120 h 128"/>
                <a:gd name="T64" fmla="*/ 40 w 192"/>
                <a:gd name="T65" fmla="*/ 100 h 128"/>
                <a:gd name="T66" fmla="*/ 40 w 192"/>
                <a:gd name="T67" fmla="*/ 100 h 128"/>
                <a:gd name="T68" fmla="*/ 38 w 192"/>
                <a:gd name="T69" fmla="*/ 98 h 128"/>
                <a:gd name="T70" fmla="*/ 36 w 192"/>
                <a:gd name="T71" fmla="*/ 96 h 128"/>
                <a:gd name="T72" fmla="*/ 12 w 192"/>
                <a:gd name="T73" fmla="*/ 96 h 128"/>
                <a:gd name="T74" fmla="*/ 12 w 192"/>
                <a:gd name="T75" fmla="*/ 96 h 128"/>
                <a:gd name="T76" fmla="*/ 10 w 192"/>
                <a:gd name="T77" fmla="*/ 98 h 128"/>
                <a:gd name="T78" fmla="*/ 8 w 192"/>
                <a:gd name="T79" fmla="*/ 100 h 128"/>
                <a:gd name="T80" fmla="*/ 8 w 192"/>
                <a:gd name="T81" fmla="*/ 120 h 128"/>
                <a:gd name="T82" fmla="*/ 4 w 192"/>
                <a:gd name="T83" fmla="*/ 120 h 128"/>
                <a:gd name="T84" fmla="*/ 4 w 192"/>
                <a:gd name="T85" fmla="*/ 120 h 128"/>
                <a:gd name="T86" fmla="*/ 2 w 192"/>
                <a:gd name="T87" fmla="*/ 122 h 128"/>
                <a:gd name="T88" fmla="*/ 0 w 192"/>
                <a:gd name="T89" fmla="*/ 124 h 128"/>
                <a:gd name="T90" fmla="*/ 0 w 192"/>
                <a:gd name="T91" fmla="*/ 124 h 128"/>
                <a:gd name="T92" fmla="*/ 2 w 192"/>
                <a:gd name="T93" fmla="*/ 126 h 128"/>
                <a:gd name="T94" fmla="*/ 4 w 192"/>
                <a:gd name="T95" fmla="*/ 128 h 128"/>
                <a:gd name="T96" fmla="*/ 188 w 192"/>
                <a:gd name="T97" fmla="*/ 128 h 128"/>
                <a:gd name="T98" fmla="*/ 188 w 192"/>
                <a:gd name="T99" fmla="*/ 128 h 128"/>
                <a:gd name="T100" fmla="*/ 190 w 192"/>
                <a:gd name="T101" fmla="*/ 126 h 128"/>
                <a:gd name="T102" fmla="*/ 192 w 192"/>
                <a:gd name="T103" fmla="*/ 124 h 128"/>
                <a:gd name="T104" fmla="*/ 192 w 192"/>
                <a:gd name="T105" fmla="*/ 124 h 128"/>
                <a:gd name="T106" fmla="*/ 190 w 192"/>
                <a:gd name="T107" fmla="*/ 122 h 128"/>
                <a:gd name="T108" fmla="*/ 188 w 192"/>
                <a:gd name="T109" fmla="*/ 120 h 128"/>
                <a:gd name="T110" fmla="*/ 188 w 192"/>
                <a:gd name="T111"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128">
                  <a:moveTo>
                    <a:pt x="188" y="120"/>
                  </a:moveTo>
                  <a:lnTo>
                    <a:pt x="184" y="120"/>
                  </a:lnTo>
                  <a:lnTo>
                    <a:pt x="184" y="4"/>
                  </a:lnTo>
                  <a:lnTo>
                    <a:pt x="184" y="4"/>
                  </a:lnTo>
                  <a:lnTo>
                    <a:pt x="182" y="2"/>
                  </a:lnTo>
                  <a:lnTo>
                    <a:pt x="180" y="0"/>
                  </a:lnTo>
                  <a:lnTo>
                    <a:pt x="156" y="0"/>
                  </a:lnTo>
                  <a:lnTo>
                    <a:pt x="156" y="0"/>
                  </a:lnTo>
                  <a:lnTo>
                    <a:pt x="154" y="2"/>
                  </a:lnTo>
                  <a:lnTo>
                    <a:pt x="152" y="4"/>
                  </a:lnTo>
                  <a:lnTo>
                    <a:pt x="152" y="120"/>
                  </a:lnTo>
                  <a:lnTo>
                    <a:pt x="136" y="120"/>
                  </a:lnTo>
                  <a:lnTo>
                    <a:pt x="136" y="36"/>
                  </a:lnTo>
                  <a:lnTo>
                    <a:pt x="136" y="36"/>
                  </a:lnTo>
                  <a:lnTo>
                    <a:pt x="134" y="34"/>
                  </a:lnTo>
                  <a:lnTo>
                    <a:pt x="132" y="32"/>
                  </a:lnTo>
                  <a:lnTo>
                    <a:pt x="108" y="32"/>
                  </a:lnTo>
                  <a:lnTo>
                    <a:pt x="108" y="32"/>
                  </a:lnTo>
                  <a:lnTo>
                    <a:pt x="106" y="34"/>
                  </a:lnTo>
                  <a:lnTo>
                    <a:pt x="104" y="36"/>
                  </a:lnTo>
                  <a:lnTo>
                    <a:pt x="104" y="120"/>
                  </a:lnTo>
                  <a:lnTo>
                    <a:pt x="88" y="120"/>
                  </a:lnTo>
                  <a:lnTo>
                    <a:pt x="88" y="68"/>
                  </a:lnTo>
                  <a:lnTo>
                    <a:pt x="88" y="68"/>
                  </a:lnTo>
                  <a:lnTo>
                    <a:pt x="86" y="66"/>
                  </a:lnTo>
                  <a:lnTo>
                    <a:pt x="84" y="64"/>
                  </a:lnTo>
                  <a:lnTo>
                    <a:pt x="60" y="64"/>
                  </a:lnTo>
                  <a:lnTo>
                    <a:pt x="60" y="64"/>
                  </a:lnTo>
                  <a:lnTo>
                    <a:pt x="58" y="66"/>
                  </a:lnTo>
                  <a:lnTo>
                    <a:pt x="56" y="68"/>
                  </a:lnTo>
                  <a:lnTo>
                    <a:pt x="56" y="120"/>
                  </a:lnTo>
                  <a:lnTo>
                    <a:pt x="40" y="120"/>
                  </a:lnTo>
                  <a:lnTo>
                    <a:pt x="40" y="100"/>
                  </a:lnTo>
                  <a:lnTo>
                    <a:pt x="40" y="100"/>
                  </a:lnTo>
                  <a:lnTo>
                    <a:pt x="38" y="98"/>
                  </a:lnTo>
                  <a:lnTo>
                    <a:pt x="36" y="96"/>
                  </a:lnTo>
                  <a:lnTo>
                    <a:pt x="12" y="96"/>
                  </a:lnTo>
                  <a:lnTo>
                    <a:pt x="12" y="96"/>
                  </a:lnTo>
                  <a:lnTo>
                    <a:pt x="10" y="98"/>
                  </a:lnTo>
                  <a:lnTo>
                    <a:pt x="8" y="100"/>
                  </a:lnTo>
                  <a:lnTo>
                    <a:pt x="8" y="120"/>
                  </a:lnTo>
                  <a:lnTo>
                    <a:pt x="4" y="120"/>
                  </a:lnTo>
                  <a:lnTo>
                    <a:pt x="4" y="120"/>
                  </a:lnTo>
                  <a:lnTo>
                    <a:pt x="2" y="122"/>
                  </a:lnTo>
                  <a:lnTo>
                    <a:pt x="0" y="124"/>
                  </a:lnTo>
                  <a:lnTo>
                    <a:pt x="0" y="124"/>
                  </a:lnTo>
                  <a:lnTo>
                    <a:pt x="2" y="126"/>
                  </a:lnTo>
                  <a:lnTo>
                    <a:pt x="4" y="128"/>
                  </a:lnTo>
                  <a:lnTo>
                    <a:pt x="188" y="128"/>
                  </a:lnTo>
                  <a:lnTo>
                    <a:pt x="188" y="128"/>
                  </a:lnTo>
                  <a:lnTo>
                    <a:pt x="190" y="126"/>
                  </a:lnTo>
                  <a:lnTo>
                    <a:pt x="192" y="124"/>
                  </a:lnTo>
                  <a:lnTo>
                    <a:pt x="192" y="124"/>
                  </a:lnTo>
                  <a:lnTo>
                    <a:pt x="190" y="122"/>
                  </a:lnTo>
                  <a:lnTo>
                    <a:pt x="188" y="120"/>
                  </a:lnTo>
                  <a:lnTo>
                    <a:pt x="18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3"/>
            <p:cNvSpPr>
              <a:spLocks/>
            </p:cNvSpPr>
            <p:nvPr/>
          </p:nvSpPr>
          <p:spPr bwMode="auto">
            <a:xfrm>
              <a:off x="2941638" y="1738313"/>
              <a:ext cx="241300" cy="171450"/>
            </a:xfrm>
            <a:custGeom>
              <a:avLst/>
              <a:gdLst>
                <a:gd name="T0" fmla="*/ 6 w 152"/>
                <a:gd name="T1" fmla="*/ 108 h 108"/>
                <a:gd name="T2" fmla="*/ 142 w 152"/>
                <a:gd name="T3" fmla="*/ 16 h 108"/>
                <a:gd name="T4" fmla="*/ 140 w 152"/>
                <a:gd name="T5" fmla="*/ 40 h 108"/>
                <a:gd name="T6" fmla="*/ 140 w 152"/>
                <a:gd name="T7" fmla="*/ 40 h 108"/>
                <a:gd name="T8" fmla="*/ 140 w 152"/>
                <a:gd name="T9" fmla="*/ 42 h 108"/>
                <a:gd name="T10" fmla="*/ 144 w 152"/>
                <a:gd name="T11" fmla="*/ 44 h 108"/>
                <a:gd name="T12" fmla="*/ 144 w 152"/>
                <a:gd name="T13" fmla="*/ 44 h 108"/>
                <a:gd name="T14" fmla="*/ 146 w 152"/>
                <a:gd name="T15" fmla="*/ 44 h 108"/>
                <a:gd name="T16" fmla="*/ 148 w 152"/>
                <a:gd name="T17" fmla="*/ 40 h 108"/>
                <a:gd name="T18" fmla="*/ 152 w 152"/>
                <a:gd name="T19" fmla="*/ 8 h 108"/>
                <a:gd name="T20" fmla="*/ 152 w 152"/>
                <a:gd name="T21" fmla="*/ 8 h 108"/>
                <a:gd name="T22" fmla="*/ 152 w 152"/>
                <a:gd name="T23" fmla="*/ 6 h 108"/>
                <a:gd name="T24" fmla="*/ 148 w 152"/>
                <a:gd name="T25" fmla="*/ 4 h 108"/>
                <a:gd name="T26" fmla="*/ 148 w 152"/>
                <a:gd name="T27" fmla="*/ 4 h 108"/>
                <a:gd name="T28" fmla="*/ 116 w 152"/>
                <a:gd name="T29" fmla="*/ 0 h 108"/>
                <a:gd name="T30" fmla="*/ 116 w 152"/>
                <a:gd name="T31" fmla="*/ 0 h 108"/>
                <a:gd name="T32" fmla="*/ 114 w 152"/>
                <a:gd name="T33" fmla="*/ 0 h 108"/>
                <a:gd name="T34" fmla="*/ 112 w 152"/>
                <a:gd name="T35" fmla="*/ 4 h 108"/>
                <a:gd name="T36" fmla="*/ 112 w 152"/>
                <a:gd name="T37" fmla="*/ 4 h 108"/>
                <a:gd name="T38" fmla="*/ 112 w 152"/>
                <a:gd name="T39" fmla="*/ 6 h 108"/>
                <a:gd name="T40" fmla="*/ 116 w 152"/>
                <a:gd name="T41" fmla="*/ 8 h 108"/>
                <a:gd name="T42" fmla="*/ 136 w 152"/>
                <a:gd name="T43" fmla="*/ 10 h 108"/>
                <a:gd name="T44" fmla="*/ 2 w 152"/>
                <a:gd name="T45" fmla="*/ 100 h 108"/>
                <a:gd name="T46" fmla="*/ 2 w 152"/>
                <a:gd name="T47" fmla="*/ 100 h 108"/>
                <a:gd name="T48" fmla="*/ 0 w 152"/>
                <a:gd name="T49" fmla="*/ 102 h 108"/>
                <a:gd name="T50" fmla="*/ 0 w 152"/>
                <a:gd name="T51" fmla="*/ 106 h 108"/>
                <a:gd name="T52" fmla="*/ 0 w 152"/>
                <a:gd name="T53" fmla="*/ 106 h 108"/>
                <a:gd name="T54" fmla="*/ 4 w 152"/>
                <a:gd name="T55" fmla="*/ 108 h 108"/>
                <a:gd name="T56" fmla="*/ 6 w 152"/>
                <a:gd name="T57" fmla="*/ 108 h 108"/>
                <a:gd name="T58" fmla="*/ 6 w 152"/>
                <a:gd name="T5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08">
                  <a:moveTo>
                    <a:pt x="6" y="108"/>
                  </a:moveTo>
                  <a:lnTo>
                    <a:pt x="142" y="16"/>
                  </a:lnTo>
                  <a:lnTo>
                    <a:pt x="140" y="40"/>
                  </a:lnTo>
                  <a:lnTo>
                    <a:pt x="140" y="40"/>
                  </a:lnTo>
                  <a:lnTo>
                    <a:pt x="140" y="42"/>
                  </a:lnTo>
                  <a:lnTo>
                    <a:pt x="144" y="44"/>
                  </a:lnTo>
                  <a:lnTo>
                    <a:pt x="144" y="44"/>
                  </a:lnTo>
                  <a:lnTo>
                    <a:pt x="146" y="44"/>
                  </a:lnTo>
                  <a:lnTo>
                    <a:pt x="148" y="40"/>
                  </a:lnTo>
                  <a:lnTo>
                    <a:pt x="152" y="8"/>
                  </a:lnTo>
                  <a:lnTo>
                    <a:pt x="152" y="8"/>
                  </a:lnTo>
                  <a:lnTo>
                    <a:pt x="152" y="6"/>
                  </a:lnTo>
                  <a:lnTo>
                    <a:pt x="148" y="4"/>
                  </a:lnTo>
                  <a:lnTo>
                    <a:pt x="148" y="4"/>
                  </a:lnTo>
                  <a:lnTo>
                    <a:pt x="116" y="0"/>
                  </a:lnTo>
                  <a:lnTo>
                    <a:pt x="116" y="0"/>
                  </a:lnTo>
                  <a:lnTo>
                    <a:pt x="114" y="0"/>
                  </a:lnTo>
                  <a:lnTo>
                    <a:pt x="112" y="4"/>
                  </a:lnTo>
                  <a:lnTo>
                    <a:pt x="112" y="4"/>
                  </a:lnTo>
                  <a:lnTo>
                    <a:pt x="112" y="6"/>
                  </a:lnTo>
                  <a:lnTo>
                    <a:pt x="116" y="8"/>
                  </a:lnTo>
                  <a:lnTo>
                    <a:pt x="136" y="10"/>
                  </a:lnTo>
                  <a:lnTo>
                    <a:pt x="2" y="100"/>
                  </a:lnTo>
                  <a:lnTo>
                    <a:pt x="2" y="100"/>
                  </a:lnTo>
                  <a:lnTo>
                    <a:pt x="0" y="102"/>
                  </a:lnTo>
                  <a:lnTo>
                    <a:pt x="0" y="106"/>
                  </a:lnTo>
                  <a:lnTo>
                    <a:pt x="0" y="106"/>
                  </a:lnTo>
                  <a:lnTo>
                    <a:pt x="4" y="108"/>
                  </a:lnTo>
                  <a:lnTo>
                    <a:pt x="6" y="108"/>
                  </a:lnTo>
                  <a:lnTo>
                    <a:pt x="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30" name="xxIcon"/>
          <p:cNvGrpSpPr>
            <a:grpSpLocks noChangeAspect="1"/>
          </p:cNvGrpSpPr>
          <p:nvPr/>
        </p:nvGrpSpPr>
        <p:grpSpPr>
          <a:xfrm>
            <a:off x="736050" y="1427505"/>
            <a:ext cx="180000" cy="254118"/>
            <a:chOff x="7215188" y="4170363"/>
            <a:chExt cx="215900" cy="304800"/>
          </a:xfrm>
          <a:solidFill>
            <a:schemeClr val="bg1"/>
          </a:solidFill>
        </p:grpSpPr>
        <p:sp>
          <p:nvSpPr>
            <p:cNvPr id="31" name="Freeform 166"/>
            <p:cNvSpPr>
              <a:spLocks/>
            </p:cNvSpPr>
            <p:nvPr/>
          </p:nvSpPr>
          <p:spPr bwMode="auto">
            <a:xfrm>
              <a:off x="7215188" y="4170363"/>
              <a:ext cx="215900" cy="215900"/>
            </a:xfrm>
            <a:custGeom>
              <a:avLst/>
              <a:gdLst>
                <a:gd name="T0" fmla="*/ 68 w 136"/>
                <a:gd name="T1" fmla="*/ 0 h 136"/>
                <a:gd name="T2" fmla="*/ 42 w 136"/>
                <a:gd name="T3" fmla="*/ 6 h 136"/>
                <a:gd name="T4" fmla="*/ 20 w 136"/>
                <a:gd name="T5" fmla="*/ 20 h 136"/>
                <a:gd name="T6" fmla="*/ 6 w 136"/>
                <a:gd name="T7" fmla="*/ 42 h 136"/>
                <a:gd name="T8" fmla="*/ 0 w 136"/>
                <a:gd name="T9" fmla="*/ 68 h 136"/>
                <a:gd name="T10" fmla="*/ 2 w 136"/>
                <a:gd name="T11" fmla="*/ 82 h 136"/>
                <a:gd name="T12" fmla="*/ 10 w 136"/>
                <a:gd name="T13" fmla="*/ 104 h 136"/>
                <a:gd name="T14" fmla="*/ 28 w 136"/>
                <a:gd name="T15" fmla="*/ 122 h 136"/>
                <a:gd name="T16" fmla="*/ 52 w 136"/>
                <a:gd name="T17" fmla="*/ 134 h 136"/>
                <a:gd name="T18" fmla="*/ 64 w 136"/>
                <a:gd name="T19" fmla="*/ 102 h 136"/>
                <a:gd name="T20" fmla="*/ 58 w 136"/>
                <a:gd name="T21" fmla="*/ 106 h 136"/>
                <a:gd name="T22" fmla="*/ 54 w 136"/>
                <a:gd name="T23" fmla="*/ 106 h 136"/>
                <a:gd name="T24" fmla="*/ 42 w 136"/>
                <a:gd name="T25" fmla="*/ 94 h 136"/>
                <a:gd name="T26" fmla="*/ 42 w 136"/>
                <a:gd name="T27" fmla="*/ 90 h 136"/>
                <a:gd name="T28" fmla="*/ 44 w 136"/>
                <a:gd name="T29" fmla="*/ 88 h 136"/>
                <a:gd name="T30" fmla="*/ 56 w 136"/>
                <a:gd name="T31" fmla="*/ 98 h 136"/>
                <a:gd name="T32" fmla="*/ 66 w 136"/>
                <a:gd name="T33" fmla="*/ 90 h 136"/>
                <a:gd name="T34" fmla="*/ 66 w 136"/>
                <a:gd name="T35" fmla="*/ 88 h 136"/>
                <a:gd name="T36" fmla="*/ 70 w 136"/>
                <a:gd name="T37" fmla="*/ 88 h 136"/>
                <a:gd name="T38" fmla="*/ 80 w 136"/>
                <a:gd name="T39" fmla="*/ 98 h 136"/>
                <a:gd name="T40" fmla="*/ 90 w 136"/>
                <a:gd name="T41" fmla="*/ 90 h 136"/>
                <a:gd name="T42" fmla="*/ 94 w 136"/>
                <a:gd name="T43" fmla="*/ 90 h 136"/>
                <a:gd name="T44" fmla="*/ 96 w 136"/>
                <a:gd name="T45" fmla="*/ 92 h 136"/>
                <a:gd name="T46" fmla="*/ 82 w 136"/>
                <a:gd name="T47" fmla="*/ 106 h 136"/>
                <a:gd name="T48" fmla="*/ 80 w 136"/>
                <a:gd name="T49" fmla="*/ 108 h 136"/>
                <a:gd name="T50" fmla="*/ 78 w 136"/>
                <a:gd name="T51" fmla="*/ 106 h 136"/>
                <a:gd name="T52" fmla="*/ 72 w 136"/>
                <a:gd name="T53" fmla="*/ 136 h 136"/>
                <a:gd name="T54" fmla="*/ 84 w 136"/>
                <a:gd name="T55" fmla="*/ 134 h 136"/>
                <a:gd name="T56" fmla="*/ 108 w 136"/>
                <a:gd name="T57" fmla="*/ 122 h 136"/>
                <a:gd name="T58" fmla="*/ 126 w 136"/>
                <a:gd name="T59" fmla="*/ 104 h 136"/>
                <a:gd name="T60" fmla="*/ 134 w 136"/>
                <a:gd name="T61" fmla="*/ 82 h 136"/>
                <a:gd name="T62" fmla="*/ 136 w 136"/>
                <a:gd name="T63" fmla="*/ 68 h 136"/>
                <a:gd name="T64" fmla="*/ 130 w 136"/>
                <a:gd name="T65" fmla="*/ 42 h 136"/>
                <a:gd name="T66" fmla="*/ 116 w 136"/>
                <a:gd name="T67" fmla="*/ 20 h 136"/>
                <a:gd name="T68" fmla="*/ 94 w 136"/>
                <a:gd name="T69" fmla="*/ 6 h 136"/>
                <a:gd name="T70" fmla="*/ 68 w 136"/>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136">
                  <a:moveTo>
                    <a:pt x="68" y="0"/>
                  </a:moveTo>
                  <a:lnTo>
                    <a:pt x="68" y="0"/>
                  </a:lnTo>
                  <a:lnTo>
                    <a:pt x="54" y="2"/>
                  </a:lnTo>
                  <a:lnTo>
                    <a:pt x="42" y="6"/>
                  </a:lnTo>
                  <a:lnTo>
                    <a:pt x="30" y="12"/>
                  </a:lnTo>
                  <a:lnTo>
                    <a:pt x="20" y="20"/>
                  </a:lnTo>
                  <a:lnTo>
                    <a:pt x="12" y="30"/>
                  </a:lnTo>
                  <a:lnTo>
                    <a:pt x="6" y="42"/>
                  </a:lnTo>
                  <a:lnTo>
                    <a:pt x="2" y="54"/>
                  </a:lnTo>
                  <a:lnTo>
                    <a:pt x="0" y="68"/>
                  </a:lnTo>
                  <a:lnTo>
                    <a:pt x="0" y="68"/>
                  </a:lnTo>
                  <a:lnTo>
                    <a:pt x="2" y="82"/>
                  </a:lnTo>
                  <a:lnTo>
                    <a:pt x="4" y="94"/>
                  </a:lnTo>
                  <a:lnTo>
                    <a:pt x="10" y="104"/>
                  </a:lnTo>
                  <a:lnTo>
                    <a:pt x="18" y="114"/>
                  </a:lnTo>
                  <a:lnTo>
                    <a:pt x="28" y="122"/>
                  </a:lnTo>
                  <a:lnTo>
                    <a:pt x="38" y="130"/>
                  </a:lnTo>
                  <a:lnTo>
                    <a:pt x="52" y="134"/>
                  </a:lnTo>
                  <a:lnTo>
                    <a:pt x="64" y="136"/>
                  </a:lnTo>
                  <a:lnTo>
                    <a:pt x="64" y="102"/>
                  </a:lnTo>
                  <a:lnTo>
                    <a:pt x="58" y="106"/>
                  </a:lnTo>
                  <a:lnTo>
                    <a:pt x="58" y="106"/>
                  </a:lnTo>
                  <a:lnTo>
                    <a:pt x="56" y="108"/>
                  </a:lnTo>
                  <a:lnTo>
                    <a:pt x="54" y="106"/>
                  </a:lnTo>
                  <a:lnTo>
                    <a:pt x="42" y="94"/>
                  </a:lnTo>
                  <a:lnTo>
                    <a:pt x="42" y="94"/>
                  </a:lnTo>
                  <a:lnTo>
                    <a:pt x="40" y="92"/>
                  </a:lnTo>
                  <a:lnTo>
                    <a:pt x="42" y="90"/>
                  </a:lnTo>
                  <a:lnTo>
                    <a:pt x="42" y="90"/>
                  </a:lnTo>
                  <a:lnTo>
                    <a:pt x="44" y="88"/>
                  </a:lnTo>
                  <a:lnTo>
                    <a:pt x="46" y="90"/>
                  </a:lnTo>
                  <a:lnTo>
                    <a:pt x="56" y="98"/>
                  </a:lnTo>
                  <a:lnTo>
                    <a:pt x="66" y="90"/>
                  </a:lnTo>
                  <a:lnTo>
                    <a:pt x="66" y="90"/>
                  </a:lnTo>
                  <a:lnTo>
                    <a:pt x="66" y="88"/>
                  </a:lnTo>
                  <a:lnTo>
                    <a:pt x="66" y="88"/>
                  </a:lnTo>
                  <a:lnTo>
                    <a:pt x="70" y="88"/>
                  </a:lnTo>
                  <a:lnTo>
                    <a:pt x="70" y="88"/>
                  </a:lnTo>
                  <a:lnTo>
                    <a:pt x="70" y="90"/>
                  </a:lnTo>
                  <a:lnTo>
                    <a:pt x="80" y="98"/>
                  </a:lnTo>
                  <a:lnTo>
                    <a:pt x="90" y="90"/>
                  </a:lnTo>
                  <a:lnTo>
                    <a:pt x="90" y="90"/>
                  </a:lnTo>
                  <a:lnTo>
                    <a:pt x="92" y="88"/>
                  </a:lnTo>
                  <a:lnTo>
                    <a:pt x="94" y="90"/>
                  </a:lnTo>
                  <a:lnTo>
                    <a:pt x="94" y="90"/>
                  </a:lnTo>
                  <a:lnTo>
                    <a:pt x="96" y="92"/>
                  </a:lnTo>
                  <a:lnTo>
                    <a:pt x="94" y="94"/>
                  </a:lnTo>
                  <a:lnTo>
                    <a:pt x="82" y="106"/>
                  </a:lnTo>
                  <a:lnTo>
                    <a:pt x="82" y="106"/>
                  </a:lnTo>
                  <a:lnTo>
                    <a:pt x="80" y="108"/>
                  </a:lnTo>
                  <a:lnTo>
                    <a:pt x="80" y="108"/>
                  </a:lnTo>
                  <a:lnTo>
                    <a:pt x="78" y="106"/>
                  </a:lnTo>
                  <a:lnTo>
                    <a:pt x="72" y="102"/>
                  </a:lnTo>
                  <a:lnTo>
                    <a:pt x="72" y="136"/>
                  </a:lnTo>
                  <a:lnTo>
                    <a:pt x="72" y="136"/>
                  </a:lnTo>
                  <a:lnTo>
                    <a:pt x="84" y="134"/>
                  </a:lnTo>
                  <a:lnTo>
                    <a:pt x="98" y="130"/>
                  </a:lnTo>
                  <a:lnTo>
                    <a:pt x="108" y="122"/>
                  </a:lnTo>
                  <a:lnTo>
                    <a:pt x="118" y="114"/>
                  </a:lnTo>
                  <a:lnTo>
                    <a:pt x="126" y="104"/>
                  </a:lnTo>
                  <a:lnTo>
                    <a:pt x="132" y="94"/>
                  </a:lnTo>
                  <a:lnTo>
                    <a:pt x="134" y="82"/>
                  </a:lnTo>
                  <a:lnTo>
                    <a:pt x="136" y="68"/>
                  </a:lnTo>
                  <a:lnTo>
                    <a:pt x="136" y="68"/>
                  </a:lnTo>
                  <a:lnTo>
                    <a:pt x="134" y="54"/>
                  </a:lnTo>
                  <a:lnTo>
                    <a:pt x="130" y="42"/>
                  </a:lnTo>
                  <a:lnTo>
                    <a:pt x="124" y="30"/>
                  </a:lnTo>
                  <a:lnTo>
                    <a:pt x="116" y="20"/>
                  </a:lnTo>
                  <a:lnTo>
                    <a:pt x="106" y="12"/>
                  </a:lnTo>
                  <a:lnTo>
                    <a:pt x="94" y="6"/>
                  </a:lnTo>
                  <a:lnTo>
                    <a:pt x="82" y="2"/>
                  </a:lnTo>
                  <a:lnTo>
                    <a:pt x="68" y="0"/>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67"/>
            <p:cNvSpPr>
              <a:spLocks/>
            </p:cNvSpPr>
            <p:nvPr/>
          </p:nvSpPr>
          <p:spPr bwMode="auto">
            <a:xfrm>
              <a:off x="7285038" y="4398963"/>
              <a:ext cx="76200" cy="12700"/>
            </a:xfrm>
            <a:custGeom>
              <a:avLst/>
              <a:gdLst>
                <a:gd name="T0" fmla="*/ 44 w 48"/>
                <a:gd name="T1" fmla="*/ 0 h 8"/>
                <a:gd name="T2" fmla="*/ 4 w 48"/>
                <a:gd name="T3" fmla="*/ 0 h 8"/>
                <a:gd name="T4" fmla="*/ 4 w 48"/>
                <a:gd name="T5" fmla="*/ 0 h 8"/>
                <a:gd name="T6" fmla="*/ 2 w 48"/>
                <a:gd name="T7" fmla="*/ 2 h 8"/>
                <a:gd name="T8" fmla="*/ 0 w 48"/>
                <a:gd name="T9" fmla="*/ 4 h 8"/>
                <a:gd name="T10" fmla="*/ 0 w 48"/>
                <a:gd name="T11" fmla="*/ 4 h 8"/>
                <a:gd name="T12" fmla="*/ 2 w 48"/>
                <a:gd name="T13" fmla="*/ 6 h 8"/>
                <a:gd name="T14" fmla="*/ 4 w 48"/>
                <a:gd name="T15" fmla="*/ 8 h 8"/>
                <a:gd name="T16" fmla="*/ 44 w 48"/>
                <a:gd name="T17" fmla="*/ 8 h 8"/>
                <a:gd name="T18" fmla="*/ 44 w 48"/>
                <a:gd name="T19" fmla="*/ 8 h 8"/>
                <a:gd name="T20" fmla="*/ 46 w 48"/>
                <a:gd name="T21" fmla="*/ 6 h 8"/>
                <a:gd name="T22" fmla="*/ 48 w 48"/>
                <a:gd name="T23" fmla="*/ 4 h 8"/>
                <a:gd name="T24" fmla="*/ 48 w 48"/>
                <a:gd name="T25" fmla="*/ 4 h 8"/>
                <a:gd name="T26" fmla="*/ 46 w 48"/>
                <a:gd name="T27" fmla="*/ 2 h 8"/>
                <a:gd name="T28" fmla="*/ 44 w 48"/>
                <a:gd name="T29" fmla="*/ 0 h 8"/>
                <a:gd name="T30" fmla="*/ 44 w 48"/>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8">
                  <a:moveTo>
                    <a:pt x="44" y="0"/>
                  </a:moveTo>
                  <a:lnTo>
                    <a:pt x="4" y="0"/>
                  </a:lnTo>
                  <a:lnTo>
                    <a:pt x="4" y="0"/>
                  </a:lnTo>
                  <a:lnTo>
                    <a:pt x="2" y="2"/>
                  </a:lnTo>
                  <a:lnTo>
                    <a:pt x="0" y="4"/>
                  </a:lnTo>
                  <a:lnTo>
                    <a:pt x="0" y="4"/>
                  </a:lnTo>
                  <a:lnTo>
                    <a:pt x="2" y="6"/>
                  </a:lnTo>
                  <a:lnTo>
                    <a:pt x="4"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68"/>
            <p:cNvSpPr>
              <a:spLocks/>
            </p:cNvSpPr>
            <p:nvPr/>
          </p:nvSpPr>
          <p:spPr bwMode="auto">
            <a:xfrm>
              <a:off x="7285038" y="4424363"/>
              <a:ext cx="76200" cy="12700"/>
            </a:xfrm>
            <a:custGeom>
              <a:avLst/>
              <a:gdLst>
                <a:gd name="T0" fmla="*/ 44 w 48"/>
                <a:gd name="T1" fmla="*/ 0 h 8"/>
                <a:gd name="T2" fmla="*/ 4 w 48"/>
                <a:gd name="T3" fmla="*/ 0 h 8"/>
                <a:gd name="T4" fmla="*/ 4 w 48"/>
                <a:gd name="T5" fmla="*/ 0 h 8"/>
                <a:gd name="T6" fmla="*/ 2 w 48"/>
                <a:gd name="T7" fmla="*/ 2 h 8"/>
                <a:gd name="T8" fmla="*/ 0 w 48"/>
                <a:gd name="T9" fmla="*/ 4 h 8"/>
                <a:gd name="T10" fmla="*/ 0 w 48"/>
                <a:gd name="T11" fmla="*/ 4 h 8"/>
                <a:gd name="T12" fmla="*/ 2 w 48"/>
                <a:gd name="T13" fmla="*/ 6 h 8"/>
                <a:gd name="T14" fmla="*/ 4 w 48"/>
                <a:gd name="T15" fmla="*/ 8 h 8"/>
                <a:gd name="T16" fmla="*/ 44 w 48"/>
                <a:gd name="T17" fmla="*/ 8 h 8"/>
                <a:gd name="T18" fmla="*/ 44 w 48"/>
                <a:gd name="T19" fmla="*/ 8 h 8"/>
                <a:gd name="T20" fmla="*/ 46 w 48"/>
                <a:gd name="T21" fmla="*/ 6 h 8"/>
                <a:gd name="T22" fmla="*/ 48 w 48"/>
                <a:gd name="T23" fmla="*/ 4 h 8"/>
                <a:gd name="T24" fmla="*/ 48 w 48"/>
                <a:gd name="T25" fmla="*/ 4 h 8"/>
                <a:gd name="T26" fmla="*/ 46 w 48"/>
                <a:gd name="T27" fmla="*/ 2 h 8"/>
                <a:gd name="T28" fmla="*/ 44 w 48"/>
                <a:gd name="T29" fmla="*/ 0 h 8"/>
                <a:gd name="T30" fmla="*/ 44 w 48"/>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8">
                  <a:moveTo>
                    <a:pt x="44" y="0"/>
                  </a:moveTo>
                  <a:lnTo>
                    <a:pt x="4" y="0"/>
                  </a:lnTo>
                  <a:lnTo>
                    <a:pt x="4" y="0"/>
                  </a:lnTo>
                  <a:lnTo>
                    <a:pt x="2" y="2"/>
                  </a:lnTo>
                  <a:lnTo>
                    <a:pt x="0" y="4"/>
                  </a:lnTo>
                  <a:lnTo>
                    <a:pt x="0" y="4"/>
                  </a:lnTo>
                  <a:lnTo>
                    <a:pt x="2" y="6"/>
                  </a:lnTo>
                  <a:lnTo>
                    <a:pt x="4"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69"/>
            <p:cNvSpPr>
              <a:spLocks/>
            </p:cNvSpPr>
            <p:nvPr/>
          </p:nvSpPr>
          <p:spPr bwMode="auto">
            <a:xfrm>
              <a:off x="7285038" y="4449763"/>
              <a:ext cx="76200" cy="25400"/>
            </a:xfrm>
            <a:custGeom>
              <a:avLst/>
              <a:gdLst>
                <a:gd name="T0" fmla="*/ 44 w 48"/>
                <a:gd name="T1" fmla="*/ 0 h 16"/>
                <a:gd name="T2" fmla="*/ 4 w 48"/>
                <a:gd name="T3" fmla="*/ 0 h 16"/>
                <a:gd name="T4" fmla="*/ 4 w 48"/>
                <a:gd name="T5" fmla="*/ 0 h 16"/>
                <a:gd name="T6" fmla="*/ 2 w 48"/>
                <a:gd name="T7" fmla="*/ 2 h 16"/>
                <a:gd name="T8" fmla="*/ 0 w 48"/>
                <a:gd name="T9" fmla="*/ 4 h 16"/>
                <a:gd name="T10" fmla="*/ 0 w 48"/>
                <a:gd name="T11" fmla="*/ 4 h 16"/>
                <a:gd name="T12" fmla="*/ 2 w 48"/>
                <a:gd name="T13" fmla="*/ 6 h 16"/>
                <a:gd name="T14" fmla="*/ 4 w 48"/>
                <a:gd name="T15" fmla="*/ 8 h 16"/>
                <a:gd name="T16" fmla="*/ 20 w 48"/>
                <a:gd name="T17" fmla="*/ 8 h 16"/>
                <a:gd name="T18" fmla="*/ 20 w 48"/>
                <a:gd name="T19" fmla="*/ 12 h 16"/>
                <a:gd name="T20" fmla="*/ 20 w 48"/>
                <a:gd name="T21" fmla="*/ 12 h 16"/>
                <a:gd name="T22" fmla="*/ 22 w 48"/>
                <a:gd name="T23" fmla="*/ 14 h 16"/>
                <a:gd name="T24" fmla="*/ 24 w 48"/>
                <a:gd name="T25" fmla="*/ 16 h 16"/>
                <a:gd name="T26" fmla="*/ 24 w 48"/>
                <a:gd name="T27" fmla="*/ 16 h 16"/>
                <a:gd name="T28" fmla="*/ 26 w 48"/>
                <a:gd name="T29" fmla="*/ 14 h 16"/>
                <a:gd name="T30" fmla="*/ 28 w 48"/>
                <a:gd name="T31" fmla="*/ 12 h 16"/>
                <a:gd name="T32" fmla="*/ 28 w 48"/>
                <a:gd name="T33" fmla="*/ 8 h 16"/>
                <a:gd name="T34" fmla="*/ 44 w 48"/>
                <a:gd name="T35" fmla="*/ 8 h 16"/>
                <a:gd name="T36" fmla="*/ 44 w 48"/>
                <a:gd name="T37" fmla="*/ 8 h 16"/>
                <a:gd name="T38" fmla="*/ 46 w 48"/>
                <a:gd name="T39" fmla="*/ 6 h 16"/>
                <a:gd name="T40" fmla="*/ 48 w 48"/>
                <a:gd name="T41" fmla="*/ 4 h 16"/>
                <a:gd name="T42" fmla="*/ 48 w 48"/>
                <a:gd name="T43" fmla="*/ 4 h 16"/>
                <a:gd name="T44" fmla="*/ 46 w 48"/>
                <a:gd name="T45" fmla="*/ 2 h 16"/>
                <a:gd name="T46" fmla="*/ 44 w 48"/>
                <a:gd name="T47" fmla="*/ 0 h 16"/>
                <a:gd name="T48" fmla="*/ 44 w 48"/>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16">
                  <a:moveTo>
                    <a:pt x="44" y="0"/>
                  </a:moveTo>
                  <a:lnTo>
                    <a:pt x="4" y="0"/>
                  </a:lnTo>
                  <a:lnTo>
                    <a:pt x="4" y="0"/>
                  </a:lnTo>
                  <a:lnTo>
                    <a:pt x="2" y="2"/>
                  </a:lnTo>
                  <a:lnTo>
                    <a:pt x="0" y="4"/>
                  </a:lnTo>
                  <a:lnTo>
                    <a:pt x="0" y="4"/>
                  </a:lnTo>
                  <a:lnTo>
                    <a:pt x="2" y="6"/>
                  </a:lnTo>
                  <a:lnTo>
                    <a:pt x="4" y="8"/>
                  </a:lnTo>
                  <a:lnTo>
                    <a:pt x="20" y="8"/>
                  </a:lnTo>
                  <a:lnTo>
                    <a:pt x="20" y="12"/>
                  </a:lnTo>
                  <a:lnTo>
                    <a:pt x="20" y="12"/>
                  </a:lnTo>
                  <a:lnTo>
                    <a:pt x="22" y="14"/>
                  </a:lnTo>
                  <a:lnTo>
                    <a:pt x="24" y="16"/>
                  </a:lnTo>
                  <a:lnTo>
                    <a:pt x="24" y="16"/>
                  </a:lnTo>
                  <a:lnTo>
                    <a:pt x="26" y="14"/>
                  </a:lnTo>
                  <a:lnTo>
                    <a:pt x="28" y="12"/>
                  </a:lnTo>
                  <a:lnTo>
                    <a:pt x="28"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5" name="TextBox 34"/>
          <p:cNvSpPr txBox="1"/>
          <p:nvPr/>
        </p:nvSpPr>
        <p:spPr>
          <a:xfrm>
            <a:off x="8580302" y="2278711"/>
            <a:ext cx="1164139" cy="246221"/>
          </a:xfrm>
          <a:prstGeom prst="rect">
            <a:avLst/>
          </a:prstGeom>
          <a:noFill/>
        </p:spPr>
        <p:txBody>
          <a:bodyPr wrap="square" rtlCol="0">
            <a:spAutoFit/>
          </a:bodyPr>
          <a:lstStyle/>
          <a:p>
            <a:r>
              <a:rPr lang="en-GB" sz="1000" b="1" dirty="0" smtClean="0">
                <a:solidFill>
                  <a:schemeClr val="tx1"/>
                </a:solidFill>
              </a:rPr>
              <a:t>High</a:t>
            </a:r>
            <a:endParaRPr lang="en-GB" sz="1000" b="1" dirty="0">
              <a:solidFill>
                <a:schemeClr val="tx1"/>
              </a:solidFill>
            </a:endParaRPr>
          </a:p>
        </p:txBody>
      </p:sp>
      <p:sp>
        <p:nvSpPr>
          <p:cNvPr id="37" name="TextBox 36"/>
          <p:cNvSpPr txBox="1"/>
          <p:nvPr/>
        </p:nvSpPr>
        <p:spPr>
          <a:xfrm>
            <a:off x="10765609" y="2794386"/>
            <a:ext cx="1164139" cy="246221"/>
          </a:xfrm>
          <a:prstGeom prst="rect">
            <a:avLst/>
          </a:prstGeom>
          <a:noFill/>
        </p:spPr>
        <p:txBody>
          <a:bodyPr wrap="square" rtlCol="0">
            <a:spAutoFit/>
          </a:bodyPr>
          <a:lstStyle/>
          <a:p>
            <a:r>
              <a:rPr lang="en-GB" sz="1000" b="1" dirty="0" smtClean="0"/>
              <a:t>Medium</a:t>
            </a:r>
            <a:endParaRPr lang="en-GB" sz="1000" b="1" dirty="0">
              <a:solidFill>
                <a:schemeClr val="tx1"/>
              </a:solidFill>
            </a:endParaRPr>
          </a:p>
        </p:txBody>
      </p:sp>
      <p:sp>
        <p:nvSpPr>
          <p:cNvPr id="39" name="Oval 38"/>
          <p:cNvSpPr/>
          <p:nvPr>
            <p:custDataLst>
              <p:tags r:id="rId3"/>
            </p:custDataLst>
          </p:nvPr>
        </p:nvSpPr>
        <p:spPr bwMode="auto">
          <a:xfrm>
            <a:off x="8470900" y="2293938"/>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0" name="Oval 39"/>
          <p:cNvSpPr/>
          <p:nvPr>
            <p:custDataLst>
              <p:tags r:id="rId4"/>
            </p:custDataLst>
          </p:nvPr>
        </p:nvSpPr>
        <p:spPr bwMode="auto">
          <a:xfrm>
            <a:off x="10647363" y="2330450"/>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1" name="Oval 40"/>
          <p:cNvSpPr/>
          <p:nvPr>
            <p:custDataLst>
              <p:tags r:id="rId5"/>
            </p:custDataLst>
          </p:nvPr>
        </p:nvSpPr>
        <p:spPr bwMode="auto">
          <a:xfrm>
            <a:off x="8448675" y="2895600"/>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10" name="Arc 9"/>
          <p:cNvSpPr/>
          <p:nvPr>
            <p:custDataLst>
              <p:tags r:id="rId6"/>
            </p:custDataLst>
          </p:nvPr>
        </p:nvSpPr>
        <p:spPr bwMode="gray">
          <a:xfrm>
            <a:off x="8448675" y="2895600"/>
            <a:ext cx="187325" cy="187324"/>
          </a:xfrm>
          <a:prstGeom prst="arc">
            <a:avLst>
              <a:gd name="adj1" fmla="val 16200000"/>
              <a:gd name="adj2" fmla="val 90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Oval 41"/>
          <p:cNvSpPr/>
          <p:nvPr>
            <p:custDataLst>
              <p:tags r:id="rId7"/>
            </p:custDataLst>
          </p:nvPr>
        </p:nvSpPr>
        <p:spPr bwMode="auto">
          <a:xfrm>
            <a:off x="10647363" y="2828925"/>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3" name="Arc 42"/>
          <p:cNvSpPr/>
          <p:nvPr>
            <p:custDataLst>
              <p:tags r:id="rId8"/>
            </p:custDataLst>
          </p:nvPr>
        </p:nvSpPr>
        <p:spPr bwMode="gray">
          <a:xfrm>
            <a:off x="10647363" y="2828925"/>
            <a:ext cx="187324" cy="187324"/>
          </a:xfrm>
          <a:prstGeom prst="arc">
            <a:avLst>
              <a:gd name="adj1" fmla="val 16200000"/>
              <a:gd name="adj2" fmla="val 90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101336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4014487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6743" name="think-cell Slide" r:id="rId11" imgW="270" imgH="270" progId="TCLayout.ActiveDocument.1">
                  <p:embed/>
                </p:oleObj>
              </mc:Choice>
              <mc:Fallback>
                <p:oleObj name="think-cell Slide" r:id="rId11" imgW="270" imgH="270" progId="TCLayout.ActiveDocument.1">
                  <p:embed/>
                  <p:pic>
                    <p:nvPicPr>
                      <p:cNvPr id="13" name="Object 12"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11" name="Rectangle 10"/>
          <p:cNvSpPr/>
          <p:nvPr/>
        </p:nvSpPr>
        <p:spPr>
          <a:xfrm>
            <a:off x="7166344" y="1739346"/>
            <a:ext cx="4508204" cy="44401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087304">
              <a:spcBef>
                <a:spcPts val="600"/>
              </a:spcBef>
            </a:pPr>
            <a:endParaRPr lang="en-GB" sz="1200" dirty="0">
              <a:solidFill>
                <a:prstClr val="black"/>
              </a:solidFill>
            </a:endParaRPr>
          </a:p>
        </p:txBody>
      </p:sp>
      <p:sp>
        <p:nvSpPr>
          <p:cNvPr id="2" name="Title 1"/>
          <p:cNvSpPr>
            <a:spLocks noGrp="1"/>
          </p:cNvSpPr>
          <p:nvPr>
            <p:ph type="title"/>
          </p:nvPr>
        </p:nvSpPr>
        <p:spPr/>
        <p:txBody>
          <a:bodyPr/>
          <a:lstStyle/>
          <a:p>
            <a:r>
              <a:rPr lang="en-GB" dirty="0" smtClean="0"/>
              <a:t>Wealth Management</a:t>
            </a:r>
            <a:endParaRPr lang="en-GB" dirty="0"/>
          </a:p>
        </p:txBody>
      </p:sp>
      <p:sp>
        <p:nvSpPr>
          <p:cNvPr id="3" name="Slide Number Placeholder 2"/>
          <p:cNvSpPr>
            <a:spLocks noGrp="1"/>
          </p:cNvSpPr>
          <p:nvPr>
            <p:ph type="sldNum" sz="quarter" idx="12"/>
          </p:nvPr>
        </p:nvSpPr>
        <p:spPr/>
        <p:txBody>
          <a:bodyPr/>
          <a:lstStyle/>
          <a:p>
            <a:fld id="{D14BCCD3-0010-4FBA-B965-2126ADC31932}" type="slidenum">
              <a:rPr lang="en-GB" smtClean="0"/>
              <a:t>27</a:t>
            </a:fld>
            <a:endParaRPr lang="en-GB" dirty="0"/>
          </a:p>
        </p:txBody>
      </p:sp>
      <p:sp>
        <p:nvSpPr>
          <p:cNvPr id="4" name="Rektangel med rundade hörn 9"/>
          <p:cNvSpPr/>
          <p:nvPr/>
        </p:nvSpPr>
        <p:spPr>
          <a:xfrm>
            <a:off x="7320645" y="2179636"/>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smtClean="0">
                <a:solidFill>
                  <a:prstClr val="white"/>
                </a:solidFill>
                <a:sym typeface="Helvetica Light"/>
              </a:rPr>
              <a:t>Distribution</a:t>
            </a:r>
            <a:r>
              <a:rPr lang="en-GB" sz="1000" b="1" dirty="0">
                <a:solidFill>
                  <a:prstClr val="white"/>
                </a:solidFill>
                <a:sym typeface="Helvetica Light"/>
              </a:rPr>
              <a:t>/</a:t>
            </a:r>
            <a:br>
              <a:rPr lang="en-GB" sz="1000" b="1" dirty="0">
                <a:solidFill>
                  <a:prstClr val="white"/>
                </a:solidFill>
                <a:sym typeface="Helvetica Light"/>
              </a:rPr>
            </a:br>
            <a:r>
              <a:rPr lang="en-GB" sz="1000" b="1" dirty="0">
                <a:solidFill>
                  <a:prstClr val="white"/>
                </a:solidFill>
                <a:sym typeface="Helvetica Light"/>
              </a:rPr>
              <a:t>Channels/</a:t>
            </a:r>
            <a:br>
              <a:rPr lang="en-GB" sz="1000" b="1" dirty="0">
                <a:solidFill>
                  <a:prstClr val="white"/>
                </a:solidFill>
                <a:sym typeface="Helvetica Light"/>
              </a:rPr>
            </a:br>
            <a:r>
              <a:rPr lang="en-GB" sz="1000" b="1" dirty="0">
                <a:solidFill>
                  <a:prstClr val="white"/>
                </a:solidFill>
                <a:sym typeface="Helvetica Light"/>
              </a:rPr>
              <a:t>Service model</a:t>
            </a:r>
          </a:p>
        </p:txBody>
      </p:sp>
      <p:sp>
        <p:nvSpPr>
          <p:cNvPr id="5" name="Rektangel med rundade hörn 9"/>
          <p:cNvSpPr/>
          <p:nvPr/>
        </p:nvSpPr>
        <p:spPr>
          <a:xfrm>
            <a:off x="7320645" y="2745285"/>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a:solidFill>
                  <a:prstClr val="white"/>
                </a:solidFill>
                <a:sym typeface="Helvetica Light"/>
              </a:rPr>
              <a:t>Credit </a:t>
            </a:r>
            <a:r>
              <a:rPr lang="en-GB" sz="1000" b="1" dirty="0" smtClean="0">
                <a:solidFill>
                  <a:prstClr val="white"/>
                </a:solidFill>
                <a:sym typeface="Helvetica Light"/>
              </a:rPr>
              <a:t>proc. </a:t>
            </a:r>
            <a:r>
              <a:rPr lang="en-GB" sz="1000" b="1" dirty="0">
                <a:solidFill>
                  <a:prstClr val="white"/>
                </a:solidFill>
                <a:sym typeface="Helvetica Light"/>
              </a:rPr>
              <a:t>&amp; </a:t>
            </a:r>
            <a:r>
              <a:rPr lang="en-GB" sz="1000" b="1" dirty="0" smtClean="0">
                <a:solidFill>
                  <a:prstClr val="white"/>
                </a:solidFill>
                <a:sym typeface="Helvetica Light"/>
              </a:rPr>
              <a:t>Prod.</a:t>
            </a:r>
            <a:endParaRPr lang="en-GB" sz="1000" b="1" dirty="0">
              <a:solidFill>
                <a:prstClr val="white"/>
              </a:solidFill>
              <a:sym typeface="Helvetica Light"/>
            </a:endParaRPr>
          </a:p>
        </p:txBody>
      </p:sp>
      <p:sp>
        <p:nvSpPr>
          <p:cNvPr id="6" name="Rektangel med rundade hörn 9"/>
          <p:cNvSpPr/>
          <p:nvPr/>
        </p:nvSpPr>
        <p:spPr>
          <a:xfrm>
            <a:off x="9479060" y="2179636"/>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smtClean="0">
                <a:solidFill>
                  <a:prstClr val="white"/>
                </a:solidFill>
                <a:sym typeface="Helvetica Light"/>
              </a:rPr>
              <a:t>IT </a:t>
            </a:r>
            <a:r>
              <a:rPr lang="en-GB" sz="1000" b="1" dirty="0">
                <a:solidFill>
                  <a:prstClr val="white"/>
                </a:solidFill>
                <a:sym typeface="Helvetica Light"/>
              </a:rPr>
              <a:t>&amp; Operations</a:t>
            </a:r>
          </a:p>
        </p:txBody>
      </p:sp>
      <p:sp>
        <p:nvSpPr>
          <p:cNvPr id="7" name="Rektangel med rundade hörn 9"/>
          <p:cNvSpPr/>
          <p:nvPr/>
        </p:nvSpPr>
        <p:spPr>
          <a:xfrm>
            <a:off x="9479060" y="2745284"/>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a:solidFill>
                  <a:prstClr val="white"/>
                </a:solidFill>
                <a:sym typeface="Helvetica Light"/>
              </a:rPr>
              <a:t>Key support functions</a:t>
            </a:r>
          </a:p>
        </p:txBody>
      </p:sp>
      <p:sp>
        <p:nvSpPr>
          <p:cNvPr id="8" name="Rectangle 7"/>
          <p:cNvSpPr/>
          <p:nvPr/>
        </p:nvSpPr>
        <p:spPr>
          <a:xfrm>
            <a:off x="648002" y="1739346"/>
            <a:ext cx="5433821" cy="44401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087304">
              <a:spcBef>
                <a:spcPts val="600"/>
              </a:spcBef>
            </a:pPr>
            <a:r>
              <a:rPr lang="en-GB" sz="1200" b="1" dirty="0">
                <a:solidFill>
                  <a:schemeClr val="tx1"/>
                </a:solidFill>
              </a:rPr>
              <a:t>Value proposition design and </a:t>
            </a:r>
            <a:r>
              <a:rPr lang="en-GB" sz="1200" b="1" dirty="0" smtClean="0">
                <a:solidFill>
                  <a:schemeClr val="tx1"/>
                </a:solidFill>
              </a:rPr>
              <a:t>segmentation</a:t>
            </a:r>
            <a:endParaRPr lang="en-US" sz="1200" b="1" dirty="0" smtClean="0">
              <a:solidFill>
                <a:prstClr val="black"/>
              </a:solidFill>
            </a:endParaRPr>
          </a:p>
          <a:p>
            <a:pPr marL="171450" lvl="0" indent="-171450" defTabSz="1087304">
              <a:spcBef>
                <a:spcPts val="600"/>
              </a:spcBef>
              <a:buFont typeface="Arial" panose="020B0604020202020204" pitchFamily="34" charset="0"/>
              <a:buChar char="•"/>
            </a:pPr>
            <a:r>
              <a:rPr lang="en-GB" sz="1200" dirty="0" smtClean="0">
                <a:solidFill>
                  <a:prstClr val="black"/>
                </a:solidFill>
              </a:rPr>
              <a:t>More focused service provision to private banking customers (provide right services to the right customers)</a:t>
            </a:r>
          </a:p>
          <a:p>
            <a:pPr marL="171450" lvl="0" indent="-171450" defTabSz="1087304">
              <a:spcBef>
                <a:spcPts val="600"/>
              </a:spcBef>
              <a:buFont typeface="Arial" panose="020B0604020202020204" pitchFamily="34" charset="0"/>
              <a:buChar char="•"/>
            </a:pPr>
            <a:r>
              <a:rPr lang="sv-SE" sz="1200" dirty="0" smtClean="0">
                <a:solidFill>
                  <a:prstClr val="black"/>
                </a:solidFill>
              </a:rPr>
              <a:t>Increased thresholds for different service levels</a:t>
            </a:r>
            <a:endParaRPr lang="en-GB" sz="1200" dirty="0" smtClean="0">
              <a:solidFill>
                <a:prstClr val="black"/>
              </a:solidFill>
            </a:endParaRPr>
          </a:p>
          <a:p>
            <a:pPr marL="171450" lvl="0" indent="-171450" defTabSz="1087304">
              <a:spcBef>
                <a:spcPts val="600"/>
              </a:spcBef>
              <a:buFont typeface="Arial" panose="020B0604020202020204" pitchFamily="34" charset="0"/>
              <a:buChar char="•"/>
            </a:pPr>
            <a:r>
              <a:rPr lang="en-GB" sz="1200" dirty="0" smtClean="0">
                <a:solidFill>
                  <a:prstClr val="black"/>
                </a:solidFill>
              </a:rPr>
              <a:t>Increased use of outsourcing services</a:t>
            </a:r>
          </a:p>
          <a:p>
            <a:pPr marL="171450" lvl="0" indent="-171450" defTabSz="1087304">
              <a:spcBef>
                <a:spcPts val="600"/>
              </a:spcBef>
              <a:buFont typeface="Arial" panose="020B0604020202020204" pitchFamily="34" charset="0"/>
              <a:buChar char="•"/>
            </a:pPr>
            <a:r>
              <a:rPr lang="sv-SE" sz="1200" dirty="0" smtClean="0">
                <a:solidFill>
                  <a:prstClr val="black"/>
                </a:solidFill>
              </a:rPr>
              <a:t>Ensure strong Nordic alignment and scale in service offerings</a:t>
            </a:r>
            <a:endParaRPr lang="en-GB" sz="1200" dirty="0" smtClean="0">
              <a:solidFill>
                <a:prstClr val="black"/>
              </a:solidFill>
            </a:endParaRPr>
          </a:p>
          <a:p>
            <a:pPr lvl="0" defTabSz="1087304">
              <a:spcBef>
                <a:spcPts val="600"/>
              </a:spcBef>
            </a:pPr>
            <a:r>
              <a:rPr lang="en-GB" sz="1200" b="1" dirty="0" smtClean="0">
                <a:solidFill>
                  <a:schemeClr val="tx1"/>
                </a:solidFill>
              </a:rPr>
              <a:t>Optimised operations</a:t>
            </a:r>
            <a:endParaRPr lang="en-US" sz="1200" b="1" dirty="0" smtClean="0">
              <a:solidFill>
                <a:prstClr val="black"/>
              </a:solidFill>
            </a:endParaRPr>
          </a:p>
          <a:p>
            <a:pPr marL="171450" indent="-171450" defTabSz="1087304">
              <a:spcBef>
                <a:spcPts val="600"/>
              </a:spcBef>
              <a:buFont typeface="Arial" panose="020B0604020202020204" pitchFamily="34" charset="0"/>
              <a:buChar char="•"/>
              <a:defRPr/>
            </a:pPr>
            <a:r>
              <a:rPr lang="fi-FI" sz="1200" dirty="0">
                <a:solidFill>
                  <a:schemeClr val="tx1"/>
                </a:solidFill>
              </a:rPr>
              <a:t>Global competence centre creations to increase cost efficiency but also improve </a:t>
            </a:r>
            <a:r>
              <a:rPr lang="fi-FI" sz="1200" dirty="0" smtClean="0">
                <a:solidFill>
                  <a:schemeClr val="tx1"/>
                </a:solidFill>
              </a:rPr>
              <a:t>quality</a:t>
            </a:r>
            <a:endParaRPr lang="en-GB" sz="1200" dirty="0">
              <a:solidFill>
                <a:prstClr val="black"/>
              </a:solidFill>
            </a:endParaRPr>
          </a:p>
          <a:p>
            <a:pPr marL="171450" lvl="0" indent="-171450" defTabSz="1087304">
              <a:spcBef>
                <a:spcPts val="600"/>
              </a:spcBef>
              <a:buFont typeface="Arial" panose="020B0604020202020204" pitchFamily="34" charset="0"/>
              <a:buChar char="•"/>
              <a:defRPr/>
            </a:pPr>
            <a:r>
              <a:rPr lang="fi-FI" sz="1200" dirty="0" smtClean="0">
                <a:solidFill>
                  <a:schemeClr val="tx1"/>
                </a:solidFill>
              </a:rPr>
              <a:t>Optimise </a:t>
            </a:r>
            <a:r>
              <a:rPr lang="fi-FI" sz="1200" dirty="0">
                <a:solidFill>
                  <a:schemeClr val="tx1"/>
                </a:solidFill>
              </a:rPr>
              <a:t>the work between back-office, mid-office and front office support in </a:t>
            </a:r>
            <a:r>
              <a:rPr lang="fi-FI" sz="1200" dirty="0" smtClean="0">
                <a:solidFill>
                  <a:schemeClr val="tx1"/>
                </a:solidFill>
              </a:rPr>
              <a:t>Private Banking by </a:t>
            </a:r>
            <a:r>
              <a:rPr lang="fi-FI" sz="1200" dirty="0">
                <a:solidFill>
                  <a:schemeClr val="tx1"/>
                </a:solidFill>
              </a:rPr>
              <a:t>centralising client on-boarding, reporting and routine </a:t>
            </a:r>
            <a:r>
              <a:rPr lang="fi-FI" sz="1200" dirty="0" smtClean="0">
                <a:solidFill>
                  <a:schemeClr val="tx1"/>
                </a:solidFill>
              </a:rPr>
              <a:t>services</a:t>
            </a:r>
          </a:p>
          <a:p>
            <a:pPr marL="171450" lvl="0" indent="-171450" defTabSz="1087304">
              <a:spcBef>
                <a:spcPts val="600"/>
              </a:spcBef>
              <a:buFont typeface="Arial" panose="020B0604020202020204" pitchFamily="34" charset="0"/>
              <a:buChar char="•"/>
              <a:defRPr/>
            </a:pPr>
            <a:r>
              <a:rPr lang="fi-FI" sz="1200" dirty="0" smtClean="0">
                <a:solidFill>
                  <a:schemeClr val="tx1"/>
                </a:solidFill>
              </a:rPr>
              <a:t>Accelerate implementation of robot process automatisation and cognitive robotics</a:t>
            </a:r>
          </a:p>
          <a:p>
            <a:pPr marL="171450" lvl="0" indent="-171450" defTabSz="1087304">
              <a:spcBef>
                <a:spcPts val="600"/>
              </a:spcBef>
              <a:buFont typeface="Arial" panose="020B0604020202020204" pitchFamily="34" charset="0"/>
              <a:buChar char="•"/>
              <a:defRPr/>
            </a:pPr>
            <a:r>
              <a:rPr lang="fi-FI" sz="1200" dirty="0" smtClean="0">
                <a:solidFill>
                  <a:schemeClr val="tx1"/>
                </a:solidFill>
              </a:rPr>
              <a:t>Productivity gains from rolling out </a:t>
            </a:r>
            <a:r>
              <a:rPr lang="fi-FI" sz="1200" dirty="0">
                <a:solidFill>
                  <a:schemeClr val="tx1"/>
                </a:solidFill>
              </a:rPr>
              <a:t>A</a:t>
            </a:r>
            <a:r>
              <a:rPr lang="fi-FI" sz="1200" dirty="0" smtClean="0">
                <a:solidFill>
                  <a:schemeClr val="tx1"/>
                </a:solidFill>
              </a:rPr>
              <a:t>gile@scale in private banking</a:t>
            </a:r>
          </a:p>
        </p:txBody>
      </p:sp>
      <p:sp>
        <p:nvSpPr>
          <p:cNvPr id="9" name="Rectangle 8"/>
          <p:cNvSpPr/>
          <p:nvPr/>
        </p:nvSpPr>
        <p:spPr>
          <a:xfrm>
            <a:off x="648001" y="1373629"/>
            <a:ext cx="5433821" cy="357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Key transformation initiatives</a:t>
            </a:r>
            <a:endParaRPr lang="en-GB" sz="1400" b="1" dirty="0">
              <a:solidFill>
                <a:schemeClr val="bg1"/>
              </a:solidFill>
            </a:endParaRPr>
          </a:p>
        </p:txBody>
      </p:sp>
      <p:sp>
        <p:nvSpPr>
          <p:cNvPr id="12" name="Rectangle 11"/>
          <p:cNvSpPr/>
          <p:nvPr/>
        </p:nvSpPr>
        <p:spPr>
          <a:xfrm>
            <a:off x="7166343" y="1373629"/>
            <a:ext cx="4508204" cy="357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Cost efficiencies and quality gains</a:t>
            </a:r>
            <a:endParaRPr lang="en-GB" sz="1400" b="1" dirty="0">
              <a:solidFill>
                <a:schemeClr val="bg1"/>
              </a:solidFill>
            </a:endParaRPr>
          </a:p>
        </p:txBody>
      </p:sp>
      <p:sp>
        <p:nvSpPr>
          <p:cNvPr id="14" name="TextBox 13"/>
          <p:cNvSpPr txBox="1"/>
          <p:nvPr/>
        </p:nvSpPr>
        <p:spPr>
          <a:xfrm>
            <a:off x="7166344" y="1816013"/>
            <a:ext cx="4508204" cy="276999"/>
          </a:xfrm>
          <a:prstGeom prst="rect">
            <a:avLst/>
          </a:prstGeom>
          <a:noFill/>
        </p:spPr>
        <p:txBody>
          <a:bodyPr wrap="square" rtlCol="0">
            <a:spAutoFit/>
          </a:bodyPr>
          <a:lstStyle/>
          <a:p>
            <a:pPr algn="ctr"/>
            <a:r>
              <a:rPr lang="en-GB" sz="1200" b="1" i="1" dirty="0" smtClean="0">
                <a:solidFill>
                  <a:schemeClr val="tx1"/>
                </a:solidFill>
              </a:rPr>
              <a:t>Where do the cost efficiencies come from?</a:t>
            </a:r>
            <a:endParaRPr lang="en-GB" sz="1200" b="1" i="1" dirty="0">
              <a:solidFill>
                <a:schemeClr val="tx1"/>
              </a:solidFill>
            </a:endParaRPr>
          </a:p>
        </p:txBody>
      </p:sp>
      <p:sp>
        <p:nvSpPr>
          <p:cNvPr id="15" name="TextBox 14"/>
          <p:cNvSpPr txBox="1"/>
          <p:nvPr/>
        </p:nvSpPr>
        <p:spPr>
          <a:xfrm>
            <a:off x="8564663" y="2290525"/>
            <a:ext cx="1164139" cy="246221"/>
          </a:xfrm>
          <a:prstGeom prst="rect">
            <a:avLst/>
          </a:prstGeom>
          <a:noFill/>
        </p:spPr>
        <p:txBody>
          <a:bodyPr wrap="square" rtlCol="0">
            <a:spAutoFit/>
          </a:bodyPr>
          <a:lstStyle/>
          <a:p>
            <a:r>
              <a:rPr lang="en-GB" sz="1000" b="1" dirty="0" smtClean="0">
                <a:solidFill>
                  <a:schemeClr val="tx1"/>
                </a:solidFill>
              </a:rPr>
              <a:t>High</a:t>
            </a:r>
            <a:endParaRPr lang="en-GB" sz="1000" b="1" dirty="0">
              <a:solidFill>
                <a:schemeClr val="tx1"/>
              </a:solidFill>
            </a:endParaRPr>
          </a:p>
        </p:txBody>
      </p:sp>
      <p:sp>
        <p:nvSpPr>
          <p:cNvPr id="16" name="TextBox 15"/>
          <p:cNvSpPr txBox="1"/>
          <p:nvPr/>
        </p:nvSpPr>
        <p:spPr>
          <a:xfrm>
            <a:off x="8564663" y="2856174"/>
            <a:ext cx="1164139" cy="246221"/>
          </a:xfrm>
          <a:prstGeom prst="rect">
            <a:avLst/>
          </a:prstGeom>
          <a:noFill/>
        </p:spPr>
        <p:txBody>
          <a:bodyPr wrap="square" rtlCol="0">
            <a:spAutoFit/>
          </a:bodyPr>
          <a:lstStyle/>
          <a:p>
            <a:r>
              <a:rPr lang="en-GB" sz="1000" b="1" dirty="0" smtClean="0"/>
              <a:t>Low</a:t>
            </a:r>
            <a:endParaRPr lang="en-GB" sz="1000" b="1" dirty="0">
              <a:solidFill>
                <a:schemeClr val="tx1"/>
              </a:solidFill>
            </a:endParaRPr>
          </a:p>
        </p:txBody>
      </p:sp>
      <p:sp>
        <p:nvSpPr>
          <p:cNvPr id="19" name="TextBox 18"/>
          <p:cNvSpPr txBox="1"/>
          <p:nvPr/>
        </p:nvSpPr>
        <p:spPr>
          <a:xfrm>
            <a:off x="7166343" y="3506597"/>
            <a:ext cx="4508204" cy="1615827"/>
          </a:xfrm>
          <a:prstGeom prst="rect">
            <a:avLst/>
          </a:prstGeom>
          <a:noFill/>
        </p:spPr>
        <p:txBody>
          <a:bodyPr wrap="square" rtlCol="0">
            <a:spAutoFit/>
          </a:bodyPr>
          <a:lstStyle/>
          <a:p>
            <a:pPr defTabSz="1087304">
              <a:spcBef>
                <a:spcPts val="600"/>
              </a:spcBef>
              <a:defRPr/>
            </a:pPr>
            <a:r>
              <a:rPr lang="en-GB" sz="1200" b="1" dirty="0" smtClean="0"/>
              <a:t>Increased efficiency</a:t>
            </a:r>
          </a:p>
          <a:p>
            <a:pPr marL="171450" indent="-171450" defTabSz="1087304">
              <a:spcBef>
                <a:spcPts val="600"/>
              </a:spcBef>
              <a:buFont typeface="Arial" panose="020B0604020202020204" pitchFamily="34" charset="0"/>
              <a:buChar char="•"/>
              <a:defRPr/>
            </a:pPr>
            <a:r>
              <a:rPr lang="en-GB" sz="1200" dirty="0"/>
              <a:t>Improved cost to serve </a:t>
            </a:r>
            <a:r>
              <a:rPr lang="en-GB" sz="1200" dirty="0" smtClean="0"/>
              <a:t>levels through more structured customer focus</a:t>
            </a:r>
          </a:p>
          <a:p>
            <a:pPr defTabSz="1087304">
              <a:spcBef>
                <a:spcPts val="600"/>
              </a:spcBef>
              <a:defRPr/>
            </a:pPr>
            <a:r>
              <a:rPr lang="en-GB" sz="1200" b="1" dirty="0" smtClean="0"/>
              <a:t>Improved customer satisfaction</a:t>
            </a:r>
          </a:p>
          <a:p>
            <a:pPr marL="171450" indent="-171450" defTabSz="1087304">
              <a:spcBef>
                <a:spcPts val="600"/>
              </a:spcBef>
              <a:buFont typeface="Arial" panose="020B0604020202020204" pitchFamily="34" charset="0"/>
              <a:buChar char="•"/>
              <a:defRPr/>
            </a:pPr>
            <a:r>
              <a:rPr lang="en-GB" sz="1200" dirty="0" smtClean="0"/>
              <a:t>More structured customer focus and optimised ways of working will support higher service levels for customers willing to pay</a:t>
            </a:r>
            <a:endParaRPr lang="en-GB" sz="1200" dirty="0"/>
          </a:p>
        </p:txBody>
      </p:sp>
      <p:sp>
        <p:nvSpPr>
          <p:cNvPr id="22" name="TextBox 21"/>
          <p:cNvSpPr txBox="1"/>
          <p:nvPr/>
        </p:nvSpPr>
        <p:spPr>
          <a:xfrm>
            <a:off x="10765609" y="2290525"/>
            <a:ext cx="1164139" cy="246221"/>
          </a:xfrm>
          <a:prstGeom prst="rect">
            <a:avLst/>
          </a:prstGeom>
          <a:noFill/>
        </p:spPr>
        <p:txBody>
          <a:bodyPr wrap="square" rtlCol="0">
            <a:spAutoFit/>
          </a:bodyPr>
          <a:lstStyle/>
          <a:p>
            <a:r>
              <a:rPr lang="en-GB" sz="1000" b="1" dirty="0" smtClean="0">
                <a:solidFill>
                  <a:schemeClr val="tx1"/>
                </a:solidFill>
              </a:rPr>
              <a:t>High</a:t>
            </a:r>
            <a:endParaRPr lang="en-GB" sz="1000" b="1" dirty="0">
              <a:solidFill>
                <a:schemeClr val="tx1"/>
              </a:solidFill>
            </a:endParaRPr>
          </a:p>
        </p:txBody>
      </p:sp>
      <p:sp>
        <p:nvSpPr>
          <p:cNvPr id="23" name="TextBox 22"/>
          <p:cNvSpPr txBox="1"/>
          <p:nvPr/>
        </p:nvSpPr>
        <p:spPr>
          <a:xfrm>
            <a:off x="10765609" y="2856174"/>
            <a:ext cx="1164139" cy="246221"/>
          </a:xfrm>
          <a:prstGeom prst="rect">
            <a:avLst/>
          </a:prstGeom>
          <a:noFill/>
        </p:spPr>
        <p:txBody>
          <a:bodyPr wrap="square" rtlCol="0">
            <a:spAutoFit/>
          </a:bodyPr>
          <a:lstStyle/>
          <a:p>
            <a:r>
              <a:rPr lang="en-GB" sz="1000" b="1" dirty="0" smtClean="0">
                <a:solidFill>
                  <a:schemeClr val="tx1"/>
                </a:solidFill>
              </a:rPr>
              <a:t>Low</a:t>
            </a:r>
            <a:endParaRPr lang="en-GB" sz="1000" b="1" dirty="0">
              <a:solidFill>
                <a:schemeClr val="tx1"/>
              </a:solidFill>
            </a:endParaRPr>
          </a:p>
        </p:txBody>
      </p:sp>
      <p:grpSp>
        <p:nvGrpSpPr>
          <p:cNvPr id="26" name="xxIcon"/>
          <p:cNvGrpSpPr>
            <a:grpSpLocks noChangeAspect="1"/>
          </p:cNvGrpSpPr>
          <p:nvPr/>
        </p:nvGrpSpPr>
        <p:grpSpPr>
          <a:xfrm>
            <a:off x="7247713" y="1416162"/>
            <a:ext cx="252000" cy="246751"/>
            <a:chOff x="2909888" y="1738313"/>
            <a:chExt cx="304800" cy="298450"/>
          </a:xfrm>
          <a:solidFill>
            <a:schemeClr val="bg1"/>
          </a:solidFill>
        </p:grpSpPr>
        <p:sp>
          <p:nvSpPr>
            <p:cNvPr id="27" name="Freeform 12"/>
            <p:cNvSpPr>
              <a:spLocks/>
            </p:cNvSpPr>
            <p:nvPr/>
          </p:nvSpPr>
          <p:spPr bwMode="auto">
            <a:xfrm>
              <a:off x="2909888" y="1833563"/>
              <a:ext cx="304800" cy="203200"/>
            </a:xfrm>
            <a:custGeom>
              <a:avLst/>
              <a:gdLst>
                <a:gd name="T0" fmla="*/ 188 w 192"/>
                <a:gd name="T1" fmla="*/ 120 h 128"/>
                <a:gd name="T2" fmla="*/ 184 w 192"/>
                <a:gd name="T3" fmla="*/ 120 h 128"/>
                <a:gd name="T4" fmla="*/ 184 w 192"/>
                <a:gd name="T5" fmla="*/ 4 h 128"/>
                <a:gd name="T6" fmla="*/ 184 w 192"/>
                <a:gd name="T7" fmla="*/ 4 h 128"/>
                <a:gd name="T8" fmla="*/ 182 w 192"/>
                <a:gd name="T9" fmla="*/ 2 h 128"/>
                <a:gd name="T10" fmla="*/ 180 w 192"/>
                <a:gd name="T11" fmla="*/ 0 h 128"/>
                <a:gd name="T12" fmla="*/ 156 w 192"/>
                <a:gd name="T13" fmla="*/ 0 h 128"/>
                <a:gd name="T14" fmla="*/ 156 w 192"/>
                <a:gd name="T15" fmla="*/ 0 h 128"/>
                <a:gd name="T16" fmla="*/ 154 w 192"/>
                <a:gd name="T17" fmla="*/ 2 h 128"/>
                <a:gd name="T18" fmla="*/ 152 w 192"/>
                <a:gd name="T19" fmla="*/ 4 h 128"/>
                <a:gd name="T20" fmla="*/ 152 w 192"/>
                <a:gd name="T21" fmla="*/ 120 h 128"/>
                <a:gd name="T22" fmla="*/ 136 w 192"/>
                <a:gd name="T23" fmla="*/ 120 h 128"/>
                <a:gd name="T24" fmla="*/ 136 w 192"/>
                <a:gd name="T25" fmla="*/ 36 h 128"/>
                <a:gd name="T26" fmla="*/ 136 w 192"/>
                <a:gd name="T27" fmla="*/ 36 h 128"/>
                <a:gd name="T28" fmla="*/ 134 w 192"/>
                <a:gd name="T29" fmla="*/ 34 h 128"/>
                <a:gd name="T30" fmla="*/ 132 w 192"/>
                <a:gd name="T31" fmla="*/ 32 h 128"/>
                <a:gd name="T32" fmla="*/ 108 w 192"/>
                <a:gd name="T33" fmla="*/ 32 h 128"/>
                <a:gd name="T34" fmla="*/ 108 w 192"/>
                <a:gd name="T35" fmla="*/ 32 h 128"/>
                <a:gd name="T36" fmla="*/ 106 w 192"/>
                <a:gd name="T37" fmla="*/ 34 h 128"/>
                <a:gd name="T38" fmla="*/ 104 w 192"/>
                <a:gd name="T39" fmla="*/ 36 h 128"/>
                <a:gd name="T40" fmla="*/ 104 w 192"/>
                <a:gd name="T41" fmla="*/ 120 h 128"/>
                <a:gd name="T42" fmla="*/ 88 w 192"/>
                <a:gd name="T43" fmla="*/ 120 h 128"/>
                <a:gd name="T44" fmla="*/ 88 w 192"/>
                <a:gd name="T45" fmla="*/ 68 h 128"/>
                <a:gd name="T46" fmla="*/ 88 w 192"/>
                <a:gd name="T47" fmla="*/ 68 h 128"/>
                <a:gd name="T48" fmla="*/ 86 w 192"/>
                <a:gd name="T49" fmla="*/ 66 h 128"/>
                <a:gd name="T50" fmla="*/ 84 w 192"/>
                <a:gd name="T51" fmla="*/ 64 h 128"/>
                <a:gd name="T52" fmla="*/ 60 w 192"/>
                <a:gd name="T53" fmla="*/ 64 h 128"/>
                <a:gd name="T54" fmla="*/ 60 w 192"/>
                <a:gd name="T55" fmla="*/ 64 h 128"/>
                <a:gd name="T56" fmla="*/ 58 w 192"/>
                <a:gd name="T57" fmla="*/ 66 h 128"/>
                <a:gd name="T58" fmla="*/ 56 w 192"/>
                <a:gd name="T59" fmla="*/ 68 h 128"/>
                <a:gd name="T60" fmla="*/ 56 w 192"/>
                <a:gd name="T61" fmla="*/ 120 h 128"/>
                <a:gd name="T62" fmla="*/ 40 w 192"/>
                <a:gd name="T63" fmla="*/ 120 h 128"/>
                <a:gd name="T64" fmla="*/ 40 w 192"/>
                <a:gd name="T65" fmla="*/ 100 h 128"/>
                <a:gd name="T66" fmla="*/ 40 w 192"/>
                <a:gd name="T67" fmla="*/ 100 h 128"/>
                <a:gd name="T68" fmla="*/ 38 w 192"/>
                <a:gd name="T69" fmla="*/ 98 h 128"/>
                <a:gd name="T70" fmla="*/ 36 w 192"/>
                <a:gd name="T71" fmla="*/ 96 h 128"/>
                <a:gd name="T72" fmla="*/ 12 w 192"/>
                <a:gd name="T73" fmla="*/ 96 h 128"/>
                <a:gd name="T74" fmla="*/ 12 w 192"/>
                <a:gd name="T75" fmla="*/ 96 h 128"/>
                <a:gd name="T76" fmla="*/ 10 w 192"/>
                <a:gd name="T77" fmla="*/ 98 h 128"/>
                <a:gd name="T78" fmla="*/ 8 w 192"/>
                <a:gd name="T79" fmla="*/ 100 h 128"/>
                <a:gd name="T80" fmla="*/ 8 w 192"/>
                <a:gd name="T81" fmla="*/ 120 h 128"/>
                <a:gd name="T82" fmla="*/ 4 w 192"/>
                <a:gd name="T83" fmla="*/ 120 h 128"/>
                <a:gd name="T84" fmla="*/ 4 w 192"/>
                <a:gd name="T85" fmla="*/ 120 h 128"/>
                <a:gd name="T86" fmla="*/ 2 w 192"/>
                <a:gd name="T87" fmla="*/ 122 h 128"/>
                <a:gd name="T88" fmla="*/ 0 w 192"/>
                <a:gd name="T89" fmla="*/ 124 h 128"/>
                <a:gd name="T90" fmla="*/ 0 w 192"/>
                <a:gd name="T91" fmla="*/ 124 h 128"/>
                <a:gd name="T92" fmla="*/ 2 w 192"/>
                <a:gd name="T93" fmla="*/ 126 h 128"/>
                <a:gd name="T94" fmla="*/ 4 w 192"/>
                <a:gd name="T95" fmla="*/ 128 h 128"/>
                <a:gd name="T96" fmla="*/ 188 w 192"/>
                <a:gd name="T97" fmla="*/ 128 h 128"/>
                <a:gd name="T98" fmla="*/ 188 w 192"/>
                <a:gd name="T99" fmla="*/ 128 h 128"/>
                <a:gd name="T100" fmla="*/ 190 w 192"/>
                <a:gd name="T101" fmla="*/ 126 h 128"/>
                <a:gd name="T102" fmla="*/ 192 w 192"/>
                <a:gd name="T103" fmla="*/ 124 h 128"/>
                <a:gd name="T104" fmla="*/ 192 w 192"/>
                <a:gd name="T105" fmla="*/ 124 h 128"/>
                <a:gd name="T106" fmla="*/ 190 w 192"/>
                <a:gd name="T107" fmla="*/ 122 h 128"/>
                <a:gd name="T108" fmla="*/ 188 w 192"/>
                <a:gd name="T109" fmla="*/ 120 h 128"/>
                <a:gd name="T110" fmla="*/ 188 w 192"/>
                <a:gd name="T111"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128">
                  <a:moveTo>
                    <a:pt x="188" y="120"/>
                  </a:moveTo>
                  <a:lnTo>
                    <a:pt x="184" y="120"/>
                  </a:lnTo>
                  <a:lnTo>
                    <a:pt x="184" y="4"/>
                  </a:lnTo>
                  <a:lnTo>
                    <a:pt x="184" y="4"/>
                  </a:lnTo>
                  <a:lnTo>
                    <a:pt x="182" y="2"/>
                  </a:lnTo>
                  <a:lnTo>
                    <a:pt x="180" y="0"/>
                  </a:lnTo>
                  <a:lnTo>
                    <a:pt x="156" y="0"/>
                  </a:lnTo>
                  <a:lnTo>
                    <a:pt x="156" y="0"/>
                  </a:lnTo>
                  <a:lnTo>
                    <a:pt x="154" y="2"/>
                  </a:lnTo>
                  <a:lnTo>
                    <a:pt x="152" y="4"/>
                  </a:lnTo>
                  <a:lnTo>
                    <a:pt x="152" y="120"/>
                  </a:lnTo>
                  <a:lnTo>
                    <a:pt x="136" y="120"/>
                  </a:lnTo>
                  <a:lnTo>
                    <a:pt x="136" y="36"/>
                  </a:lnTo>
                  <a:lnTo>
                    <a:pt x="136" y="36"/>
                  </a:lnTo>
                  <a:lnTo>
                    <a:pt x="134" y="34"/>
                  </a:lnTo>
                  <a:lnTo>
                    <a:pt x="132" y="32"/>
                  </a:lnTo>
                  <a:lnTo>
                    <a:pt x="108" y="32"/>
                  </a:lnTo>
                  <a:lnTo>
                    <a:pt x="108" y="32"/>
                  </a:lnTo>
                  <a:lnTo>
                    <a:pt x="106" y="34"/>
                  </a:lnTo>
                  <a:lnTo>
                    <a:pt x="104" y="36"/>
                  </a:lnTo>
                  <a:lnTo>
                    <a:pt x="104" y="120"/>
                  </a:lnTo>
                  <a:lnTo>
                    <a:pt x="88" y="120"/>
                  </a:lnTo>
                  <a:lnTo>
                    <a:pt x="88" y="68"/>
                  </a:lnTo>
                  <a:lnTo>
                    <a:pt x="88" y="68"/>
                  </a:lnTo>
                  <a:lnTo>
                    <a:pt x="86" y="66"/>
                  </a:lnTo>
                  <a:lnTo>
                    <a:pt x="84" y="64"/>
                  </a:lnTo>
                  <a:lnTo>
                    <a:pt x="60" y="64"/>
                  </a:lnTo>
                  <a:lnTo>
                    <a:pt x="60" y="64"/>
                  </a:lnTo>
                  <a:lnTo>
                    <a:pt x="58" y="66"/>
                  </a:lnTo>
                  <a:lnTo>
                    <a:pt x="56" y="68"/>
                  </a:lnTo>
                  <a:lnTo>
                    <a:pt x="56" y="120"/>
                  </a:lnTo>
                  <a:lnTo>
                    <a:pt x="40" y="120"/>
                  </a:lnTo>
                  <a:lnTo>
                    <a:pt x="40" y="100"/>
                  </a:lnTo>
                  <a:lnTo>
                    <a:pt x="40" y="100"/>
                  </a:lnTo>
                  <a:lnTo>
                    <a:pt x="38" y="98"/>
                  </a:lnTo>
                  <a:lnTo>
                    <a:pt x="36" y="96"/>
                  </a:lnTo>
                  <a:lnTo>
                    <a:pt x="12" y="96"/>
                  </a:lnTo>
                  <a:lnTo>
                    <a:pt x="12" y="96"/>
                  </a:lnTo>
                  <a:lnTo>
                    <a:pt x="10" y="98"/>
                  </a:lnTo>
                  <a:lnTo>
                    <a:pt x="8" y="100"/>
                  </a:lnTo>
                  <a:lnTo>
                    <a:pt x="8" y="120"/>
                  </a:lnTo>
                  <a:lnTo>
                    <a:pt x="4" y="120"/>
                  </a:lnTo>
                  <a:lnTo>
                    <a:pt x="4" y="120"/>
                  </a:lnTo>
                  <a:lnTo>
                    <a:pt x="2" y="122"/>
                  </a:lnTo>
                  <a:lnTo>
                    <a:pt x="0" y="124"/>
                  </a:lnTo>
                  <a:lnTo>
                    <a:pt x="0" y="124"/>
                  </a:lnTo>
                  <a:lnTo>
                    <a:pt x="2" y="126"/>
                  </a:lnTo>
                  <a:lnTo>
                    <a:pt x="4" y="128"/>
                  </a:lnTo>
                  <a:lnTo>
                    <a:pt x="188" y="128"/>
                  </a:lnTo>
                  <a:lnTo>
                    <a:pt x="188" y="128"/>
                  </a:lnTo>
                  <a:lnTo>
                    <a:pt x="190" y="126"/>
                  </a:lnTo>
                  <a:lnTo>
                    <a:pt x="192" y="124"/>
                  </a:lnTo>
                  <a:lnTo>
                    <a:pt x="192" y="124"/>
                  </a:lnTo>
                  <a:lnTo>
                    <a:pt x="190" y="122"/>
                  </a:lnTo>
                  <a:lnTo>
                    <a:pt x="188" y="120"/>
                  </a:lnTo>
                  <a:lnTo>
                    <a:pt x="18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3"/>
            <p:cNvSpPr>
              <a:spLocks/>
            </p:cNvSpPr>
            <p:nvPr/>
          </p:nvSpPr>
          <p:spPr bwMode="auto">
            <a:xfrm>
              <a:off x="2941638" y="1738313"/>
              <a:ext cx="241300" cy="171450"/>
            </a:xfrm>
            <a:custGeom>
              <a:avLst/>
              <a:gdLst>
                <a:gd name="T0" fmla="*/ 6 w 152"/>
                <a:gd name="T1" fmla="*/ 108 h 108"/>
                <a:gd name="T2" fmla="*/ 142 w 152"/>
                <a:gd name="T3" fmla="*/ 16 h 108"/>
                <a:gd name="T4" fmla="*/ 140 w 152"/>
                <a:gd name="T5" fmla="*/ 40 h 108"/>
                <a:gd name="T6" fmla="*/ 140 w 152"/>
                <a:gd name="T7" fmla="*/ 40 h 108"/>
                <a:gd name="T8" fmla="*/ 140 w 152"/>
                <a:gd name="T9" fmla="*/ 42 h 108"/>
                <a:gd name="T10" fmla="*/ 144 w 152"/>
                <a:gd name="T11" fmla="*/ 44 h 108"/>
                <a:gd name="T12" fmla="*/ 144 w 152"/>
                <a:gd name="T13" fmla="*/ 44 h 108"/>
                <a:gd name="T14" fmla="*/ 146 w 152"/>
                <a:gd name="T15" fmla="*/ 44 h 108"/>
                <a:gd name="T16" fmla="*/ 148 w 152"/>
                <a:gd name="T17" fmla="*/ 40 h 108"/>
                <a:gd name="T18" fmla="*/ 152 w 152"/>
                <a:gd name="T19" fmla="*/ 8 h 108"/>
                <a:gd name="T20" fmla="*/ 152 w 152"/>
                <a:gd name="T21" fmla="*/ 8 h 108"/>
                <a:gd name="T22" fmla="*/ 152 w 152"/>
                <a:gd name="T23" fmla="*/ 6 h 108"/>
                <a:gd name="T24" fmla="*/ 148 w 152"/>
                <a:gd name="T25" fmla="*/ 4 h 108"/>
                <a:gd name="T26" fmla="*/ 148 w 152"/>
                <a:gd name="T27" fmla="*/ 4 h 108"/>
                <a:gd name="T28" fmla="*/ 116 w 152"/>
                <a:gd name="T29" fmla="*/ 0 h 108"/>
                <a:gd name="T30" fmla="*/ 116 w 152"/>
                <a:gd name="T31" fmla="*/ 0 h 108"/>
                <a:gd name="T32" fmla="*/ 114 w 152"/>
                <a:gd name="T33" fmla="*/ 0 h 108"/>
                <a:gd name="T34" fmla="*/ 112 w 152"/>
                <a:gd name="T35" fmla="*/ 4 h 108"/>
                <a:gd name="T36" fmla="*/ 112 w 152"/>
                <a:gd name="T37" fmla="*/ 4 h 108"/>
                <a:gd name="T38" fmla="*/ 112 w 152"/>
                <a:gd name="T39" fmla="*/ 6 h 108"/>
                <a:gd name="T40" fmla="*/ 116 w 152"/>
                <a:gd name="T41" fmla="*/ 8 h 108"/>
                <a:gd name="T42" fmla="*/ 136 w 152"/>
                <a:gd name="T43" fmla="*/ 10 h 108"/>
                <a:gd name="T44" fmla="*/ 2 w 152"/>
                <a:gd name="T45" fmla="*/ 100 h 108"/>
                <a:gd name="T46" fmla="*/ 2 w 152"/>
                <a:gd name="T47" fmla="*/ 100 h 108"/>
                <a:gd name="T48" fmla="*/ 0 w 152"/>
                <a:gd name="T49" fmla="*/ 102 h 108"/>
                <a:gd name="T50" fmla="*/ 0 w 152"/>
                <a:gd name="T51" fmla="*/ 106 h 108"/>
                <a:gd name="T52" fmla="*/ 0 w 152"/>
                <a:gd name="T53" fmla="*/ 106 h 108"/>
                <a:gd name="T54" fmla="*/ 4 w 152"/>
                <a:gd name="T55" fmla="*/ 108 h 108"/>
                <a:gd name="T56" fmla="*/ 6 w 152"/>
                <a:gd name="T57" fmla="*/ 108 h 108"/>
                <a:gd name="T58" fmla="*/ 6 w 152"/>
                <a:gd name="T5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08">
                  <a:moveTo>
                    <a:pt x="6" y="108"/>
                  </a:moveTo>
                  <a:lnTo>
                    <a:pt x="142" y="16"/>
                  </a:lnTo>
                  <a:lnTo>
                    <a:pt x="140" y="40"/>
                  </a:lnTo>
                  <a:lnTo>
                    <a:pt x="140" y="40"/>
                  </a:lnTo>
                  <a:lnTo>
                    <a:pt x="140" y="42"/>
                  </a:lnTo>
                  <a:lnTo>
                    <a:pt x="144" y="44"/>
                  </a:lnTo>
                  <a:lnTo>
                    <a:pt x="144" y="44"/>
                  </a:lnTo>
                  <a:lnTo>
                    <a:pt x="146" y="44"/>
                  </a:lnTo>
                  <a:lnTo>
                    <a:pt x="148" y="40"/>
                  </a:lnTo>
                  <a:lnTo>
                    <a:pt x="152" y="8"/>
                  </a:lnTo>
                  <a:lnTo>
                    <a:pt x="152" y="8"/>
                  </a:lnTo>
                  <a:lnTo>
                    <a:pt x="152" y="6"/>
                  </a:lnTo>
                  <a:lnTo>
                    <a:pt x="148" y="4"/>
                  </a:lnTo>
                  <a:lnTo>
                    <a:pt x="148" y="4"/>
                  </a:lnTo>
                  <a:lnTo>
                    <a:pt x="116" y="0"/>
                  </a:lnTo>
                  <a:lnTo>
                    <a:pt x="116" y="0"/>
                  </a:lnTo>
                  <a:lnTo>
                    <a:pt x="114" y="0"/>
                  </a:lnTo>
                  <a:lnTo>
                    <a:pt x="112" y="4"/>
                  </a:lnTo>
                  <a:lnTo>
                    <a:pt x="112" y="4"/>
                  </a:lnTo>
                  <a:lnTo>
                    <a:pt x="112" y="6"/>
                  </a:lnTo>
                  <a:lnTo>
                    <a:pt x="116" y="8"/>
                  </a:lnTo>
                  <a:lnTo>
                    <a:pt x="136" y="10"/>
                  </a:lnTo>
                  <a:lnTo>
                    <a:pt x="2" y="100"/>
                  </a:lnTo>
                  <a:lnTo>
                    <a:pt x="2" y="100"/>
                  </a:lnTo>
                  <a:lnTo>
                    <a:pt x="0" y="102"/>
                  </a:lnTo>
                  <a:lnTo>
                    <a:pt x="0" y="106"/>
                  </a:lnTo>
                  <a:lnTo>
                    <a:pt x="0" y="106"/>
                  </a:lnTo>
                  <a:lnTo>
                    <a:pt x="4" y="108"/>
                  </a:lnTo>
                  <a:lnTo>
                    <a:pt x="6" y="108"/>
                  </a:lnTo>
                  <a:lnTo>
                    <a:pt x="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30" name="xxIcon"/>
          <p:cNvGrpSpPr>
            <a:grpSpLocks noChangeAspect="1"/>
          </p:cNvGrpSpPr>
          <p:nvPr/>
        </p:nvGrpSpPr>
        <p:grpSpPr>
          <a:xfrm>
            <a:off x="736050" y="1427505"/>
            <a:ext cx="180000" cy="254118"/>
            <a:chOff x="7215188" y="4170363"/>
            <a:chExt cx="215900" cy="304800"/>
          </a:xfrm>
          <a:solidFill>
            <a:schemeClr val="bg1"/>
          </a:solidFill>
        </p:grpSpPr>
        <p:sp>
          <p:nvSpPr>
            <p:cNvPr id="31" name="Freeform 166"/>
            <p:cNvSpPr>
              <a:spLocks/>
            </p:cNvSpPr>
            <p:nvPr/>
          </p:nvSpPr>
          <p:spPr bwMode="auto">
            <a:xfrm>
              <a:off x="7215188" y="4170363"/>
              <a:ext cx="215900" cy="215900"/>
            </a:xfrm>
            <a:custGeom>
              <a:avLst/>
              <a:gdLst>
                <a:gd name="T0" fmla="*/ 68 w 136"/>
                <a:gd name="T1" fmla="*/ 0 h 136"/>
                <a:gd name="T2" fmla="*/ 42 w 136"/>
                <a:gd name="T3" fmla="*/ 6 h 136"/>
                <a:gd name="T4" fmla="*/ 20 w 136"/>
                <a:gd name="T5" fmla="*/ 20 h 136"/>
                <a:gd name="T6" fmla="*/ 6 w 136"/>
                <a:gd name="T7" fmla="*/ 42 h 136"/>
                <a:gd name="T8" fmla="*/ 0 w 136"/>
                <a:gd name="T9" fmla="*/ 68 h 136"/>
                <a:gd name="T10" fmla="*/ 2 w 136"/>
                <a:gd name="T11" fmla="*/ 82 h 136"/>
                <a:gd name="T12" fmla="*/ 10 w 136"/>
                <a:gd name="T13" fmla="*/ 104 h 136"/>
                <a:gd name="T14" fmla="*/ 28 w 136"/>
                <a:gd name="T15" fmla="*/ 122 h 136"/>
                <a:gd name="T16" fmla="*/ 52 w 136"/>
                <a:gd name="T17" fmla="*/ 134 h 136"/>
                <a:gd name="T18" fmla="*/ 64 w 136"/>
                <a:gd name="T19" fmla="*/ 102 h 136"/>
                <a:gd name="T20" fmla="*/ 58 w 136"/>
                <a:gd name="T21" fmla="*/ 106 h 136"/>
                <a:gd name="T22" fmla="*/ 54 w 136"/>
                <a:gd name="T23" fmla="*/ 106 h 136"/>
                <a:gd name="T24" fmla="*/ 42 w 136"/>
                <a:gd name="T25" fmla="*/ 94 h 136"/>
                <a:gd name="T26" fmla="*/ 42 w 136"/>
                <a:gd name="T27" fmla="*/ 90 h 136"/>
                <a:gd name="T28" fmla="*/ 44 w 136"/>
                <a:gd name="T29" fmla="*/ 88 h 136"/>
                <a:gd name="T30" fmla="*/ 56 w 136"/>
                <a:gd name="T31" fmla="*/ 98 h 136"/>
                <a:gd name="T32" fmla="*/ 66 w 136"/>
                <a:gd name="T33" fmla="*/ 90 h 136"/>
                <a:gd name="T34" fmla="*/ 66 w 136"/>
                <a:gd name="T35" fmla="*/ 88 h 136"/>
                <a:gd name="T36" fmla="*/ 70 w 136"/>
                <a:gd name="T37" fmla="*/ 88 h 136"/>
                <a:gd name="T38" fmla="*/ 80 w 136"/>
                <a:gd name="T39" fmla="*/ 98 h 136"/>
                <a:gd name="T40" fmla="*/ 90 w 136"/>
                <a:gd name="T41" fmla="*/ 90 h 136"/>
                <a:gd name="T42" fmla="*/ 94 w 136"/>
                <a:gd name="T43" fmla="*/ 90 h 136"/>
                <a:gd name="T44" fmla="*/ 96 w 136"/>
                <a:gd name="T45" fmla="*/ 92 h 136"/>
                <a:gd name="T46" fmla="*/ 82 w 136"/>
                <a:gd name="T47" fmla="*/ 106 h 136"/>
                <a:gd name="T48" fmla="*/ 80 w 136"/>
                <a:gd name="T49" fmla="*/ 108 h 136"/>
                <a:gd name="T50" fmla="*/ 78 w 136"/>
                <a:gd name="T51" fmla="*/ 106 h 136"/>
                <a:gd name="T52" fmla="*/ 72 w 136"/>
                <a:gd name="T53" fmla="*/ 136 h 136"/>
                <a:gd name="T54" fmla="*/ 84 w 136"/>
                <a:gd name="T55" fmla="*/ 134 h 136"/>
                <a:gd name="T56" fmla="*/ 108 w 136"/>
                <a:gd name="T57" fmla="*/ 122 h 136"/>
                <a:gd name="T58" fmla="*/ 126 w 136"/>
                <a:gd name="T59" fmla="*/ 104 h 136"/>
                <a:gd name="T60" fmla="*/ 134 w 136"/>
                <a:gd name="T61" fmla="*/ 82 h 136"/>
                <a:gd name="T62" fmla="*/ 136 w 136"/>
                <a:gd name="T63" fmla="*/ 68 h 136"/>
                <a:gd name="T64" fmla="*/ 130 w 136"/>
                <a:gd name="T65" fmla="*/ 42 h 136"/>
                <a:gd name="T66" fmla="*/ 116 w 136"/>
                <a:gd name="T67" fmla="*/ 20 h 136"/>
                <a:gd name="T68" fmla="*/ 94 w 136"/>
                <a:gd name="T69" fmla="*/ 6 h 136"/>
                <a:gd name="T70" fmla="*/ 68 w 136"/>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136">
                  <a:moveTo>
                    <a:pt x="68" y="0"/>
                  </a:moveTo>
                  <a:lnTo>
                    <a:pt x="68" y="0"/>
                  </a:lnTo>
                  <a:lnTo>
                    <a:pt x="54" y="2"/>
                  </a:lnTo>
                  <a:lnTo>
                    <a:pt x="42" y="6"/>
                  </a:lnTo>
                  <a:lnTo>
                    <a:pt x="30" y="12"/>
                  </a:lnTo>
                  <a:lnTo>
                    <a:pt x="20" y="20"/>
                  </a:lnTo>
                  <a:lnTo>
                    <a:pt x="12" y="30"/>
                  </a:lnTo>
                  <a:lnTo>
                    <a:pt x="6" y="42"/>
                  </a:lnTo>
                  <a:lnTo>
                    <a:pt x="2" y="54"/>
                  </a:lnTo>
                  <a:lnTo>
                    <a:pt x="0" y="68"/>
                  </a:lnTo>
                  <a:lnTo>
                    <a:pt x="0" y="68"/>
                  </a:lnTo>
                  <a:lnTo>
                    <a:pt x="2" y="82"/>
                  </a:lnTo>
                  <a:lnTo>
                    <a:pt x="4" y="94"/>
                  </a:lnTo>
                  <a:lnTo>
                    <a:pt x="10" y="104"/>
                  </a:lnTo>
                  <a:lnTo>
                    <a:pt x="18" y="114"/>
                  </a:lnTo>
                  <a:lnTo>
                    <a:pt x="28" y="122"/>
                  </a:lnTo>
                  <a:lnTo>
                    <a:pt x="38" y="130"/>
                  </a:lnTo>
                  <a:lnTo>
                    <a:pt x="52" y="134"/>
                  </a:lnTo>
                  <a:lnTo>
                    <a:pt x="64" y="136"/>
                  </a:lnTo>
                  <a:lnTo>
                    <a:pt x="64" y="102"/>
                  </a:lnTo>
                  <a:lnTo>
                    <a:pt x="58" y="106"/>
                  </a:lnTo>
                  <a:lnTo>
                    <a:pt x="58" y="106"/>
                  </a:lnTo>
                  <a:lnTo>
                    <a:pt x="56" y="108"/>
                  </a:lnTo>
                  <a:lnTo>
                    <a:pt x="54" y="106"/>
                  </a:lnTo>
                  <a:lnTo>
                    <a:pt x="42" y="94"/>
                  </a:lnTo>
                  <a:lnTo>
                    <a:pt x="42" y="94"/>
                  </a:lnTo>
                  <a:lnTo>
                    <a:pt x="40" y="92"/>
                  </a:lnTo>
                  <a:lnTo>
                    <a:pt x="42" y="90"/>
                  </a:lnTo>
                  <a:lnTo>
                    <a:pt x="42" y="90"/>
                  </a:lnTo>
                  <a:lnTo>
                    <a:pt x="44" y="88"/>
                  </a:lnTo>
                  <a:lnTo>
                    <a:pt x="46" y="90"/>
                  </a:lnTo>
                  <a:lnTo>
                    <a:pt x="56" y="98"/>
                  </a:lnTo>
                  <a:lnTo>
                    <a:pt x="66" y="90"/>
                  </a:lnTo>
                  <a:lnTo>
                    <a:pt x="66" y="90"/>
                  </a:lnTo>
                  <a:lnTo>
                    <a:pt x="66" y="88"/>
                  </a:lnTo>
                  <a:lnTo>
                    <a:pt x="66" y="88"/>
                  </a:lnTo>
                  <a:lnTo>
                    <a:pt x="70" y="88"/>
                  </a:lnTo>
                  <a:lnTo>
                    <a:pt x="70" y="88"/>
                  </a:lnTo>
                  <a:lnTo>
                    <a:pt x="70" y="90"/>
                  </a:lnTo>
                  <a:lnTo>
                    <a:pt x="80" y="98"/>
                  </a:lnTo>
                  <a:lnTo>
                    <a:pt x="90" y="90"/>
                  </a:lnTo>
                  <a:lnTo>
                    <a:pt x="90" y="90"/>
                  </a:lnTo>
                  <a:lnTo>
                    <a:pt x="92" y="88"/>
                  </a:lnTo>
                  <a:lnTo>
                    <a:pt x="94" y="90"/>
                  </a:lnTo>
                  <a:lnTo>
                    <a:pt x="94" y="90"/>
                  </a:lnTo>
                  <a:lnTo>
                    <a:pt x="96" y="92"/>
                  </a:lnTo>
                  <a:lnTo>
                    <a:pt x="94" y="94"/>
                  </a:lnTo>
                  <a:lnTo>
                    <a:pt x="82" y="106"/>
                  </a:lnTo>
                  <a:lnTo>
                    <a:pt x="82" y="106"/>
                  </a:lnTo>
                  <a:lnTo>
                    <a:pt x="80" y="108"/>
                  </a:lnTo>
                  <a:lnTo>
                    <a:pt x="80" y="108"/>
                  </a:lnTo>
                  <a:lnTo>
                    <a:pt x="78" y="106"/>
                  </a:lnTo>
                  <a:lnTo>
                    <a:pt x="72" y="102"/>
                  </a:lnTo>
                  <a:lnTo>
                    <a:pt x="72" y="136"/>
                  </a:lnTo>
                  <a:lnTo>
                    <a:pt x="72" y="136"/>
                  </a:lnTo>
                  <a:lnTo>
                    <a:pt x="84" y="134"/>
                  </a:lnTo>
                  <a:lnTo>
                    <a:pt x="98" y="130"/>
                  </a:lnTo>
                  <a:lnTo>
                    <a:pt x="108" y="122"/>
                  </a:lnTo>
                  <a:lnTo>
                    <a:pt x="118" y="114"/>
                  </a:lnTo>
                  <a:lnTo>
                    <a:pt x="126" y="104"/>
                  </a:lnTo>
                  <a:lnTo>
                    <a:pt x="132" y="94"/>
                  </a:lnTo>
                  <a:lnTo>
                    <a:pt x="134" y="82"/>
                  </a:lnTo>
                  <a:lnTo>
                    <a:pt x="136" y="68"/>
                  </a:lnTo>
                  <a:lnTo>
                    <a:pt x="136" y="68"/>
                  </a:lnTo>
                  <a:lnTo>
                    <a:pt x="134" y="54"/>
                  </a:lnTo>
                  <a:lnTo>
                    <a:pt x="130" y="42"/>
                  </a:lnTo>
                  <a:lnTo>
                    <a:pt x="124" y="30"/>
                  </a:lnTo>
                  <a:lnTo>
                    <a:pt x="116" y="20"/>
                  </a:lnTo>
                  <a:lnTo>
                    <a:pt x="106" y="12"/>
                  </a:lnTo>
                  <a:lnTo>
                    <a:pt x="94" y="6"/>
                  </a:lnTo>
                  <a:lnTo>
                    <a:pt x="82" y="2"/>
                  </a:lnTo>
                  <a:lnTo>
                    <a:pt x="68" y="0"/>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67"/>
            <p:cNvSpPr>
              <a:spLocks/>
            </p:cNvSpPr>
            <p:nvPr/>
          </p:nvSpPr>
          <p:spPr bwMode="auto">
            <a:xfrm>
              <a:off x="7285038" y="4398963"/>
              <a:ext cx="76200" cy="12700"/>
            </a:xfrm>
            <a:custGeom>
              <a:avLst/>
              <a:gdLst>
                <a:gd name="T0" fmla="*/ 44 w 48"/>
                <a:gd name="T1" fmla="*/ 0 h 8"/>
                <a:gd name="T2" fmla="*/ 4 w 48"/>
                <a:gd name="T3" fmla="*/ 0 h 8"/>
                <a:gd name="T4" fmla="*/ 4 w 48"/>
                <a:gd name="T5" fmla="*/ 0 h 8"/>
                <a:gd name="T6" fmla="*/ 2 w 48"/>
                <a:gd name="T7" fmla="*/ 2 h 8"/>
                <a:gd name="T8" fmla="*/ 0 w 48"/>
                <a:gd name="T9" fmla="*/ 4 h 8"/>
                <a:gd name="T10" fmla="*/ 0 w 48"/>
                <a:gd name="T11" fmla="*/ 4 h 8"/>
                <a:gd name="T12" fmla="*/ 2 w 48"/>
                <a:gd name="T13" fmla="*/ 6 h 8"/>
                <a:gd name="T14" fmla="*/ 4 w 48"/>
                <a:gd name="T15" fmla="*/ 8 h 8"/>
                <a:gd name="T16" fmla="*/ 44 w 48"/>
                <a:gd name="T17" fmla="*/ 8 h 8"/>
                <a:gd name="T18" fmla="*/ 44 w 48"/>
                <a:gd name="T19" fmla="*/ 8 h 8"/>
                <a:gd name="T20" fmla="*/ 46 w 48"/>
                <a:gd name="T21" fmla="*/ 6 h 8"/>
                <a:gd name="T22" fmla="*/ 48 w 48"/>
                <a:gd name="T23" fmla="*/ 4 h 8"/>
                <a:gd name="T24" fmla="*/ 48 w 48"/>
                <a:gd name="T25" fmla="*/ 4 h 8"/>
                <a:gd name="T26" fmla="*/ 46 w 48"/>
                <a:gd name="T27" fmla="*/ 2 h 8"/>
                <a:gd name="T28" fmla="*/ 44 w 48"/>
                <a:gd name="T29" fmla="*/ 0 h 8"/>
                <a:gd name="T30" fmla="*/ 44 w 48"/>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8">
                  <a:moveTo>
                    <a:pt x="44" y="0"/>
                  </a:moveTo>
                  <a:lnTo>
                    <a:pt x="4" y="0"/>
                  </a:lnTo>
                  <a:lnTo>
                    <a:pt x="4" y="0"/>
                  </a:lnTo>
                  <a:lnTo>
                    <a:pt x="2" y="2"/>
                  </a:lnTo>
                  <a:lnTo>
                    <a:pt x="0" y="4"/>
                  </a:lnTo>
                  <a:lnTo>
                    <a:pt x="0" y="4"/>
                  </a:lnTo>
                  <a:lnTo>
                    <a:pt x="2" y="6"/>
                  </a:lnTo>
                  <a:lnTo>
                    <a:pt x="4"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68"/>
            <p:cNvSpPr>
              <a:spLocks/>
            </p:cNvSpPr>
            <p:nvPr/>
          </p:nvSpPr>
          <p:spPr bwMode="auto">
            <a:xfrm>
              <a:off x="7285038" y="4424363"/>
              <a:ext cx="76200" cy="12700"/>
            </a:xfrm>
            <a:custGeom>
              <a:avLst/>
              <a:gdLst>
                <a:gd name="T0" fmla="*/ 44 w 48"/>
                <a:gd name="T1" fmla="*/ 0 h 8"/>
                <a:gd name="T2" fmla="*/ 4 w 48"/>
                <a:gd name="T3" fmla="*/ 0 h 8"/>
                <a:gd name="T4" fmla="*/ 4 w 48"/>
                <a:gd name="T5" fmla="*/ 0 h 8"/>
                <a:gd name="T6" fmla="*/ 2 w 48"/>
                <a:gd name="T7" fmla="*/ 2 h 8"/>
                <a:gd name="T8" fmla="*/ 0 w 48"/>
                <a:gd name="T9" fmla="*/ 4 h 8"/>
                <a:gd name="T10" fmla="*/ 0 w 48"/>
                <a:gd name="T11" fmla="*/ 4 h 8"/>
                <a:gd name="T12" fmla="*/ 2 w 48"/>
                <a:gd name="T13" fmla="*/ 6 h 8"/>
                <a:gd name="T14" fmla="*/ 4 w 48"/>
                <a:gd name="T15" fmla="*/ 8 h 8"/>
                <a:gd name="T16" fmla="*/ 44 w 48"/>
                <a:gd name="T17" fmla="*/ 8 h 8"/>
                <a:gd name="T18" fmla="*/ 44 w 48"/>
                <a:gd name="T19" fmla="*/ 8 h 8"/>
                <a:gd name="T20" fmla="*/ 46 w 48"/>
                <a:gd name="T21" fmla="*/ 6 h 8"/>
                <a:gd name="T22" fmla="*/ 48 w 48"/>
                <a:gd name="T23" fmla="*/ 4 h 8"/>
                <a:gd name="T24" fmla="*/ 48 w 48"/>
                <a:gd name="T25" fmla="*/ 4 h 8"/>
                <a:gd name="T26" fmla="*/ 46 w 48"/>
                <a:gd name="T27" fmla="*/ 2 h 8"/>
                <a:gd name="T28" fmla="*/ 44 w 48"/>
                <a:gd name="T29" fmla="*/ 0 h 8"/>
                <a:gd name="T30" fmla="*/ 44 w 48"/>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8">
                  <a:moveTo>
                    <a:pt x="44" y="0"/>
                  </a:moveTo>
                  <a:lnTo>
                    <a:pt x="4" y="0"/>
                  </a:lnTo>
                  <a:lnTo>
                    <a:pt x="4" y="0"/>
                  </a:lnTo>
                  <a:lnTo>
                    <a:pt x="2" y="2"/>
                  </a:lnTo>
                  <a:lnTo>
                    <a:pt x="0" y="4"/>
                  </a:lnTo>
                  <a:lnTo>
                    <a:pt x="0" y="4"/>
                  </a:lnTo>
                  <a:lnTo>
                    <a:pt x="2" y="6"/>
                  </a:lnTo>
                  <a:lnTo>
                    <a:pt x="4"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69"/>
            <p:cNvSpPr>
              <a:spLocks/>
            </p:cNvSpPr>
            <p:nvPr/>
          </p:nvSpPr>
          <p:spPr bwMode="auto">
            <a:xfrm>
              <a:off x="7285038" y="4449763"/>
              <a:ext cx="76200" cy="25400"/>
            </a:xfrm>
            <a:custGeom>
              <a:avLst/>
              <a:gdLst>
                <a:gd name="T0" fmla="*/ 44 w 48"/>
                <a:gd name="T1" fmla="*/ 0 h 16"/>
                <a:gd name="T2" fmla="*/ 4 w 48"/>
                <a:gd name="T3" fmla="*/ 0 h 16"/>
                <a:gd name="T4" fmla="*/ 4 w 48"/>
                <a:gd name="T5" fmla="*/ 0 h 16"/>
                <a:gd name="T6" fmla="*/ 2 w 48"/>
                <a:gd name="T7" fmla="*/ 2 h 16"/>
                <a:gd name="T8" fmla="*/ 0 w 48"/>
                <a:gd name="T9" fmla="*/ 4 h 16"/>
                <a:gd name="T10" fmla="*/ 0 w 48"/>
                <a:gd name="T11" fmla="*/ 4 h 16"/>
                <a:gd name="T12" fmla="*/ 2 w 48"/>
                <a:gd name="T13" fmla="*/ 6 h 16"/>
                <a:gd name="T14" fmla="*/ 4 w 48"/>
                <a:gd name="T15" fmla="*/ 8 h 16"/>
                <a:gd name="T16" fmla="*/ 20 w 48"/>
                <a:gd name="T17" fmla="*/ 8 h 16"/>
                <a:gd name="T18" fmla="*/ 20 w 48"/>
                <a:gd name="T19" fmla="*/ 12 h 16"/>
                <a:gd name="T20" fmla="*/ 20 w 48"/>
                <a:gd name="T21" fmla="*/ 12 h 16"/>
                <a:gd name="T22" fmla="*/ 22 w 48"/>
                <a:gd name="T23" fmla="*/ 14 h 16"/>
                <a:gd name="T24" fmla="*/ 24 w 48"/>
                <a:gd name="T25" fmla="*/ 16 h 16"/>
                <a:gd name="T26" fmla="*/ 24 w 48"/>
                <a:gd name="T27" fmla="*/ 16 h 16"/>
                <a:gd name="T28" fmla="*/ 26 w 48"/>
                <a:gd name="T29" fmla="*/ 14 h 16"/>
                <a:gd name="T30" fmla="*/ 28 w 48"/>
                <a:gd name="T31" fmla="*/ 12 h 16"/>
                <a:gd name="T32" fmla="*/ 28 w 48"/>
                <a:gd name="T33" fmla="*/ 8 h 16"/>
                <a:gd name="T34" fmla="*/ 44 w 48"/>
                <a:gd name="T35" fmla="*/ 8 h 16"/>
                <a:gd name="T36" fmla="*/ 44 w 48"/>
                <a:gd name="T37" fmla="*/ 8 h 16"/>
                <a:gd name="T38" fmla="*/ 46 w 48"/>
                <a:gd name="T39" fmla="*/ 6 h 16"/>
                <a:gd name="T40" fmla="*/ 48 w 48"/>
                <a:gd name="T41" fmla="*/ 4 h 16"/>
                <a:gd name="T42" fmla="*/ 48 w 48"/>
                <a:gd name="T43" fmla="*/ 4 h 16"/>
                <a:gd name="T44" fmla="*/ 46 w 48"/>
                <a:gd name="T45" fmla="*/ 2 h 16"/>
                <a:gd name="T46" fmla="*/ 44 w 48"/>
                <a:gd name="T47" fmla="*/ 0 h 16"/>
                <a:gd name="T48" fmla="*/ 44 w 48"/>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16">
                  <a:moveTo>
                    <a:pt x="44" y="0"/>
                  </a:moveTo>
                  <a:lnTo>
                    <a:pt x="4" y="0"/>
                  </a:lnTo>
                  <a:lnTo>
                    <a:pt x="4" y="0"/>
                  </a:lnTo>
                  <a:lnTo>
                    <a:pt x="2" y="2"/>
                  </a:lnTo>
                  <a:lnTo>
                    <a:pt x="0" y="4"/>
                  </a:lnTo>
                  <a:lnTo>
                    <a:pt x="0" y="4"/>
                  </a:lnTo>
                  <a:lnTo>
                    <a:pt x="2" y="6"/>
                  </a:lnTo>
                  <a:lnTo>
                    <a:pt x="4" y="8"/>
                  </a:lnTo>
                  <a:lnTo>
                    <a:pt x="20" y="8"/>
                  </a:lnTo>
                  <a:lnTo>
                    <a:pt x="20" y="12"/>
                  </a:lnTo>
                  <a:lnTo>
                    <a:pt x="20" y="12"/>
                  </a:lnTo>
                  <a:lnTo>
                    <a:pt x="22" y="14"/>
                  </a:lnTo>
                  <a:lnTo>
                    <a:pt x="24" y="16"/>
                  </a:lnTo>
                  <a:lnTo>
                    <a:pt x="24" y="16"/>
                  </a:lnTo>
                  <a:lnTo>
                    <a:pt x="26" y="14"/>
                  </a:lnTo>
                  <a:lnTo>
                    <a:pt x="28" y="12"/>
                  </a:lnTo>
                  <a:lnTo>
                    <a:pt x="28"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5" name="Oval 34"/>
          <p:cNvSpPr/>
          <p:nvPr>
            <p:custDataLst>
              <p:tags r:id="rId3"/>
            </p:custDataLst>
          </p:nvPr>
        </p:nvSpPr>
        <p:spPr bwMode="auto">
          <a:xfrm>
            <a:off x="8448675" y="2895600"/>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6" name="Arc 35"/>
          <p:cNvSpPr/>
          <p:nvPr>
            <p:custDataLst>
              <p:tags r:id="rId4"/>
            </p:custDataLst>
          </p:nvPr>
        </p:nvSpPr>
        <p:spPr bwMode="gray">
          <a:xfrm>
            <a:off x="8448676" y="2895600"/>
            <a:ext cx="187324" cy="187325"/>
          </a:xfrm>
          <a:prstGeom prst="arc">
            <a:avLst>
              <a:gd name="adj1" fmla="val 16200000"/>
              <a:gd name="adj2" fmla="val 1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Oval 38"/>
          <p:cNvSpPr/>
          <p:nvPr>
            <p:custDataLst>
              <p:tags r:id="rId5"/>
            </p:custDataLst>
          </p:nvPr>
        </p:nvSpPr>
        <p:spPr bwMode="auto">
          <a:xfrm>
            <a:off x="10647363" y="2884488"/>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0" name="Arc 39"/>
          <p:cNvSpPr/>
          <p:nvPr>
            <p:custDataLst>
              <p:tags r:id="rId6"/>
            </p:custDataLst>
          </p:nvPr>
        </p:nvSpPr>
        <p:spPr bwMode="gray">
          <a:xfrm>
            <a:off x="10647363" y="2884488"/>
            <a:ext cx="187324" cy="187324"/>
          </a:xfrm>
          <a:prstGeom prst="arc">
            <a:avLst>
              <a:gd name="adj1" fmla="val 16200000"/>
              <a:gd name="adj2" fmla="val 1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Oval 40"/>
          <p:cNvSpPr/>
          <p:nvPr>
            <p:custDataLst>
              <p:tags r:id="rId7"/>
            </p:custDataLst>
          </p:nvPr>
        </p:nvSpPr>
        <p:spPr bwMode="auto">
          <a:xfrm>
            <a:off x="8448675" y="2327275"/>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3" name="Oval 42"/>
          <p:cNvSpPr/>
          <p:nvPr>
            <p:custDataLst>
              <p:tags r:id="rId8"/>
            </p:custDataLst>
          </p:nvPr>
        </p:nvSpPr>
        <p:spPr bwMode="auto">
          <a:xfrm>
            <a:off x="10647363" y="2311400"/>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Tree>
    <p:extLst>
      <p:ext uri="{BB962C8B-B14F-4D97-AF65-F5344CB8AC3E}">
        <p14:creationId xmlns:p14="http://schemas.microsoft.com/office/powerpoint/2010/main" val="2912498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15802227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65" name="think-cell Slide" r:id="rId11" imgW="270" imgH="270" progId="TCLayout.ActiveDocument.1">
                  <p:embed/>
                </p:oleObj>
              </mc:Choice>
              <mc:Fallback>
                <p:oleObj name="think-cell Slide" r:id="rId11" imgW="270" imgH="270" progId="TCLayout.ActiveDocument.1">
                  <p:embed/>
                  <p:pic>
                    <p:nvPicPr>
                      <p:cNvPr id="13" name="Object 12"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11" name="Rectangle 10"/>
          <p:cNvSpPr/>
          <p:nvPr/>
        </p:nvSpPr>
        <p:spPr>
          <a:xfrm>
            <a:off x="7166344" y="1739346"/>
            <a:ext cx="4508204" cy="44401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087304">
              <a:spcBef>
                <a:spcPts val="600"/>
              </a:spcBef>
            </a:pPr>
            <a:endParaRPr lang="en-GB" sz="1200" dirty="0">
              <a:solidFill>
                <a:prstClr val="black"/>
              </a:solidFill>
            </a:endParaRPr>
          </a:p>
        </p:txBody>
      </p:sp>
      <p:sp>
        <p:nvSpPr>
          <p:cNvPr id="2" name="Title 1"/>
          <p:cNvSpPr>
            <a:spLocks noGrp="1"/>
          </p:cNvSpPr>
          <p:nvPr>
            <p:ph type="title"/>
          </p:nvPr>
        </p:nvSpPr>
        <p:spPr/>
        <p:txBody>
          <a:bodyPr/>
          <a:lstStyle/>
          <a:p>
            <a:r>
              <a:rPr lang="en-GB" dirty="0" smtClean="0"/>
              <a:t>Group Functions</a:t>
            </a:r>
            <a:endParaRPr lang="en-GB" dirty="0"/>
          </a:p>
        </p:txBody>
      </p:sp>
      <p:sp>
        <p:nvSpPr>
          <p:cNvPr id="3" name="Slide Number Placeholder 2"/>
          <p:cNvSpPr>
            <a:spLocks noGrp="1"/>
          </p:cNvSpPr>
          <p:nvPr>
            <p:ph type="sldNum" sz="quarter" idx="12"/>
          </p:nvPr>
        </p:nvSpPr>
        <p:spPr/>
        <p:txBody>
          <a:bodyPr/>
          <a:lstStyle/>
          <a:p>
            <a:fld id="{D14BCCD3-0010-4FBA-B965-2126ADC31932}" type="slidenum">
              <a:rPr lang="en-GB" smtClean="0"/>
              <a:t>28</a:t>
            </a:fld>
            <a:endParaRPr lang="en-GB" dirty="0"/>
          </a:p>
        </p:txBody>
      </p:sp>
      <p:sp>
        <p:nvSpPr>
          <p:cNvPr id="4" name="Rektangel med rundade hörn 9"/>
          <p:cNvSpPr/>
          <p:nvPr/>
        </p:nvSpPr>
        <p:spPr>
          <a:xfrm>
            <a:off x="7320645" y="2179636"/>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smtClean="0">
                <a:solidFill>
                  <a:prstClr val="white"/>
                </a:solidFill>
                <a:sym typeface="Helvetica Light"/>
              </a:rPr>
              <a:t>Distribution</a:t>
            </a:r>
            <a:r>
              <a:rPr lang="en-GB" sz="1000" b="1" dirty="0">
                <a:solidFill>
                  <a:prstClr val="white"/>
                </a:solidFill>
                <a:sym typeface="Helvetica Light"/>
              </a:rPr>
              <a:t>/</a:t>
            </a:r>
            <a:br>
              <a:rPr lang="en-GB" sz="1000" b="1" dirty="0">
                <a:solidFill>
                  <a:prstClr val="white"/>
                </a:solidFill>
                <a:sym typeface="Helvetica Light"/>
              </a:rPr>
            </a:br>
            <a:r>
              <a:rPr lang="en-GB" sz="1000" b="1" dirty="0">
                <a:solidFill>
                  <a:prstClr val="white"/>
                </a:solidFill>
                <a:sym typeface="Helvetica Light"/>
              </a:rPr>
              <a:t>Channels/</a:t>
            </a:r>
            <a:br>
              <a:rPr lang="en-GB" sz="1000" b="1" dirty="0">
                <a:solidFill>
                  <a:prstClr val="white"/>
                </a:solidFill>
                <a:sym typeface="Helvetica Light"/>
              </a:rPr>
            </a:br>
            <a:r>
              <a:rPr lang="en-GB" sz="1000" b="1" dirty="0">
                <a:solidFill>
                  <a:prstClr val="white"/>
                </a:solidFill>
                <a:sym typeface="Helvetica Light"/>
              </a:rPr>
              <a:t>Service model</a:t>
            </a:r>
          </a:p>
        </p:txBody>
      </p:sp>
      <p:sp>
        <p:nvSpPr>
          <p:cNvPr id="5" name="Rektangel med rundade hörn 9"/>
          <p:cNvSpPr/>
          <p:nvPr/>
        </p:nvSpPr>
        <p:spPr>
          <a:xfrm>
            <a:off x="7320645" y="2745285"/>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a:solidFill>
                  <a:prstClr val="white"/>
                </a:solidFill>
                <a:sym typeface="Helvetica Light"/>
              </a:rPr>
              <a:t>Credit </a:t>
            </a:r>
            <a:r>
              <a:rPr lang="en-GB" sz="1000" b="1" dirty="0" smtClean="0">
                <a:solidFill>
                  <a:prstClr val="white"/>
                </a:solidFill>
                <a:sym typeface="Helvetica Light"/>
              </a:rPr>
              <a:t>proc. </a:t>
            </a:r>
            <a:r>
              <a:rPr lang="en-GB" sz="1000" b="1" dirty="0">
                <a:solidFill>
                  <a:prstClr val="white"/>
                </a:solidFill>
                <a:sym typeface="Helvetica Light"/>
              </a:rPr>
              <a:t>&amp; </a:t>
            </a:r>
            <a:r>
              <a:rPr lang="en-GB" sz="1000" b="1" dirty="0" smtClean="0">
                <a:solidFill>
                  <a:prstClr val="white"/>
                </a:solidFill>
                <a:sym typeface="Helvetica Light"/>
              </a:rPr>
              <a:t>Prod.</a:t>
            </a:r>
            <a:endParaRPr lang="en-GB" sz="1000" b="1" dirty="0">
              <a:solidFill>
                <a:prstClr val="white"/>
              </a:solidFill>
              <a:sym typeface="Helvetica Light"/>
            </a:endParaRPr>
          </a:p>
        </p:txBody>
      </p:sp>
      <p:sp>
        <p:nvSpPr>
          <p:cNvPr id="6" name="Rektangel med rundade hörn 9"/>
          <p:cNvSpPr/>
          <p:nvPr/>
        </p:nvSpPr>
        <p:spPr>
          <a:xfrm>
            <a:off x="9479060" y="2179636"/>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smtClean="0">
                <a:solidFill>
                  <a:prstClr val="white"/>
                </a:solidFill>
                <a:sym typeface="Helvetica Light"/>
              </a:rPr>
              <a:t>IT </a:t>
            </a:r>
            <a:r>
              <a:rPr lang="en-GB" sz="1000" b="1" dirty="0">
                <a:solidFill>
                  <a:prstClr val="white"/>
                </a:solidFill>
                <a:sym typeface="Helvetica Light"/>
              </a:rPr>
              <a:t>&amp; Operations</a:t>
            </a:r>
          </a:p>
        </p:txBody>
      </p:sp>
      <p:sp>
        <p:nvSpPr>
          <p:cNvPr id="7" name="Rektangel med rundade hörn 9"/>
          <p:cNvSpPr/>
          <p:nvPr/>
        </p:nvSpPr>
        <p:spPr>
          <a:xfrm>
            <a:off x="9479060" y="2745284"/>
            <a:ext cx="111097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87327"/>
            <a:r>
              <a:rPr lang="en-GB" sz="1000" b="1" dirty="0">
                <a:solidFill>
                  <a:prstClr val="white"/>
                </a:solidFill>
                <a:sym typeface="Helvetica Light"/>
              </a:rPr>
              <a:t>Key support functions</a:t>
            </a:r>
          </a:p>
        </p:txBody>
      </p:sp>
      <p:sp>
        <p:nvSpPr>
          <p:cNvPr id="8" name="Rectangle 7"/>
          <p:cNvSpPr/>
          <p:nvPr/>
        </p:nvSpPr>
        <p:spPr>
          <a:xfrm>
            <a:off x="648002" y="1739346"/>
            <a:ext cx="5433821" cy="44401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087304">
              <a:spcBef>
                <a:spcPts val="600"/>
              </a:spcBef>
            </a:pPr>
            <a:r>
              <a:rPr lang="en-GB" sz="1200" b="1" dirty="0" smtClean="0">
                <a:solidFill>
                  <a:schemeClr val="tx1"/>
                </a:solidFill>
              </a:rPr>
              <a:t>Streamlining Operations</a:t>
            </a:r>
          </a:p>
          <a:p>
            <a:pPr marL="171450" indent="-171450" defTabSz="1087304">
              <a:spcBef>
                <a:spcPts val="600"/>
              </a:spcBef>
              <a:buFont typeface="Arial" panose="020B0604020202020204" pitchFamily="34" charset="0"/>
              <a:buChar char="•"/>
            </a:pPr>
            <a:r>
              <a:rPr lang="en-GB" sz="1200" dirty="0" smtClean="0">
                <a:solidFill>
                  <a:schemeClr val="tx1"/>
                </a:solidFill>
              </a:rPr>
              <a:t>Increased automation of operations across all business (e.g. by increased use of robotics)</a:t>
            </a:r>
          </a:p>
          <a:p>
            <a:pPr marL="171450" indent="-171450" defTabSz="1087304">
              <a:spcBef>
                <a:spcPts val="600"/>
              </a:spcBef>
              <a:buFont typeface="Arial" panose="020B0604020202020204" pitchFamily="34" charset="0"/>
              <a:buChar char="•"/>
            </a:pPr>
            <a:r>
              <a:rPr lang="en-GB" sz="1200" dirty="0" smtClean="0">
                <a:solidFill>
                  <a:schemeClr val="tx1"/>
                </a:solidFill>
              </a:rPr>
              <a:t>Improve sourcing competencies including more demand/supply capabilities</a:t>
            </a:r>
          </a:p>
          <a:p>
            <a:pPr defTabSz="1087304">
              <a:spcBef>
                <a:spcPts val="600"/>
              </a:spcBef>
            </a:pPr>
            <a:r>
              <a:rPr lang="en-GB" sz="1200" b="1" dirty="0" smtClean="0">
                <a:solidFill>
                  <a:schemeClr val="tx1"/>
                </a:solidFill>
              </a:rPr>
              <a:t>Streamlining IT setup</a:t>
            </a:r>
            <a:endParaRPr lang="en-US" sz="1200" b="1" dirty="0" smtClean="0">
              <a:solidFill>
                <a:prstClr val="black"/>
              </a:solidFill>
            </a:endParaRPr>
          </a:p>
          <a:p>
            <a:pPr marL="171450" lvl="0" indent="-171450" defTabSz="1087304">
              <a:spcBef>
                <a:spcPts val="600"/>
              </a:spcBef>
              <a:buFont typeface="Arial" panose="020B0604020202020204" pitchFamily="34" charset="0"/>
              <a:buChar char="•"/>
            </a:pPr>
            <a:r>
              <a:rPr lang="en-GB" sz="1200" dirty="0">
                <a:solidFill>
                  <a:prstClr val="black"/>
                </a:solidFill>
              </a:rPr>
              <a:t>Align future workforce competences and locations to future </a:t>
            </a:r>
            <a:r>
              <a:rPr lang="en-GB" sz="1200" dirty="0" smtClean="0">
                <a:solidFill>
                  <a:prstClr val="black"/>
                </a:solidFill>
              </a:rPr>
              <a:t>needs (e.g. higher </a:t>
            </a:r>
            <a:r>
              <a:rPr lang="en-GB" sz="1200" dirty="0">
                <a:solidFill>
                  <a:prstClr val="black"/>
                </a:solidFill>
              </a:rPr>
              <a:t>presence in </a:t>
            </a:r>
            <a:r>
              <a:rPr lang="en-GB" sz="1200" dirty="0" smtClean="0">
                <a:solidFill>
                  <a:prstClr val="black"/>
                </a:solidFill>
              </a:rPr>
              <a:t>Poland)</a:t>
            </a:r>
          </a:p>
          <a:p>
            <a:pPr marL="171450" lvl="0" indent="-171450" defTabSz="1087304">
              <a:spcBef>
                <a:spcPts val="600"/>
              </a:spcBef>
              <a:buFont typeface="Arial" panose="020B0604020202020204" pitchFamily="34" charset="0"/>
              <a:buChar char="•"/>
            </a:pPr>
            <a:r>
              <a:rPr lang="en-GB" sz="1200" dirty="0" smtClean="0">
                <a:solidFill>
                  <a:schemeClr val="tx1"/>
                </a:solidFill>
              </a:rPr>
              <a:t>Consolidate </a:t>
            </a:r>
            <a:r>
              <a:rPr lang="en-GB" sz="1200" dirty="0">
                <a:solidFill>
                  <a:schemeClr val="tx1"/>
                </a:solidFill>
              </a:rPr>
              <a:t>and </a:t>
            </a:r>
            <a:r>
              <a:rPr lang="en-GB" sz="1200" dirty="0" smtClean="0">
                <a:solidFill>
                  <a:schemeClr val="tx1"/>
                </a:solidFill>
              </a:rPr>
              <a:t>reduce technology </a:t>
            </a:r>
            <a:r>
              <a:rPr lang="en-GB" sz="1200" dirty="0">
                <a:solidFill>
                  <a:schemeClr val="tx1"/>
                </a:solidFill>
              </a:rPr>
              <a:t>infrastructure </a:t>
            </a:r>
            <a:r>
              <a:rPr lang="en-GB" sz="1200" dirty="0" smtClean="0">
                <a:solidFill>
                  <a:schemeClr val="tx1"/>
                </a:solidFill>
              </a:rPr>
              <a:t>complexity and applications</a:t>
            </a:r>
          </a:p>
          <a:p>
            <a:pPr marL="171450" lvl="0" indent="-171450" defTabSz="1087304">
              <a:spcBef>
                <a:spcPts val="600"/>
              </a:spcBef>
              <a:buFont typeface="Arial" panose="020B0604020202020204" pitchFamily="34" charset="0"/>
              <a:buChar char="•"/>
            </a:pPr>
            <a:r>
              <a:rPr lang="sv-SE" sz="1200" dirty="0" smtClean="0">
                <a:solidFill>
                  <a:schemeClr val="tx1"/>
                </a:solidFill>
              </a:rPr>
              <a:t>Implement and integrate higher use of cloud</a:t>
            </a:r>
            <a:endParaRPr lang="en-GB" sz="1200" dirty="0" smtClean="0">
              <a:solidFill>
                <a:prstClr val="black"/>
              </a:solidFill>
            </a:endParaRPr>
          </a:p>
          <a:p>
            <a:pPr defTabSz="1087304">
              <a:spcBef>
                <a:spcPts val="600"/>
              </a:spcBef>
              <a:defRPr/>
            </a:pPr>
            <a:r>
              <a:rPr lang="en-GB" sz="1200" b="1" dirty="0">
                <a:solidFill>
                  <a:schemeClr val="tx1"/>
                </a:solidFill>
              </a:rPr>
              <a:t>Streamlining Business Risk </a:t>
            </a:r>
            <a:r>
              <a:rPr lang="en-GB" sz="1200" b="1" dirty="0" smtClean="0">
                <a:solidFill>
                  <a:schemeClr val="tx1"/>
                </a:solidFill>
              </a:rPr>
              <a:t>Management</a:t>
            </a:r>
          </a:p>
          <a:p>
            <a:pPr marL="171450" indent="-171450" defTabSz="1087304">
              <a:spcBef>
                <a:spcPts val="600"/>
              </a:spcBef>
              <a:buFont typeface="Arial" panose="020B0604020202020204" pitchFamily="34" charset="0"/>
              <a:buChar char="•"/>
              <a:defRPr/>
            </a:pPr>
            <a:r>
              <a:rPr lang="en-GB" sz="1200" dirty="0">
                <a:solidFill>
                  <a:schemeClr val="tx1"/>
                </a:solidFill>
              </a:rPr>
              <a:t>Implement optimised KYC operating </a:t>
            </a:r>
            <a:r>
              <a:rPr lang="en-GB" sz="1200" dirty="0" smtClean="0">
                <a:solidFill>
                  <a:schemeClr val="tx1"/>
                </a:solidFill>
              </a:rPr>
              <a:t>model</a:t>
            </a:r>
          </a:p>
          <a:p>
            <a:pPr marL="171450" indent="-171450" defTabSz="1087304">
              <a:spcBef>
                <a:spcPts val="600"/>
              </a:spcBef>
              <a:buFont typeface="Arial" panose="020B0604020202020204" pitchFamily="34" charset="0"/>
              <a:buChar char="•"/>
              <a:defRPr/>
            </a:pPr>
            <a:r>
              <a:rPr lang="en-GB" sz="1200" dirty="0">
                <a:solidFill>
                  <a:schemeClr val="tx1"/>
                </a:solidFill>
              </a:rPr>
              <a:t>Streamline and optimise </a:t>
            </a:r>
            <a:r>
              <a:rPr lang="en-GB" sz="1200" dirty="0" smtClean="0">
                <a:solidFill>
                  <a:schemeClr val="tx1"/>
                </a:solidFill>
              </a:rPr>
              <a:t>risk reporting and risk assessments</a:t>
            </a:r>
          </a:p>
          <a:p>
            <a:pPr defTabSz="1087304">
              <a:spcBef>
                <a:spcPts val="600"/>
              </a:spcBef>
              <a:defRPr/>
            </a:pPr>
            <a:r>
              <a:rPr lang="en-GB" sz="1200" b="1" dirty="0" smtClean="0">
                <a:solidFill>
                  <a:schemeClr val="tx1"/>
                </a:solidFill>
              </a:rPr>
              <a:t>Consolidation key </a:t>
            </a:r>
            <a:r>
              <a:rPr lang="en-GB" sz="1200" b="1" dirty="0">
                <a:solidFill>
                  <a:schemeClr val="tx1"/>
                </a:solidFill>
              </a:rPr>
              <a:t>support </a:t>
            </a:r>
            <a:r>
              <a:rPr lang="en-GB" sz="1200" b="1" dirty="0" smtClean="0">
                <a:solidFill>
                  <a:schemeClr val="tx1"/>
                </a:solidFill>
              </a:rPr>
              <a:t>functions</a:t>
            </a:r>
            <a:r>
              <a:rPr lang="en-GB" sz="1200" b="1" dirty="0">
                <a:solidFill>
                  <a:prstClr val="black"/>
                </a:solidFill>
              </a:rPr>
              <a:t> </a:t>
            </a:r>
            <a:r>
              <a:rPr lang="en-GB" sz="1200" b="1" dirty="0" smtClean="0">
                <a:solidFill>
                  <a:prstClr val="black"/>
                </a:solidFill>
              </a:rPr>
              <a:t>on BA level</a:t>
            </a:r>
          </a:p>
          <a:p>
            <a:pPr marL="171450" indent="-171450" defTabSz="1087304">
              <a:spcBef>
                <a:spcPts val="600"/>
              </a:spcBef>
              <a:buFont typeface="Arial" panose="020B0604020202020204" pitchFamily="34" charset="0"/>
              <a:buChar char="•"/>
              <a:defRPr/>
            </a:pPr>
            <a:r>
              <a:rPr lang="en-US" sz="1200" kern="0" dirty="0" smtClean="0">
                <a:solidFill>
                  <a:schemeClr val="tx1"/>
                </a:solidFill>
              </a:rPr>
              <a:t>Create globally </a:t>
            </a:r>
            <a:r>
              <a:rPr lang="en-US" sz="1200" kern="0" dirty="0">
                <a:solidFill>
                  <a:schemeClr val="tx1"/>
                </a:solidFill>
              </a:rPr>
              <a:t>consolidated </a:t>
            </a:r>
            <a:r>
              <a:rPr lang="en-US" sz="1200" kern="0" dirty="0" smtClean="0">
                <a:solidFill>
                  <a:schemeClr val="tx1"/>
                </a:solidFill>
              </a:rPr>
              <a:t>support model </a:t>
            </a:r>
            <a:r>
              <a:rPr lang="en-US" sz="1200" kern="0" dirty="0">
                <a:solidFill>
                  <a:schemeClr val="tx1"/>
                </a:solidFill>
              </a:rPr>
              <a:t>per BA mainly driven by design to </a:t>
            </a:r>
            <a:r>
              <a:rPr lang="en-US" sz="1200" kern="0" dirty="0" smtClean="0">
                <a:solidFill>
                  <a:schemeClr val="tx1"/>
                </a:solidFill>
              </a:rPr>
              <a:t>cost (move away from country/team focus and focus on shared pool of services)</a:t>
            </a:r>
          </a:p>
        </p:txBody>
      </p:sp>
      <p:sp>
        <p:nvSpPr>
          <p:cNvPr id="9" name="Rectangle 8"/>
          <p:cNvSpPr/>
          <p:nvPr/>
        </p:nvSpPr>
        <p:spPr>
          <a:xfrm>
            <a:off x="648001" y="1373629"/>
            <a:ext cx="5433821" cy="357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Key transformation initiatives</a:t>
            </a:r>
            <a:endParaRPr lang="en-GB" sz="1400" b="1" dirty="0">
              <a:solidFill>
                <a:schemeClr val="bg1"/>
              </a:solidFill>
            </a:endParaRPr>
          </a:p>
        </p:txBody>
      </p:sp>
      <p:sp>
        <p:nvSpPr>
          <p:cNvPr id="12" name="Rectangle 11"/>
          <p:cNvSpPr/>
          <p:nvPr/>
        </p:nvSpPr>
        <p:spPr>
          <a:xfrm>
            <a:off x="7166343" y="1373629"/>
            <a:ext cx="4508204" cy="357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Cost efficiencies and quality gains</a:t>
            </a:r>
            <a:endParaRPr lang="en-GB" sz="1400" b="1" dirty="0">
              <a:solidFill>
                <a:schemeClr val="bg1"/>
              </a:solidFill>
            </a:endParaRPr>
          </a:p>
        </p:txBody>
      </p:sp>
      <p:sp>
        <p:nvSpPr>
          <p:cNvPr id="14" name="TextBox 13"/>
          <p:cNvSpPr txBox="1"/>
          <p:nvPr/>
        </p:nvSpPr>
        <p:spPr>
          <a:xfrm>
            <a:off x="7166344" y="1816013"/>
            <a:ext cx="4508204" cy="276999"/>
          </a:xfrm>
          <a:prstGeom prst="rect">
            <a:avLst/>
          </a:prstGeom>
          <a:noFill/>
        </p:spPr>
        <p:txBody>
          <a:bodyPr wrap="square" rtlCol="0">
            <a:spAutoFit/>
          </a:bodyPr>
          <a:lstStyle/>
          <a:p>
            <a:pPr algn="ctr"/>
            <a:r>
              <a:rPr lang="en-GB" sz="1200" b="1" i="1" dirty="0" smtClean="0">
                <a:solidFill>
                  <a:schemeClr val="tx1"/>
                </a:solidFill>
              </a:rPr>
              <a:t>Where do the cost efficiencies come from?</a:t>
            </a:r>
            <a:endParaRPr lang="en-GB" sz="1200" b="1" i="1" dirty="0">
              <a:solidFill>
                <a:schemeClr val="tx1"/>
              </a:solidFill>
            </a:endParaRPr>
          </a:p>
        </p:txBody>
      </p:sp>
      <p:sp>
        <p:nvSpPr>
          <p:cNvPr id="15" name="TextBox 14"/>
          <p:cNvSpPr txBox="1"/>
          <p:nvPr/>
        </p:nvSpPr>
        <p:spPr>
          <a:xfrm>
            <a:off x="8564663" y="2290525"/>
            <a:ext cx="1164139" cy="246221"/>
          </a:xfrm>
          <a:prstGeom prst="rect">
            <a:avLst/>
          </a:prstGeom>
          <a:noFill/>
        </p:spPr>
        <p:txBody>
          <a:bodyPr wrap="square" rtlCol="0">
            <a:spAutoFit/>
          </a:bodyPr>
          <a:lstStyle/>
          <a:p>
            <a:r>
              <a:rPr lang="en-GB" sz="1000" b="1" dirty="0" smtClean="0">
                <a:solidFill>
                  <a:schemeClr val="tx1"/>
                </a:solidFill>
              </a:rPr>
              <a:t>None</a:t>
            </a:r>
            <a:endParaRPr lang="en-GB" sz="1000" b="1" dirty="0">
              <a:solidFill>
                <a:schemeClr val="tx1"/>
              </a:solidFill>
            </a:endParaRPr>
          </a:p>
        </p:txBody>
      </p:sp>
      <p:sp>
        <p:nvSpPr>
          <p:cNvPr id="16" name="TextBox 15"/>
          <p:cNvSpPr txBox="1"/>
          <p:nvPr/>
        </p:nvSpPr>
        <p:spPr>
          <a:xfrm>
            <a:off x="8564663" y="2856174"/>
            <a:ext cx="1164139" cy="246221"/>
          </a:xfrm>
          <a:prstGeom prst="rect">
            <a:avLst/>
          </a:prstGeom>
          <a:noFill/>
        </p:spPr>
        <p:txBody>
          <a:bodyPr wrap="square" rtlCol="0">
            <a:spAutoFit/>
          </a:bodyPr>
          <a:lstStyle/>
          <a:p>
            <a:r>
              <a:rPr lang="en-GB" sz="1000" b="1" dirty="0" smtClean="0"/>
              <a:t>Low</a:t>
            </a:r>
            <a:endParaRPr lang="en-GB" sz="1000" b="1" dirty="0">
              <a:solidFill>
                <a:schemeClr val="tx1"/>
              </a:solidFill>
            </a:endParaRPr>
          </a:p>
        </p:txBody>
      </p:sp>
      <p:sp>
        <p:nvSpPr>
          <p:cNvPr id="19" name="TextBox 18"/>
          <p:cNvSpPr txBox="1"/>
          <p:nvPr/>
        </p:nvSpPr>
        <p:spPr>
          <a:xfrm>
            <a:off x="7166343" y="3506597"/>
            <a:ext cx="4508204" cy="2554545"/>
          </a:xfrm>
          <a:prstGeom prst="rect">
            <a:avLst/>
          </a:prstGeom>
          <a:noFill/>
        </p:spPr>
        <p:txBody>
          <a:bodyPr wrap="square" rtlCol="0">
            <a:spAutoFit/>
          </a:bodyPr>
          <a:lstStyle/>
          <a:p>
            <a:pPr defTabSz="1087304">
              <a:spcBef>
                <a:spcPts val="600"/>
              </a:spcBef>
              <a:defRPr/>
            </a:pPr>
            <a:r>
              <a:rPr lang="en-GB" sz="1200" b="1" dirty="0" smtClean="0"/>
              <a:t>Increased efficiency</a:t>
            </a:r>
          </a:p>
          <a:p>
            <a:pPr marL="171450" indent="-171450" defTabSz="1087304">
              <a:spcBef>
                <a:spcPts val="600"/>
              </a:spcBef>
              <a:buFont typeface="Arial" panose="020B0604020202020204" pitchFamily="34" charset="0"/>
              <a:buChar char="•"/>
              <a:defRPr/>
            </a:pPr>
            <a:r>
              <a:rPr lang="en-GB" sz="1200" dirty="0" smtClean="0"/>
              <a:t>Insourcing of consultants</a:t>
            </a:r>
          </a:p>
          <a:p>
            <a:pPr marL="171450" indent="-171450" defTabSz="1087304">
              <a:spcBef>
                <a:spcPts val="600"/>
              </a:spcBef>
              <a:buFont typeface="Arial" panose="020B0604020202020204" pitchFamily="34" charset="0"/>
              <a:buChar char="•"/>
              <a:defRPr/>
            </a:pPr>
            <a:r>
              <a:rPr lang="en-GB" sz="1200" dirty="0" smtClean="0"/>
              <a:t>Use of cloud services</a:t>
            </a:r>
          </a:p>
          <a:p>
            <a:pPr marL="171450" indent="-171450" defTabSz="1087304">
              <a:spcBef>
                <a:spcPts val="600"/>
              </a:spcBef>
              <a:buFont typeface="Arial" panose="020B0604020202020204" pitchFamily="34" charset="0"/>
              <a:buChar char="•"/>
              <a:defRPr/>
            </a:pPr>
            <a:r>
              <a:rPr lang="en-GB" sz="1200" dirty="0" smtClean="0"/>
              <a:t>Decommissions</a:t>
            </a:r>
          </a:p>
          <a:p>
            <a:pPr defTabSz="1087304">
              <a:spcBef>
                <a:spcPts val="600"/>
              </a:spcBef>
              <a:defRPr/>
            </a:pPr>
            <a:r>
              <a:rPr lang="en-GB" sz="1200" b="1" dirty="0" smtClean="0"/>
              <a:t>Improved service provision</a:t>
            </a:r>
          </a:p>
          <a:p>
            <a:pPr marL="171450" indent="-171450" defTabSz="1087304">
              <a:spcBef>
                <a:spcPts val="600"/>
              </a:spcBef>
              <a:buFont typeface="Arial" panose="020B0604020202020204" pitchFamily="34" charset="0"/>
              <a:buChar char="•"/>
              <a:defRPr/>
            </a:pPr>
            <a:r>
              <a:rPr lang="en-GB" sz="1200" dirty="0"/>
              <a:t>Faster and smarter end-to-end </a:t>
            </a:r>
            <a:r>
              <a:rPr lang="en-GB" sz="1200" dirty="0" smtClean="0"/>
              <a:t>processes</a:t>
            </a:r>
          </a:p>
          <a:p>
            <a:pPr marL="171450" indent="-171450" defTabSz="1087304">
              <a:spcBef>
                <a:spcPts val="600"/>
              </a:spcBef>
              <a:buFont typeface="Arial" panose="020B0604020202020204" pitchFamily="34" charset="0"/>
              <a:buChar char="•"/>
              <a:defRPr/>
            </a:pPr>
            <a:r>
              <a:rPr lang="en-GB" sz="1200" dirty="0"/>
              <a:t>Less operational </a:t>
            </a:r>
            <a:r>
              <a:rPr lang="en-GB" sz="1200" dirty="0" smtClean="0"/>
              <a:t>risk</a:t>
            </a:r>
          </a:p>
          <a:p>
            <a:pPr marL="171450" indent="-171450" defTabSz="1087304">
              <a:spcBef>
                <a:spcPts val="600"/>
              </a:spcBef>
              <a:buFont typeface="Arial" panose="020B0604020202020204" pitchFamily="34" charset="0"/>
              <a:buChar char="•"/>
              <a:defRPr/>
            </a:pPr>
            <a:r>
              <a:rPr lang="en-GB" sz="1200" dirty="0"/>
              <a:t>One way of </a:t>
            </a:r>
            <a:r>
              <a:rPr lang="en-GB" sz="1200" dirty="0" smtClean="0"/>
              <a:t>working</a:t>
            </a:r>
          </a:p>
          <a:p>
            <a:pPr marL="171450" indent="-171450" defTabSz="1087304">
              <a:spcBef>
                <a:spcPts val="600"/>
              </a:spcBef>
              <a:buFont typeface="Arial" panose="020B0604020202020204" pitchFamily="34" charset="0"/>
              <a:buChar char="•"/>
              <a:defRPr/>
            </a:pPr>
            <a:r>
              <a:rPr lang="en-GB" sz="1200" dirty="0" smtClean="0"/>
              <a:t>Freeing up time for more value-adding activities (also in customer facing units)</a:t>
            </a:r>
            <a:endParaRPr lang="en-GB" sz="1200" dirty="0"/>
          </a:p>
        </p:txBody>
      </p:sp>
      <p:sp>
        <p:nvSpPr>
          <p:cNvPr id="22" name="TextBox 21"/>
          <p:cNvSpPr txBox="1"/>
          <p:nvPr/>
        </p:nvSpPr>
        <p:spPr>
          <a:xfrm>
            <a:off x="10765609" y="2290525"/>
            <a:ext cx="1164139" cy="246221"/>
          </a:xfrm>
          <a:prstGeom prst="rect">
            <a:avLst/>
          </a:prstGeom>
          <a:noFill/>
        </p:spPr>
        <p:txBody>
          <a:bodyPr wrap="square" rtlCol="0">
            <a:spAutoFit/>
          </a:bodyPr>
          <a:lstStyle/>
          <a:p>
            <a:r>
              <a:rPr lang="en-GB" sz="1000" b="1" dirty="0" smtClean="0">
                <a:solidFill>
                  <a:schemeClr val="tx1"/>
                </a:solidFill>
              </a:rPr>
              <a:t>Very high</a:t>
            </a:r>
            <a:endParaRPr lang="en-GB" sz="1000" b="1" dirty="0">
              <a:solidFill>
                <a:schemeClr val="tx1"/>
              </a:solidFill>
            </a:endParaRPr>
          </a:p>
        </p:txBody>
      </p:sp>
      <p:sp>
        <p:nvSpPr>
          <p:cNvPr id="23" name="TextBox 22"/>
          <p:cNvSpPr txBox="1"/>
          <p:nvPr/>
        </p:nvSpPr>
        <p:spPr>
          <a:xfrm>
            <a:off x="10765609" y="2856174"/>
            <a:ext cx="1164139" cy="246221"/>
          </a:xfrm>
          <a:prstGeom prst="rect">
            <a:avLst/>
          </a:prstGeom>
          <a:noFill/>
        </p:spPr>
        <p:txBody>
          <a:bodyPr wrap="square" rtlCol="0">
            <a:spAutoFit/>
          </a:bodyPr>
          <a:lstStyle/>
          <a:p>
            <a:r>
              <a:rPr lang="en-GB" sz="1000" b="1" dirty="0" smtClean="0">
                <a:solidFill>
                  <a:schemeClr val="tx1"/>
                </a:solidFill>
              </a:rPr>
              <a:t>Medium</a:t>
            </a:r>
            <a:endParaRPr lang="en-GB" sz="1000" b="1" dirty="0">
              <a:solidFill>
                <a:schemeClr val="tx1"/>
              </a:solidFill>
            </a:endParaRPr>
          </a:p>
        </p:txBody>
      </p:sp>
      <p:grpSp>
        <p:nvGrpSpPr>
          <p:cNvPr id="26" name="xxIcon"/>
          <p:cNvGrpSpPr>
            <a:grpSpLocks noChangeAspect="1"/>
          </p:cNvGrpSpPr>
          <p:nvPr/>
        </p:nvGrpSpPr>
        <p:grpSpPr>
          <a:xfrm>
            <a:off x="7247713" y="1416162"/>
            <a:ext cx="252000" cy="246751"/>
            <a:chOff x="2909888" y="1738313"/>
            <a:chExt cx="304800" cy="298450"/>
          </a:xfrm>
          <a:solidFill>
            <a:schemeClr val="bg1"/>
          </a:solidFill>
        </p:grpSpPr>
        <p:sp>
          <p:nvSpPr>
            <p:cNvPr id="27" name="Freeform 12"/>
            <p:cNvSpPr>
              <a:spLocks/>
            </p:cNvSpPr>
            <p:nvPr/>
          </p:nvSpPr>
          <p:spPr bwMode="auto">
            <a:xfrm>
              <a:off x="2909888" y="1833563"/>
              <a:ext cx="304800" cy="203200"/>
            </a:xfrm>
            <a:custGeom>
              <a:avLst/>
              <a:gdLst>
                <a:gd name="T0" fmla="*/ 188 w 192"/>
                <a:gd name="T1" fmla="*/ 120 h 128"/>
                <a:gd name="T2" fmla="*/ 184 w 192"/>
                <a:gd name="T3" fmla="*/ 120 h 128"/>
                <a:gd name="T4" fmla="*/ 184 w 192"/>
                <a:gd name="T5" fmla="*/ 4 h 128"/>
                <a:gd name="T6" fmla="*/ 184 w 192"/>
                <a:gd name="T7" fmla="*/ 4 h 128"/>
                <a:gd name="T8" fmla="*/ 182 w 192"/>
                <a:gd name="T9" fmla="*/ 2 h 128"/>
                <a:gd name="T10" fmla="*/ 180 w 192"/>
                <a:gd name="T11" fmla="*/ 0 h 128"/>
                <a:gd name="T12" fmla="*/ 156 w 192"/>
                <a:gd name="T13" fmla="*/ 0 h 128"/>
                <a:gd name="T14" fmla="*/ 156 w 192"/>
                <a:gd name="T15" fmla="*/ 0 h 128"/>
                <a:gd name="T16" fmla="*/ 154 w 192"/>
                <a:gd name="T17" fmla="*/ 2 h 128"/>
                <a:gd name="T18" fmla="*/ 152 w 192"/>
                <a:gd name="T19" fmla="*/ 4 h 128"/>
                <a:gd name="T20" fmla="*/ 152 w 192"/>
                <a:gd name="T21" fmla="*/ 120 h 128"/>
                <a:gd name="T22" fmla="*/ 136 w 192"/>
                <a:gd name="T23" fmla="*/ 120 h 128"/>
                <a:gd name="T24" fmla="*/ 136 w 192"/>
                <a:gd name="T25" fmla="*/ 36 h 128"/>
                <a:gd name="T26" fmla="*/ 136 w 192"/>
                <a:gd name="T27" fmla="*/ 36 h 128"/>
                <a:gd name="T28" fmla="*/ 134 w 192"/>
                <a:gd name="T29" fmla="*/ 34 h 128"/>
                <a:gd name="T30" fmla="*/ 132 w 192"/>
                <a:gd name="T31" fmla="*/ 32 h 128"/>
                <a:gd name="T32" fmla="*/ 108 w 192"/>
                <a:gd name="T33" fmla="*/ 32 h 128"/>
                <a:gd name="T34" fmla="*/ 108 w 192"/>
                <a:gd name="T35" fmla="*/ 32 h 128"/>
                <a:gd name="T36" fmla="*/ 106 w 192"/>
                <a:gd name="T37" fmla="*/ 34 h 128"/>
                <a:gd name="T38" fmla="*/ 104 w 192"/>
                <a:gd name="T39" fmla="*/ 36 h 128"/>
                <a:gd name="T40" fmla="*/ 104 w 192"/>
                <a:gd name="T41" fmla="*/ 120 h 128"/>
                <a:gd name="T42" fmla="*/ 88 w 192"/>
                <a:gd name="T43" fmla="*/ 120 h 128"/>
                <a:gd name="T44" fmla="*/ 88 w 192"/>
                <a:gd name="T45" fmla="*/ 68 h 128"/>
                <a:gd name="T46" fmla="*/ 88 w 192"/>
                <a:gd name="T47" fmla="*/ 68 h 128"/>
                <a:gd name="T48" fmla="*/ 86 w 192"/>
                <a:gd name="T49" fmla="*/ 66 h 128"/>
                <a:gd name="T50" fmla="*/ 84 w 192"/>
                <a:gd name="T51" fmla="*/ 64 h 128"/>
                <a:gd name="T52" fmla="*/ 60 w 192"/>
                <a:gd name="T53" fmla="*/ 64 h 128"/>
                <a:gd name="T54" fmla="*/ 60 w 192"/>
                <a:gd name="T55" fmla="*/ 64 h 128"/>
                <a:gd name="T56" fmla="*/ 58 w 192"/>
                <a:gd name="T57" fmla="*/ 66 h 128"/>
                <a:gd name="T58" fmla="*/ 56 w 192"/>
                <a:gd name="T59" fmla="*/ 68 h 128"/>
                <a:gd name="T60" fmla="*/ 56 w 192"/>
                <a:gd name="T61" fmla="*/ 120 h 128"/>
                <a:gd name="T62" fmla="*/ 40 w 192"/>
                <a:gd name="T63" fmla="*/ 120 h 128"/>
                <a:gd name="T64" fmla="*/ 40 w 192"/>
                <a:gd name="T65" fmla="*/ 100 h 128"/>
                <a:gd name="T66" fmla="*/ 40 w 192"/>
                <a:gd name="T67" fmla="*/ 100 h 128"/>
                <a:gd name="T68" fmla="*/ 38 w 192"/>
                <a:gd name="T69" fmla="*/ 98 h 128"/>
                <a:gd name="T70" fmla="*/ 36 w 192"/>
                <a:gd name="T71" fmla="*/ 96 h 128"/>
                <a:gd name="T72" fmla="*/ 12 w 192"/>
                <a:gd name="T73" fmla="*/ 96 h 128"/>
                <a:gd name="T74" fmla="*/ 12 w 192"/>
                <a:gd name="T75" fmla="*/ 96 h 128"/>
                <a:gd name="T76" fmla="*/ 10 w 192"/>
                <a:gd name="T77" fmla="*/ 98 h 128"/>
                <a:gd name="T78" fmla="*/ 8 w 192"/>
                <a:gd name="T79" fmla="*/ 100 h 128"/>
                <a:gd name="T80" fmla="*/ 8 w 192"/>
                <a:gd name="T81" fmla="*/ 120 h 128"/>
                <a:gd name="T82" fmla="*/ 4 w 192"/>
                <a:gd name="T83" fmla="*/ 120 h 128"/>
                <a:gd name="T84" fmla="*/ 4 w 192"/>
                <a:gd name="T85" fmla="*/ 120 h 128"/>
                <a:gd name="T86" fmla="*/ 2 w 192"/>
                <a:gd name="T87" fmla="*/ 122 h 128"/>
                <a:gd name="T88" fmla="*/ 0 w 192"/>
                <a:gd name="T89" fmla="*/ 124 h 128"/>
                <a:gd name="T90" fmla="*/ 0 w 192"/>
                <a:gd name="T91" fmla="*/ 124 h 128"/>
                <a:gd name="T92" fmla="*/ 2 w 192"/>
                <a:gd name="T93" fmla="*/ 126 h 128"/>
                <a:gd name="T94" fmla="*/ 4 w 192"/>
                <a:gd name="T95" fmla="*/ 128 h 128"/>
                <a:gd name="T96" fmla="*/ 188 w 192"/>
                <a:gd name="T97" fmla="*/ 128 h 128"/>
                <a:gd name="T98" fmla="*/ 188 w 192"/>
                <a:gd name="T99" fmla="*/ 128 h 128"/>
                <a:gd name="T100" fmla="*/ 190 w 192"/>
                <a:gd name="T101" fmla="*/ 126 h 128"/>
                <a:gd name="T102" fmla="*/ 192 w 192"/>
                <a:gd name="T103" fmla="*/ 124 h 128"/>
                <a:gd name="T104" fmla="*/ 192 w 192"/>
                <a:gd name="T105" fmla="*/ 124 h 128"/>
                <a:gd name="T106" fmla="*/ 190 w 192"/>
                <a:gd name="T107" fmla="*/ 122 h 128"/>
                <a:gd name="T108" fmla="*/ 188 w 192"/>
                <a:gd name="T109" fmla="*/ 120 h 128"/>
                <a:gd name="T110" fmla="*/ 188 w 192"/>
                <a:gd name="T111"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128">
                  <a:moveTo>
                    <a:pt x="188" y="120"/>
                  </a:moveTo>
                  <a:lnTo>
                    <a:pt x="184" y="120"/>
                  </a:lnTo>
                  <a:lnTo>
                    <a:pt x="184" y="4"/>
                  </a:lnTo>
                  <a:lnTo>
                    <a:pt x="184" y="4"/>
                  </a:lnTo>
                  <a:lnTo>
                    <a:pt x="182" y="2"/>
                  </a:lnTo>
                  <a:lnTo>
                    <a:pt x="180" y="0"/>
                  </a:lnTo>
                  <a:lnTo>
                    <a:pt x="156" y="0"/>
                  </a:lnTo>
                  <a:lnTo>
                    <a:pt x="156" y="0"/>
                  </a:lnTo>
                  <a:lnTo>
                    <a:pt x="154" y="2"/>
                  </a:lnTo>
                  <a:lnTo>
                    <a:pt x="152" y="4"/>
                  </a:lnTo>
                  <a:lnTo>
                    <a:pt x="152" y="120"/>
                  </a:lnTo>
                  <a:lnTo>
                    <a:pt x="136" y="120"/>
                  </a:lnTo>
                  <a:lnTo>
                    <a:pt x="136" y="36"/>
                  </a:lnTo>
                  <a:lnTo>
                    <a:pt x="136" y="36"/>
                  </a:lnTo>
                  <a:lnTo>
                    <a:pt x="134" y="34"/>
                  </a:lnTo>
                  <a:lnTo>
                    <a:pt x="132" y="32"/>
                  </a:lnTo>
                  <a:lnTo>
                    <a:pt x="108" y="32"/>
                  </a:lnTo>
                  <a:lnTo>
                    <a:pt x="108" y="32"/>
                  </a:lnTo>
                  <a:lnTo>
                    <a:pt x="106" y="34"/>
                  </a:lnTo>
                  <a:lnTo>
                    <a:pt x="104" y="36"/>
                  </a:lnTo>
                  <a:lnTo>
                    <a:pt x="104" y="120"/>
                  </a:lnTo>
                  <a:lnTo>
                    <a:pt x="88" y="120"/>
                  </a:lnTo>
                  <a:lnTo>
                    <a:pt x="88" y="68"/>
                  </a:lnTo>
                  <a:lnTo>
                    <a:pt x="88" y="68"/>
                  </a:lnTo>
                  <a:lnTo>
                    <a:pt x="86" y="66"/>
                  </a:lnTo>
                  <a:lnTo>
                    <a:pt x="84" y="64"/>
                  </a:lnTo>
                  <a:lnTo>
                    <a:pt x="60" y="64"/>
                  </a:lnTo>
                  <a:lnTo>
                    <a:pt x="60" y="64"/>
                  </a:lnTo>
                  <a:lnTo>
                    <a:pt x="58" y="66"/>
                  </a:lnTo>
                  <a:lnTo>
                    <a:pt x="56" y="68"/>
                  </a:lnTo>
                  <a:lnTo>
                    <a:pt x="56" y="120"/>
                  </a:lnTo>
                  <a:lnTo>
                    <a:pt x="40" y="120"/>
                  </a:lnTo>
                  <a:lnTo>
                    <a:pt x="40" y="100"/>
                  </a:lnTo>
                  <a:lnTo>
                    <a:pt x="40" y="100"/>
                  </a:lnTo>
                  <a:lnTo>
                    <a:pt x="38" y="98"/>
                  </a:lnTo>
                  <a:lnTo>
                    <a:pt x="36" y="96"/>
                  </a:lnTo>
                  <a:lnTo>
                    <a:pt x="12" y="96"/>
                  </a:lnTo>
                  <a:lnTo>
                    <a:pt x="12" y="96"/>
                  </a:lnTo>
                  <a:lnTo>
                    <a:pt x="10" y="98"/>
                  </a:lnTo>
                  <a:lnTo>
                    <a:pt x="8" y="100"/>
                  </a:lnTo>
                  <a:lnTo>
                    <a:pt x="8" y="120"/>
                  </a:lnTo>
                  <a:lnTo>
                    <a:pt x="4" y="120"/>
                  </a:lnTo>
                  <a:lnTo>
                    <a:pt x="4" y="120"/>
                  </a:lnTo>
                  <a:lnTo>
                    <a:pt x="2" y="122"/>
                  </a:lnTo>
                  <a:lnTo>
                    <a:pt x="0" y="124"/>
                  </a:lnTo>
                  <a:lnTo>
                    <a:pt x="0" y="124"/>
                  </a:lnTo>
                  <a:lnTo>
                    <a:pt x="2" y="126"/>
                  </a:lnTo>
                  <a:lnTo>
                    <a:pt x="4" y="128"/>
                  </a:lnTo>
                  <a:lnTo>
                    <a:pt x="188" y="128"/>
                  </a:lnTo>
                  <a:lnTo>
                    <a:pt x="188" y="128"/>
                  </a:lnTo>
                  <a:lnTo>
                    <a:pt x="190" y="126"/>
                  </a:lnTo>
                  <a:lnTo>
                    <a:pt x="192" y="124"/>
                  </a:lnTo>
                  <a:lnTo>
                    <a:pt x="192" y="124"/>
                  </a:lnTo>
                  <a:lnTo>
                    <a:pt x="190" y="122"/>
                  </a:lnTo>
                  <a:lnTo>
                    <a:pt x="188" y="120"/>
                  </a:lnTo>
                  <a:lnTo>
                    <a:pt x="18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3"/>
            <p:cNvSpPr>
              <a:spLocks/>
            </p:cNvSpPr>
            <p:nvPr/>
          </p:nvSpPr>
          <p:spPr bwMode="auto">
            <a:xfrm>
              <a:off x="2941638" y="1738313"/>
              <a:ext cx="241300" cy="171450"/>
            </a:xfrm>
            <a:custGeom>
              <a:avLst/>
              <a:gdLst>
                <a:gd name="T0" fmla="*/ 6 w 152"/>
                <a:gd name="T1" fmla="*/ 108 h 108"/>
                <a:gd name="T2" fmla="*/ 142 w 152"/>
                <a:gd name="T3" fmla="*/ 16 h 108"/>
                <a:gd name="T4" fmla="*/ 140 w 152"/>
                <a:gd name="T5" fmla="*/ 40 h 108"/>
                <a:gd name="T6" fmla="*/ 140 w 152"/>
                <a:gd name="T7" fmla="*/ 40 h 108"/>
                <a:gd name="T8" fmla="*/ 140 w 152"/>
                <a:gd name="T9" fmla="*/ 42 h 108"/>
                <a:gd name="T10" fmla="*/ 144 w 152"/>
                <a:gd name="T11" fmla="*/ 44 h 108"/>
                <a:gd name="T12" fmla="*/ 144 w 152"/>
                <a:gd name="T13" fmla="*/ 44 h 108"/>
                <a:gd name="T14" fmla="*/ 146 w 152"/>
                <a:gd name="T15" fmla="*/ 44 h 108"/>
                <a:gd name="T16" fmla="*/ 148 w 152"/>
                <a:gd name="T17" fmla="*/ 40 h 108"/>
                <a:gd name="T18" fmla="*/ 152 w 152"/>
                <a:gd name="T19" fmla="*/ 8 h 108"/>
                <a:gd name="T20" fmla="*/ 152 w 152"/>
                <a:gd name="T21" fmla="*/ 8 h 108"/>
                <a:gd name="T22" fmla="*/ 152 w 152"/>
                <a:gd name="T23" fmla="*/ 6 h 108"/>
                <a:gd name="T24" fmla="*/ 148 w 152"/>
                <a:gd name="T25" fmla="*/ 4 h 108"/>
                <a:gd name="T26" fmla="*/ 148 w 152"/>
                <a:gd name="T27" fmla="*/ 4 h 108"/>
                <a:gd name="T28" fmla="*/ 116 w 152"/>
                <a:gd name="T29" fmla="*/ 0 h 108"/>
                <a:gd name="T30" fmla="*/ 116 w 152"/>
                <a:gd name="T31" fmla="*/ 0 h 108"/>
                <a:gd name="T32" fmla="*/ 114 w 152"/>
                <a:gd name="T33" fmla="*/ 0 h 108"/>
                <a:gd name="T34" fmla="*/ 112 w 152"/>
                <a:gd name="T35" fmla="*/ 4 h 108"/>
                <a:gd name="T36" fmla="*/ 112 w 152"/>
                <a:gd name="T37" fmla="*/ 4 h 108"/>
                <a:gd name="T38" fmla="*/ 112 w 152"/>
                <a:gd name="T39" fmla="*/ 6 h 108"/>
                <a:gd name="T40" fmla="*/ 116 w 152"/>
                <a:gd name="T41" fmla="*/ 8 h 108"/>
                <a:gd name="T42" fmla="*/ 136 w 152"/>
                <a:gd name="T43" fmla="*/ 10 h 108"/>
                <a:gd name="T44" fmla="*/ 2 w 152"/>
                <a:gd name="T45" fmla="*/ 100 h 108"/>
                <a:gd name="T46" fmla="*/ 2 w 152"/>
                <a:gd name="T47" fmla="*/ 100 h 108"/>
                <a:gd name="T48" fmla="*/ 0 w 152"/>
                <a:gd name="T49" fmla="*/ 102 h 108"/>
                <a:gd name="T50" fmla="*/ 0 w 152"/>
                <a:gd name="T51" fmla="*/ 106 h 108"/>
                <a:gd name="T52" fmla="*/ 0 w 152"/>
                <a:gd name="T53" fmla="*/ 106 h 108"/>
                <a:gd name="T54" fmla="*/ 4 w 152"/>
                <a:gd name="T55" fmla="*/ 108 h 108"/>
                <a:gd name="T56" fmla="*/ 6 w 152"/>
                <a:gd name="T57" fmla="*/ 108 h 108"/>
                <a:gd name="T58" fmla="*/ 6 w 152"/>
                <a:gd name="T5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08">
                  <a:moveTo>
                    <a:pt x="6" y="108"/>
                  </a:moveTo>
                  <a:lnTo>
                    <a:pt x="142" y="16"/>
                  </a:lnTo>
                  <a:lnTo>
                    <a:pt x="140" y="40"/>
                  </a:lnTo>
                  <a:lnTo>
                    <a:pt x="140" y="40"/>
                  </a:lnTo>
                  <a:lnTo>
                    <a:pt x="140" y="42"/>
                  </a:lnTo>
                  <a:lnTo>
                    <a:pt x="144" y="44"/>
                  </a:lnTo>
                  <a:lnTo>
                    <a:pt x="144" y="44"/>
                  </a:lnTo>
                  <a:lnTo>
                    <a:pt x="146" y="44"/>
                  </a:lnTo>
                  <a:lnTo>
                    <a:pt x="148" y="40"/>
                  </a:lnTo>
                  <a:lnTo>
                    <a:pt x="152" y="8"/>
                  </a:lnTo>
                  <a:lnTo>
                    <a:pt x="152" y="8"/>
                  </a:lnTo>
                  <a:lnTo>
                    <a:pt x="152" y="6"/>
                  </a:lnTo>
                  <a:lnTo>
                    <a:pt x="148" y="4"/>
                  </a:lnTo>
                  <a:lnTo>
                    <a:pt x="148" y="4"/>
                  </a:lnTo>
                  <a:lnTo>
                    <a:pt x="116" y="0"/>
                  </a:lnTo>
                  <a:lnTo>
                    <a:pt x="116" y="0"/>
                  </a:lnTo>
                  <a:lnTo>
                    <a:pt x="114" y="0"/>
                  </a:lnTo>
                  <a:lnTo>
                    <a:pt x="112" y="4"/>
                  </a:lnTo>
                  <a:lnTo>
                    <a:pt x="112" y="4"/>
                  </a:lnTo>
                  <a:lnTo>
                    <a:pt x="112" y="6"/>
                  </a:lnTo>
                  <a:lnTo>
                    <a:pt x="116" y="8"/>
                  </a:lnTo>
                  <a:lnTo>
                    <a:pt x="136" y="10"/>
                  </a:lnTo>
                  <a:lnTo>
                    <a:pt x="2" y="100"/>
                  </a:lnTo>
                  <a:lnTo>
                    <a:pt x="2" y="100"/>
                  </a:lnTo>
                  <a:lnTo>
                    <a:pt x="0" y="102"/>
                  </a:lnTo>
                  <a:lnTo>
                    <a:pt x="0" y="106"/>
                  </a:lnTo>
                  <a:lnTo>
                    <a:pt x="0" y="106"/>
                  </a:lnTo>
                  <a:lnTo>
                    <a:pt x="4" y="108"/>
                  </a:lnTo>
                  <a:lnTo>
                    <a:pt x="6" y="108"/>
                  </a:lnTo>
                  <a:lnTo>
                    <a:pt x="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nvGrpSpPr>
          <p:cNvPr id="30" name="xxIcon"/>
          <p:cNvGrpSpPr>
            <a:grpSpLocks noChangeAspect="1"/>
          </p:cNvGrpSpPr>
          <p:nvPr/>
        </p:nvGrpSpPr>
        <p:grpSpPr>
          <a:xfrm>
            <a:off x="736050" y="1427505"/>
            <a:ext cx="180000" cy="254118"/>
            <a:chOff x="7215188" y="4170363"/>
            <a:chExt cx="215900" cy="304800"/>
          </a:xfrm>
          <a:solidFill>
            <a:schemeClr val="bg1"/>
          </a:solidFill>
        </p:grpSpPr>
        <p:sp>
          <p:nvSpPr>
            <p:cNvPr id="31" name="Freeform 166"/>
            <p:cNvSpPr>
              <a:spLocks/>
            </p:cNvSpPr>
            <p:nvPr/>
          </p:nvSpPr>
          <p:spPr bwMode="auto">
            <a:xfrm>
              <a:off x="7215188" y="4170363"/>
              <a:ext cx="215900" cy="215900"/>
            </a:xfrm>
            <a:custGeom>
              <a:avLst/>
              <a:gdLst>
                <a:gd name="T0" fmla="*/ 68 w 136"/>
                <a:gd name="T1" fmla="*/ 0 h 136"/>
                <a:gd name="T2" fmla="*/ 42 w 136"/>
                <a:gd name="T3" fmla="*/ 6 h 136"/>
                <a:gd name="T4" fmla="*/ 20 w 136"/>
                <a:gd name="T5" fmla="*/ 20 h 136"/>
                <a:gd name="T6" fmla="*/ 6 w 136"/>
                <a:gd name="T7" fmla="*/ 42 h 136"/>
                <a:gd name="T8" fmla="*/ 0 w 136"/>
                <a:gd name="T9" fmla="*/ 68 h 136"/>
                <a:gd name="T10" fmla="*/ 2 w 136"/>
                <a:gd name="T11" fmla="*/ 82 h 136"/>
                <a:gd name="T12" fmla="*/ 10 w 136"/>
                <a:gd name="T13" fmla="*/ 104 h 136"/>
                <a:gd name="T14" fmla="*/ 28 w 136"/>
                <a:gd name="T15" fmla="*/ 122 h 136"/>
                <a:gd name="T16" fmla="*/ 52 w 136"/>
                <a:gd name="T17" fmla="*/ 134 h 136"/>
                <a:gd name="T18" fmla="*/ 64 w 136"/>
                <a:gd name="T19" fmla="*/ 102 h 136"/>
                <a:gd name="T20" fmla="*/ 58 w 136"/>
                <a:gd name="T21" fmla="*/ 106 h 136"/>
                <a:gd name="T22" fmla="*/ 54 w 136"/>
                <a:gd name="T23" fmla="*/ 106 h 136"/>
                <a:gd name="T24" fmla="*/ 42 w 136"/>
                <a:gd name="T25" fmla="*/ 94 h 136"/>
                <a:gd name="T26" fmla="*/ 42 w 136"/>
                <a:gd name="T27" fmla="*/ 90 h 136"/>
                <a:gd name="T28" fmla="*/ 44 w 136"/>
                <a:gd name="T29" fmla="*/ 88 h 136"/>
                <a:gd name="T30" fmla="*/ 56 w 136"/>
                <a:gd name="T31" fmla="*/ 98 h 136"/>
                <a:gd name="T32" fmla="*/ 66 w 136"/>
                <a:gd name="T33" fmla="*/ 90 h 136"/>
                <a:gd name="T34" fmla="*/ 66 w 136"/>
                <a:gd name="T35" fmla="*/ 88 h 136"/>
                <a:gd name="T36" fmla="*/ 70 w 136"/>
                <a:gd name="T37" fmla="*/ 88 h 136"/>
                <a:gd name="T38" fmla="*/ 80 w 136"/>
                <a:gd name="T39" fmla="*/ 98 h 136"/>
                <a:gd name="T40" fmla="*/ 90 w 136"/>
                <a:gd name="T41" fmla="*/ 90 h 136"/>
                <a:gd name="T42" fmla="*/ 94 w 136"/>
                <a:gd name="T43" fmla="*/ 90 h 136"/>
                <a:gd name="T44" fmla="*/ 96 w 136"/>
                <a:gd name="T45" fmla="*/ 92 h 136"/>
                <a:gd name="T46" fmla="*/ 82 w 136"/>
                <a:gd name="T47" fmla="*/ 106 h 136"/>
                <a:gd name="T48" fmla="*/ 80 w 136"/>
                <a:gd name="T49" fmla="*/ 108 h 136"/>
                <a:gd name="T50" fmla="*/ 78 w 136"/>
                <a:gd name="T51" fmla="*/ 106 h 136"/>
                <a:gd name="T52" fmla="*/ 72 w 136"/>
                <a:gd name="T53" fmla="*/ 136 h 136"/>
                <a:gd name="T54" fmla="*/ 84 w 136"/>
                <a:gd name="T55" fmla="*/ 134 h 136"/>
                <a:gd name="T56" fmla="*/ 108 w 136"/>
                <a:gd name="T57" fmla="*/ 122 h 136"/>
                <a:gd name="T58" fmla="*/ 126 w 136"/>
                <a:gd name="T59" fmla="*/ 104 h 136"/>
                <a:gd name="T60" fmla="*/ 134 w 136"/>
                <a:gd name="T61" fmla="*/ 82 h 136"/>
                <a:gd name="T62" fmla="*/ 136 w 136"/>
                <a:gd name="T63" fmla="*/ 68 h 136"/>
                <a:gd name="T64" fmla="*/ 130 w 136"/>
                <a:gd name="T65" fmla="*/ 42 h 136"/>
                <a:gd name="T66" fmla="*/ 116 w 136"/>
                <a:gd name="T67" fmla="*/ 20 h 136"/>
                <a:gd name="T68" fmla="*/ 94 w 136"/>
                <a:gd name="T69" fmla="*/ 6 h 136"/>
                <a:gd name="T70" fmla="*/ 68 w 136"/>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136">
                  <a:moveTo>
                    <a:pt x="68" y="0"/>
                  </a:moveTo>
                  <a:lnTo>
                    <a:pt x="68" y="0"/>
                  </a:lnTo>
                  <a:lnTo>
                    <a:pt x="54" y="2"/>
                  </a:lnTo>
                  <a:lnTo>
                    <a:pt x="42" y="6"/>
                  </a:lnTo>
                  <a:lnTo>
                    <a:pt x="30" y="12"/>
                  </a:lnTo>
                  <a:lnTo>
                    <a:pt x="20" y="20"/>
                  </a:lnTo>
                  <a:lnTo>
                    <a:pt x="12" y="30"/>
                  </a:lnTo>
                  <a:lnTo>
                    <a:pt x="6" y="42"/>
                  </a:lnTo>
                  <a:lnTo>
                    <a:pt x="2" y="54"/>
                  </a:lnTo>
                  <a:lnTo>
                    <a:pt x="0" y="68"/>
                  </a:lnTo>
                  <a:lnTo>
                    <a:pt x="0" y="68"/>
                  </a:lnTo>
                  <a:lnTo>
                    <a:pt x="2" y="82"/>
                  </a:lnTo>
                  <a:lnTo>
                    <a:pt x="4" y="94"/>
                  </a:lnTo>
                  <a:lnTo>
                    <a:pt x="10" y="104"/>
                  </a:lnTo>
                  <a:lnTo>
                    <a:pt x="18" y="114"/>
                  </a:lnTo>
                  <a:lnTo>
                    <a:pt x="28" y="122"/>
                  </a:lnTo>
                  <a:lnTo>
                    <a:pt x="38" y="130"/>
                  </a:lnTo>
                  <a:lnTo>
                    <a:pt x="52" y="134"/>
                  </a:lnTo>
                  <a:lnTo>
                    <a:pt x="64" y="136"/>
                  </a:lnTo>
                  <a:lnTo>
                    <a:pt x="64" y="102"/>
                  </a:lnTo>
                  <a:lnTo>
                    <a:pt x="58" y="106"/>
                  </a:lnTo>
                  <a:lnTo>
                    <a:pt x="58" y="106"/>
                  </a:lnTo>
                  <a:lnTo>
                    <a:pt x="56" y="108"/>
                  </a:lnTo>
                  <a:lnTo>
                    <a:pt x="54" y="106"/>
                  </a:lnTo>
                  <a:lnTo>
                    <a:pt x="42" y="94"/>
                  </a:lnTo>
                  <a:lnTo>
                    <a:pt x="42" y="94"/>
                  </a:lnTo>
                  <a:lnTo>
                    <a:pt x="40" y="92"/>
                  </a:lnTo>
                  <a:lnTo>
                    <a:pt x="42" y="90"/>
                  </a:lnTo>
                  <a:lnTo>
                    <a:pt x="42" y="90"/>
                  </a:lnTo>
                  <a:lnTo>
                    <a:pt x="44" y="88"/>
                  </a:lnTo>
                  <a:lnTo>
                    <a:pt x="46" y="90"/>
                  </a:lnTo>
                  <a:lnTo>
                    <a:pt x="56" y="98"/>
                  </a:lnTo>
                  <a:lnTo>
                    <a:pt x="66" y="90"/>
                  </a:lnTo>
                  <a:lnTo>
                    <a:pt x="66" y="90"/>
                  </a:lnTo>
                  <a:lnTo>
                    <a:pt x="66" y="88"/>
                  </a:lnTo>
                  <a:lnTo>
                    <a:pt x="66" y="88"/>
                  </a:lnTo>
                  <a:lnTo>
                    <a:pt x="70" y="88"/>
                  </a:lnTo>
                  <a:lnTo>
                    <a:pt x="70" y="88"/>
                  </a:lnTo>
                  <a:lnTo>
                    <a:pt x="70" y="90"/>
                  </a:lnTo>
                  <a:lnTo>
                    <a:pt x="80" y="98"/>
                  </a:lnTo>
                  <a:lnTo>
                    <a:pt x="90" y="90"/>
                  </a:lnTo>
                  <a:lnTo>
                    <a:pt x="90" y="90"/>
                  </a:lnTo>
                  <a:lnTo>
                    <a:pt x="92" y="88"/>
                  </a:lnTo>
                  <a:lnTo>
                    <a:pt x="94" y="90"/>
                  </a:lnTo>
                  <a:lnTo>
                    <a:pt x="94" y="90"/>
                  </a:lnTo>
                  <a:lnTo>
                    <a:pt x="96" y="92"/>
                  </a:lnTo>
                  <a:lnTo>
                    <a:pt x="94" y="94"/>
                  </a:lnTo>
                  <a:lnTo>
                    <a:pt x="82" y="106"/>
                  </a:lnTo>
                  <a:lnTo>
                    <a:pt x="82" y="106"/>
                  </a:lnTo>
                  <a:lnTo>
                    <a:pt x="80" y="108"/>
                  </a:lnTo>
                  <a:lnTo>
                    <a:pt x="80" y="108"/>
                  </a:lnTo>
                  <a:lnTo>
                    <a:pt x="78" y="106"/>
                  </a:lnTo>
                  <a:lnTo>
                    <a:pt x="72" y="102"/>
                  </a:lnTo>
                  <a:lnTo>
                    <a:pt x="72" y="136"/>
                  </a:lnTo>
                  <a:lnTo>
                    <a:pt x="72" y="136"/>
                  </a:lnTo>
                  <a:lnTo>
                    <a:pt x="84" y="134"/>
                  </a:lnTo>
                  <a:lnTo>
                    <a:pt x="98" y="130"/>
                  </a:lnTo>
                  <a:lnTo>
                    <a:pt x="108" y="122"/>
                  </a:lnTo>
                  <a:lnTo>
                    <a:pt x="118" y="114"/>
                  </a:lnTo>
                  <a:lnTo>
                    <a:pt x="126" y="104"/>
                  </a:lnTo>
                  <a:lnTo>
                    <a:pt x="132" y="94"/>
                  </a:lnTo>
                  <a:lnTo>
                    <a:pt x="134" y="82"/>
                  </a:lnTo>
                  <a:lnTo>
                    <a:pt x="136" y="68"/>
                  </a:lnTo>
                  <a:lnTo>
                    <a:pt x="136" y="68"/>
                  </a:lnTo>
                  <a:lnTo>
                    <a:pt x="134" y="54"/>
                  </a:lnTo>
                  <a:lnTo>
                    <a:pt x="130" y="42"/>
                  </a:lnTo>
                  <a:lnTo>
                    <a:pt x="124" y="30"/>
                  </a:lnTo>
                  <a:lnTo>
                    <a:pt x="116" y="20"/>
                  </a:lnTo>
                  <a:lnTo>
                    <a:pt x="106" y="12"/>
                  </a:lnTo>
                  <a:lnTo>
                    <a:pt x="94" y="6"/>
                  </a:lnTo>
                  <a:lnTo>
                    <a:pt x="82" y="2"/>
                  </a:lnTo>
                  <a:lnTo>
                    <a:pt x="68" y="0"/>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67"/>
            <p:cNvSpPr>
              <a:spLocks/>
            </p:cNvSpPr>
            <p:nvPr/>
          </p:nvSpPr>
          <p:spPr bwMode="auto">
            <a:xfrm>
              <a:off x="7285038" y="4398963"/>
              <a:ext cx="76200" cy="12700"/>
            </a:xfrm>
            <a:custGeom>
              <a:avLst/>
              <a:gdLst>
                <a:gd name="T0" fmla="*/ 44 w 48"/>
                <a:gd name="T1" fmla="*/ 0 h 8"/>
                <a:gd name="T2" fmla="*/ 4 w 48"/>
                <a:gd name="T3" fmla="*/ 0 h 8"/>
                <a:gd name="T4" fmla="*/ 4 w 48"/>
                <a:gd name="T5" fmla="*/ 0 h 8"/>
                <a:gd name="T6" fmla="*/ 2 w 48"/>
                <a:gd name="T7" fmla="*/ 2 h 8"/>
                <a:gd name="T8" fmla="*/ 0 w 48"/>
                <a:gd name="T9" fmla="*/ 4 h 8"/>
                <a:gd name="T10" fmla="*/ 0 w 48"/>
                <a:gd name="T11" fmla="*/ 4 h 8"/>
                <a:gd name="T12" fmla="*/ 2 w 48"/>
                <a:gd name="T13" fmla="*/ 6 h 8"/>
                <a:gd name="T14" fmla="*/ 4 w 48"/>
                <a:gd name="T15" fmla="*/ 8 h 8"/>
                <a:gd name="T16" fmla="*/ 44 w 48"/>
                <a:gd name="T17" fmla="*/ 8 h 8"/>
                <a:gd name="T18" fmla="*/ 44 w 48"/>
                <a:gd name="T19" fmla="*/ 8 h 8"/>
                <a:gd name="T20" fmla="*/ 46 w 48"/>
                <a:gd name="T21" fmla="*/ 6 h 8"/>
                <a:gd name="T22" fmla="*/ 48 w 48"/>
                <a:gd name="T23" fmla="*/ 4 h 8"/>
                <a:gd name="T24" fmla="*/ 48 w 48"/>
                <a:gd name="T25" fmla="*/ 4 h 8"/>
                <a:gd name="T26" fmla="*/ 46 w 48"/>
                <a:gd name="T27" fmla="*/ 2 h 8"/>
                <a:gd name="T28" fmla="*/ 44 w 48"/>
                <a:gd name="T29" fmla="*/ 0 h 8"/>
                <a:gd name="T30" fmla="*/ 44 w 48"/>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8">
                  <a:moveTo>
                    <a:pt x="44" y="0"/>
                  </a:moveTo>
                  <a:lnTo>
                    <a:pt x="4" y="0"/>
                  </a:lnTo>
                  <a:lnTo>
                    <a:pt x="4" y="0"/>
                  </a:lnTo>
                  <a:lnTo>
                    <a:pt x="2" y="2"/>
                  </a:lnTo>
                  <a:lnTo>
                    <a:pt x="0" y="4"/>
                  </a:lnTo>
                  <a:lnTo>
                    <a:pt x="0" y="4"/>
                  </a:lnTo>
                  <a:lnTo>
                    <a:pt x="2" y="6"/>
                  </a:lnTo>
                  <a:lnTo>
                    <a:pt x="4"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68"/>
            <p:cNvSpPr>
              <a:spLocks/>
            </p:cNvSpPr>
            <p:nvPr/>
          </p:nvSpPr>
          <p:spPr bwMode="auto">
            <a:xfrm>
              <a:off x="7285038" y="4424363"/>
              <a:ext cx="76200" cy="12700"/>
            </a:xfrm>
            <a:custGeom>
              <a:avLst/>
              <a:gdLst>
                <a:gd name="T0" fmla="*/ 44 w 48"/>
                <a:gd name="T1" fmla="*/ 0 h 8"/>
                <a:gd name="T2" fmla="*/ 4 w 48"/>
                <a:gd name="T3" fmla="*/ 0 h 8"/>
                <a:gd name="T4" fmla="*/ 4 w 48"/>
                <a:gd name="T5" fmla="*/ 0 h 8"/>
                <a:gd name="T6" fmla="*/ 2 w 48"/>
                <a:gd name="T7" fmla="*/ 2 h 8"/>
                <a:gd name="T8" fmla="*/ 0 w 48"/>
                <a:gd name="T9" fmla="*/ 4 h 8"/>
                <a:gd name="T10" fmla="*/ 0 w 48"/>
                <a:gd name="T11" fmla="*/ 4 h 8"/>
                <a:gd name="T12" fmla="*/ 2 w 48"/>
                <a:gd name="T13" fmla="*/ 6 h 8"/>
                <a:gd name="T14" fmla="*/ 4 w 48"/>
                <a:gd name="T15" fmla="*/ 8 h 8"/>
                <a:gd name="T16" fmla="*/ 44 w 48"/>
                <a:gd name="T17" fmla="*/ 8 h 8"/>
                <a:gd name="T18" fmla="*/ 44 w 48"/>
                <a:gd name="T19" fmla="*/ 8 h 8"/>
                <a:gd name="T20" fmla="*/ 46 w 48"/>
                <a:gd name="T21" fmla="*/ 6 h 8"/>
                <a:gd name="T22" fmla="*/ 48 w 48"/>
                <a:gd name="T23" fmla="*/ 4 h 8"/>
                <a:gd name="T24" fmla="*/ 48 w 48"/>
                <a:gd name="T25" fmla="*/ 4 h 8"/>
                <a:gd name="T26" fmla="*/ 46 w 48"/>
                <a:gd name="T27" fmla="*/ 2 h 8"/>
                <a:gd name="T28" fmla="*/ 44 w 48"/>
                <a:gd name="T29" fmla="*/ 0 h 8"/>
                <a:gd name="T30" fmla="*/ 44 w 48"/>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8">
                  <a:moveTo>
                    <a:pt x="44" y="0"/>
                  </a:moveTo>
                  <a:lnTo>
                    <a:pt x="4" y="0"/>
                  </a:lnTo>
                  <a:lnTo>
                    <a:pt x="4" y="0"/>
                  </a:lnTo>
                  <a:lnTo>
                    <a:pt x="2" y="2"/>
                  </a:lnTo>
                  <a:lnTo>
                    <a:pt x="0" y="4"/>
                  </a:lnTo>
                  <a:lnTo>
                    <a:pt x="0" y="4"/>
                  </a:lnTo>
                  <a:lnTo>
                    <a:pt x="2" y="6"/>
                  </a:lnTo>
                  <a:lnTo>
                    <a:pt x="4"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69"/>
            <p:cNvSpPr>
              <a:spLocks/>
            </p:cNvSpPr>
            <p:nvPr/>
          </p:nvSpPr>
          <p:spPr bwMode="auto">
            <a:xfrm>
              <a:off x="7285038" y="4449763"/>
              <a:ext cx="76200" cy="25400"/>
            </a:xfrm>
            <a:custGeom>
              <a:avLst/>
              <a:gdLst>
                <a:gd name="T0" fmla="*/ 44 w 48"/>
                <a:gd name="T1" fmla="*/ 0 h 16"/>
                <a:gd name="T2" fmla="*/ 4 w 48"/>
                <a:gd name="T3" fmla="*/ 0 h 16"/>
                <a:gd name="T4" fmla="*/ 4 w 48"/>
                <a:gd name="T5" fmla="*/ 0 h 16"/>
                <a:gd name="T6" fmla="*/ 2 w 48"/>
                <a:gd name="T7" fmla="*/ 2 h 16"/>
                <a:gd name="T8" fmla="*/ 0 w 48"/>
                <a:gd name="T9" fmla="*/ 4 h 16"/>
                <a:gd name="T10" fmla="*/ 0 w 48"/>
                <a:gd name="T11" fmla="*/ 4 h 16"/>
                <a:gd name="T12" fmla="*/ 2 w 48"/>
                <a:gd name="T13" fmla="*/ 6 h 16"/>
                <a:gd name="T14" fmla="*/ 4 w 48"/>
                <a:gd name="T15" fmla="*/ 8 h 16"/>
                <a:gd name="T16" fmla="*/ 20 w 48"/>
                <a:gd name="T17" fmla="*/ 8 h 16"/>
                <a:gd name="T18" fmla="*/ 20 w 48"/>
                <a:gd name="T19" fmla="*/ 12 h 16"/>
                <a:gd name="T20" fmla="*/ 20 w 48"/>
                <a:gd name="T21" fmla="*/ 12 h 16"/>
                <a:gd name="T22" fmla="*/ 22 w 48"/>
                <a:gd name="T23" fmla="*/ 14 h 16"/>
                <a:gd name="T24" fmla="*/ 24 w 48"/>
                <a:gd name="T25" fmla="*/ 16 h 16"/>
                <a:gd name="T26" fmla="*/ 24 w 48"/>
                <a:gd name="T27" fmla="*/ 16 h 16"/>
                <a:gd name="T28" fmla="*/ 26 w 48"/>
                <a:gd name="T29" fmla="*/ 14 h 16"/>
                <a:gd name="T30" fmla="*/ 28 w 48"/>
                <a:gd name="T31" fmla="*/ 12 h 16"/>
                <a:gd name="T32" fmla="*/ 28 w 48"/>
                <a:gd name="T33" fmla="*/ 8 h 16"/>
                <a:gd name="T34" fmla="*/ 44 w 48"/>
                <a:gd name="T35" fmla="*/ 8 h 16"/>
                <a:gd name="T36" fmla="*/ 44 w 48"/>
                <a:gd name="T37" fmla="*/ 8 h 16"/>
                <a:gd name="T38" fmla="*/ 46 w 48"/>
                <a:gd name="T39" fmla="*/ 6 h 16"/>
                <a:gd name="T40" fmla="*/ 48 w 48"/>
                <a:gd name="T41" fmla="*/ 4 h 16"/>
                <a:gd name="T42" fmla="*/ 48 w 48"/>
                <a:gd name="T43" fmla="*/ 4 h 16"/>
                <a:gd name="T44" fmla="*/ 46 w 48"/>
                <a:gd name="T45" fmla="*/ 2 h 16"/>
                <a:gd name="T46" fmla="*/ 44 w 48"/>
                <a:gd name="T47" fmla="*/ 0 h 16"/>
                <a:gd name="T48" fmla="*/ 44 w 48"/>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16">
                  <a:moveTo>
                    <a:pt x="44" y="0"/>
                  </a:moveTo>
                  <a:lnTo>
                    <a:pt x="4" y="0"/>
                  </a:lnTo>
                  <a:lnTo>
                    <a:pt x="4" y="0"/>
                  </a:lnTo>
                  <a:lnTo>
                    <a:pt x="2" y="2"/>
                  </a:lnTo>
                  <a:lnTo>
                    <a:pt x="0" y="4"/>
                  </a:lnTo>
                  <a:lnTo>
                    <a:pt x="0" y="4"/>
                  </a:lnTo>
                  <a:lnTo>
                    <a:pt x="2" y="6"/>
                  </a:lnTo>
                  <a:lnTo>
                    <a:pt x="4" y="8"/>
                  </a:lnTo>
                  <a:lnTo>
                    <a:pt x="20" y="8"/>
                  </a:lnTo>
                  <a:lnTo>
                    <a:pt x="20" y="12"/>
                  </a:lnTo>
                  <a:lnTo>
                    <a:pt x="20" y="12"/>
                  </a:lnTo>
                  <a:lnTo>
                    <a:pt x="22" y="14"/>
                  </a:lnTo>
                  <a:lnTo>
                    <a:pt x="24" y="16"/>
                  </a:lnTo>
                  <a:lnTo>
                    <a:pt x="24" y="16"/>
                  </a:lnTo>
                  <a:lnTo>
                    <a:pt x="26" y="14"/>
                  </a:lnTo>
                  <a:lnTo>
                    <a:pt x="28" y="12"/>
                  </a:lnTo>
                  <a:lnTo>
                    <a:pt x="28" y="8"/>
                  </a:lnTo>
                  <a:lnTo>
                    <a:pt x="44" y="8"/>
                  </a:lnTo>
                  <a:lnTo>
                    <a:pt x="44" y="8"/>
                  </a:lnTo>
                  <a:lnTo>
                    <a:pt x="46" y="6"/>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5" name="Oval 34"/>
          <p:cNvSpPr/>
          <p:nvPr>
            <p:custDataLst>
              <p:tags r:id="rId3"/>
            </p:custDataLst>
          </p:nvPr>
        </p:nvSpPr>
        <p:spPr bwMode="auto">
          <a:xfrm>
            <a:off x="8435975" y="2322513"/>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7" name="Oval 36"/>
          <p:cNvSpPr/>
          <p:nvPr>
            <p:custDataLst>
              <p:tags r:id="rId4"/>
            </p:custDataLst>
          </p:nvPr>
        </p:nvSpPr>
        <p:spPr bwMode="auto">
          <a:xfrm>
            <a:off x="8448675" y="2895600"/>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8" name="Arc 37"/>
          <p:cNvSpPr/>
          <p:nvPr>
            <p:custDataLst>
              <p:tags r:id="rId5"/>
            </p:custDataLst>
          </p:nvPr>
        </p:nvSpPr>
        <p:spPr bwMode="gray">
          <a:xfrm>
            <a:off x="8448676" y="2895600"/>
            <a:ext cx="187324" cy="187325"/>
          </a:xfrm>
          <a:prstGeom prst="arc">
            <a:avLst>
              <a:gd name="adj1" fmla="val 16200000"/>
              <a:gd name="adj2" fmla="val 1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Oval 38"/>
          <p:cNvSpPr/>
          <p:nvPr>
            <p:custDataLst>
              <p:tags r:id="rId6"/>
            </p:custDataLst>
          </p:nvPr>
        </p:nvSpPr>
        <p:spPr bwMode="auto">
          <a:xfrm>
            <a:off x="10639425" y="2901950"/>
            <a:ext cx="187325" cy="1873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0" name="Arc 39"/>
          <p:cNvSpPr/>
          <p:nvPr>
            <p:custDataLst>
              <p:tags r:id="rId7"/>
            </p:custDataLst>
          </p:nvPr>
        </p:nvSpPr>
        <p:spPr bwMode="gray">
          <a:xfrm>
            <a:off x="10639426" y="2901950"/>
            <a:ext cx="187324" cy="187325"/>
          </a:xfrm>
          <a:prstGeom prst="arc">
            <a:avLst>
              <a:gd name="adj1" fmla="val 16200000"/>
              <a:gd name="adj2" fmla="val 90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Oval 42"/>
          <p:cNvSpPr/>
          <p:nvPr>
            <p:custDataLst>
              <p:tags r:id="rId8"/>
            </p:custDataLst>
          </p:nvPr>
        </p:nvSpPr>
        <p:spPr bwMode="auto">
          <a:xfrm>
            <a:off x="10639425" y="2332038"/>
            <a:ext cx="187325" cy="18732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Tree>
    <p:extLst>
      <p:ext uri="{BB962C8B-B14F-4D97-AF65-F5344CB8AC3E}">
        <p14:creationId xmlns:p14="http://schemas.microsoft.com/office/powerpoint/2010/main" val="132748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a:xfrm>
            <a:off x="3143191" y="1802634"/>
            <a:ext cx="866775" cy="3820621"/>
          </a:xfrm>
          <a:prstGeom prst="rightArrow">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prstClr val="white"/>
              </a:solidFill>
            </a:endParaRPr>
          </a:p>
        </p:txBody>
      </p:sp>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163825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564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9" name="Content Placeholder 2"/>
          <p:cNvSpPr txBox="1">
            <a:spLocks/>
          </p:cNvSpPr>
          <p:nvPr/>
        </p:nvSpPr>
        <p:spPr>
          <a:xfrm>
            <a:off x="683513" y="1782340"/>
            <a:ext cx="2716305" cy="3833464"/>
          </a:xfrm>
          <a:prstGeom prst="rect">
            <a:avLst/>
          </a:prstGeom>
          <a:solidFill>
            <a:schemeClr val="accent1"/>
          </a:solidFill>
          <a:ln w="9525">
            <a:noFill/>
          </a:ln>
          <a:effectLst/>
        </p:spPr>
        <p:txBody>
          <a:bodyPr vert="horz" wrap="square" lIns="91440" tIns="91440" rIns="91440" bIns="91440" rtlCol="0" anchor="ctr" anchorCtr="0">
            <a:noAutofit/>
          </a:bodyPr>
          <a:lstStyle>
            <a:lvl1pPr marL="215487" indent="-215487" algn="l" defTabSz="1088776" rtl="0" eaLnBrk="1" latinLnBrk="0" hangingPunct="1">
              <a:spcBef>
                <a:spcPts val="1200"/>
              </a:spcBef>
              <a:buFont typeface="Arial" pitchFamily="34" charset="0"/>
              <a:buChar char="•"/>
              <a:defRPr sz="16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spcBef>
                <a:spcPts val="0"/>
              </a:spcBef>
              <a:spcAft>
                <a:spcPts val="600"/>
              </a:spcAft>
              <a:buClr>
                <a:schemeClr val="bg2"/>
              </a:buClr>
              <a:buFont typeface="Arial" pitchFamily="34" charset="0"/>
              <a:buNone/>
            </a:pPr>
            <a:r>
              <a:rPr lang="en-GB" sz="1400" b="1" dirty="0" smtClean="0">
                <a:solidFill>
                  <a:schemeClr val="accent4"/>
                </a:solidFill>
              </a:rPr>
              <a:t>Investments in Operations</a:t>
            </a:r>
          </a:p>
          <a:p>
            <a:pPr>
              <a:spcBef>
                <a:spcPts val="0"/>
              </a:spcBef>
              <a:spcAft>
                <a:spcPts val="600"/>
              </a:spcAft>
              <a:buClr>
                <a:schemeClr val="bg2"/>
              </a:buClr>
              <a:buFont typeface="Wingdings" panose="05000000000000000000" pitchFamily="2" charset="2"/>
              <a:buChar char="§"/>
            </a:pPr>
            <a:r>
              <a:rPr lang="en-GB" sz="1200" b="1" i="1" dirty="0" smtClean="0">
                <a:solidFill>
                  <a:schemeClr val="bg1"/>
                </a:solidFill>
              </a:rPr>
              <a:t>Digitalisation / IT</a:t>
            </a:r>
          </a:p>
          <a:p>
            <a:pPr>
              <a:spcBef>
                <a:spcPts val="0"/>
              </a:spcBef>
              <a:spcAft>
                <a:spcPts val="600"/>
              </a:spcAft>
              <a:buClr>
                <a:schemeClr val="bg2"/>
              </a:buClr>
              <a:buFont typeface="Wingdings" panose="05000000000000000000" pitchFamily="2" charset="2"/>
              <a:buChar char="§"/>
            </a:pPr>
            <a:r>
              <a:rPr lang="en-GB" sz="1200" b="1" i="1" dirty="0" smtClean="0">
                <a:solidFill>
                  <a:schemeClr val="bg1"/>
                </a:solidFill>
              </a:rPr>
              <a:t>Cost focus</a:t>
            </a:r>
          </a:p>
          <a:p>
            <a:pPr>
              <a:spcBef>
                <a:spcPts val="0"/>
              </a:spcBef>
              <a:spcAft>
                <a:spcPts val="600"/>
              </a:spcAft>
              <a:buClr>
                <a:schemeClr val="bg2"/>
              </a:buClr>
              <a:buFont typeface="Wingdings" panose="05000000000000000000" pitchFamily="2" charset="2"/>
              <a:buChar char="§"/>
            </a:pPr>
            <a:endParaRPr lang="en-GB" sz="1200" b="1" i="1" dirty="0" smtClean="0">
              <a:solidFill>
                <a:schemeClr val="bg1"/>
              </a:solidFill>
            </a:endParaRPr>
          </a:p>
          <a:p>
            <a:pPr marL="0" indent="0">
              <a:spcBef>
                <a:spcPts val="0"/>
              </a:spcBef>
              <a:spcAft>
                <a:spcPts val="600"/>
              </a:spcAft>
              <a:buClr>
                <a:schemeClr val="bg2"/>
              </a:buClr>
              <a:buNone/>
            </a:pPr>
            <a:r>
              <a:rPr lang="en-GB" sz="1400" b="1" dirty="0" smtClean="0">
                <a:solidFill>
                  <a:schemeClr val="accent4"/>
                </a:solidFill>
              </a:rPr>
              <a:t>Increased Business Focus</a:t>
            </a:r>
          </a:p>
          <a:p>
            <a:pPr>
              <a:spcBef>
                <a:spcPts val="0"/>
              </a:spcBef>
              <a:spcAft>
                <a:spcPts val="600"/>
              </a:spcAft>
              <a:buClr>
                <a:schemeClr val="bg2"/>
              </a:buClr>
              <a:buFont typeface="Wingdings" panose="05000000000000000000" pitchFamily="2" charset="2"/>
              <a:buChar char="§"/>
            </a:pPr>
            <a:r>
              <a:rPr lang="en-GB" sz="1200" b="1" i="1" dirty="0" smtClean="0">
                <a:solidFill>
                  <a:schemeClr val="bg1"/>
                </a:solidFill>
              </a:rPr>
              <a:t>Poland Exit</a:t>
            </a:r>
          </a:p>
          <a:p>
            <a:pPr>
              <a:spcBef>
                <a:spcPts val="0"/>
              </a:spcBef>
              <a:spcAft>
                <a:spcPts val="600"/>
              </a:spcAft>
              <a:buClr>
                <a:schemeClr val="bg2"/>
              </a:buClr>
              <a:buFont typeface="Wingdings" panose="05000000000000000000" pitchFamily="2" charset="2"/>
              <a:buChar char="§"/>
            </a:pPr>
            <a:r>
              <a:rPr lang="en-GB" sz="1200" b="1" i="1" dirty="0" smtClean="0">
                <a:solidFill>
                  <a:schemeClr val="bg1"/>
                </a:solidFill>
              </a:rPr>
              <a:t>JV in Baltics</a:t>
            </a:r>
          </a:p>
          <a:p>
            <a:pPr>
              <a:spcBef>
                <a:spcPts val="0"/>
              </a:spcBef>
              <a:spcAft>
                <a:spcPts val="600"/>
              </a:spcAft>
              <a:buClr>
                <a:schemeClr val="bg2"/>
              </a:buClr>
              <a:buFont typeface="Wingdings" panose="05000000000000000000" pitchFamily="2" charset="2"/>
              <a:buChar char="§"/>
            </a:pPr>
            <a:r>
              <a:rPr lang="en-GB" sz="1200" b="1" i="1" dirty="0" smtClean="0">
                <a:solidFill>
                  <a:schemeClr val="bg1"/>
                </a:solidFill>
              </a:rPr>
              <a:t>Russian Scale-down</a:t>
            </a:r>
          </a:p>
          <a:p>
            <a:pPr>
              <a:spcBef>
                <a:spcPts val="0"/>
              </a:spcBef>
              <a:spcAft>
                <a:spcPts val="600"/>
              </a:spcAft>
              <a:buClr>
                <a:schemeClr val="bg2"/>
              </a:buClr>
              <a:buFont typeface="Wingdings" panose="05000000000000000000" pitchFamily="2" charset="2"/>
              <a:buChar char="§"/>
            </a:pPr>
            <a:endParaRPr lang="en-GB" sz="1200" b="1" i="1" dirty="0" smtClean="0">
              <a:solidFill>
                <a:schemeClr val="bg1"/>
              </a:solidFill>
            </a:endParaRPr>
          </a:p>
          <a:p>
            <a:pPr marL="0" indent="0">
              <a:spcBef>
                <a:spcPts val="0"/>
              </a:spcBef>
              <a:spcAft>
                <a:spcPts val="600"/>
              </a:spcAft>
              <a:buClr>
                <a:schemeClr val="bg2"/>
              </a:buClr>
              <a:buNone/>
            </a:pPr>
            <a:r>
              <a:rPr lang="en-GB" sz="1400" b="1" dirty="0" smtClean="0">
                <a:solidFill>
                  <a:schemeClr val="accent4"/>
                </a:solidFill>
              </a:rPr>
              <a:t>Optimise Key Business Lines</a:t>
            </a:r>
          </a:p>
          <a:p>
            <a:pPr>
              <a:spcBef>
                <a:spcPts val="0"/>
              </a:spcBef>
              <a:spcAft>
                <a:spcPts val="600"/>
              </a:spcAft>
              <a:buClr>
                <a:schemeClr val="bg2"/>
              </a:buClr>
              <a:buFont typeface="Wingdings" panose="05000000000000000000" pitchFamily="2" charset="2"/>
              <a:buChar char="§"/>
            </a:pPr>
            <a:r>
              <a:rPr lang="en-GB" sz="1200" b="1" i="1" dirty="0" smtClean="0">
                <a:solidFill>
                  <a:schemeClr val="bg1"/>
                </a:solidFill>
              </a:rPr>
              <a:t>Asset Management</a:t>
            </a:r>
          </a:p>
          <a:p>
            <a:pPr>
              <a:spcBef>
                <a:spcPts val="0"/>
              </a:spcBef>
              <a:spcAft>
                <a:spcPts val="600"/>
              </a:spcAft>
              <a:buClr>
                <a:schemeClr val="bg2"/>
              </a:buClr>
              <a:buFont typeface="Wingdings" panose="05000000000000000000" pitchFamily="2" charset="2"/>
              <a:buChar char="§"/>
            </a:pPr>
            <a:r>
              <a:rPr lang="en-GB" sz="1200" b="1" i="1" dirty="0" smtClean="0">
                <a:solidFill>
                  <a:schemeClr val="bg1"/>
                </a:solidFill>
              </a:rPr>
              <a:t>Consumer Finance</a:t>
            </a:r>
          </a:p>
          <a:p>
            <a:pPr>
              <a:spcBef>
                <a:spcPts val="0"/>
              </a:spcBef>
              <a:spcAft>
                <a:spcPts val="600"/>
              </a:spcAft>
              <a:buClr>
                <a:schemeClr val="bg2"/>
              </a:buClr>
              <a:buFont typeface="Wingdings" panose="05000000000000000000" pitchFamily="2" charset="2"/>
              <a:buChar char="§"/>
            </a:pPr>
            <a:r>
              <a:rPr lang="en-GB" sz="1200" b="1" i="1" dirty="0" smtClean="0">
                <a:solidFill>
                  <a:schemeClr val="bg1"/>
                </a:solidFill>
              </a:rPr>
              <a:t>Asset Finance</a:t>
            </a:r>
            <a:endParaRPr lang="en-GB" sz="1200" b="1" i="1" dirty="0">
              <a:solidFill>
                <a:schemeClr val="bg1"/>
              </a:solidFill>
            </a:endParaRPr>
          </a:p>
        </p:txBody>
      </p:sp>
      <p:sp>
        <p:nvSpPr>
          <p:cNvPr id="27" name="Content Placeholder 2"/>
          <p:cNvSpPr txBox="1">
            <a:spLocks/>
          </p:cNvSpPr>
          <p:nvPr/>
        </p:nvSpPr>
        <p:spPr>
          <a:xfrm>
            <a:off x="4028521" y="1782340"/>
            <a:ext cx="2230234" cy="3833464"/>
          </a:xfrm>
          <a:prstGeom prst="rect">
            <a:avLst/>
          </a:prstGeom>
          <a:solidFill>
            <a:schemeClr val="bg1">
              <a:lumMod val="95000"/>
            </a:schemeClr>
          </a:solidFill>
          <a:ln w="9525">
            <a:noFill/>
          </a:ln>
          <a:effectLst/>
        </p:spPr>
        <p:txBody>
          <a:bodyPr vert="horz" wrap="square" lIns="91440" tIns="91440" rIns="91440" bIns="91440" rtlCol="0" anchor="ctr" anchorCtr="0">
            <a:noAutofit/>
          </a:bodyPr>
          <a:lstStyle>
            <a:lvl1pPr marL="215487" indent="-215487" algn="l" defTabSz="1088776" rtl="0" eaLnBrk="1" latinLnBrk="0" hangingPunct="1">
              <a:spcBef>
                <a:spcPts val="1200"/>
              </a:spcBef>
              <a:buFont typeface="Arial" pitchFamily="34" charset="0"/>
              <a:buChar char="•"/>
              <a:defRPr sz="16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0975" indent="0">
              <a:spcAft>
                <a:spcPts val="2400"/>
              </a:spcAft>
              <a:buNone/>
            </a:pPr>
            <a:r>
              <a:rPr lang="sv-SE" sz="1400" b="1" dirty="0">
                <a:solidFill>
                  <a:schemeClr val="bg2"/>
                </a:solidFill>
              </a:rPr>
              <a:t>Income</a:t>
            </a:r>
          </a:p>
          <a:p>
            <a:pPr marL="180975" indent="0">
              <a:spcAft>
                <a:spcPts val="2400"/>
              </a:spcAft>
              <a:buNone/>
            </a:pPr>
            <a:r>
              <a:rPr lang="sv-SE" sz="1400" b="1" dirty="0" err="1">
                <a:solidFill>
                  <a:schemeClr val="bg2"/>
                </a:solidFill>
              </a:rPr>
              <a:t>Cost</a:t>
            </a:r>
            <a:endParaRPr lang="sv-SE" sz="1400" b="1" dirty="0">
              <a:solidFill>
                <a:schemeClr val="bg2"/>
              </a:solidFill>
            </a:endParaRPr>
          </a:p>
          <a:p>
            <a:pPr marL="180975" indent="0">
              <a:spcAft>
                <a:spcPts val="2400"/>
              </a:spcAft>
              <a:buNone/>
            </a:pPr>
            <a:r>
              <a:rPr lang="sv-SE" sz="1400" b="1" dirty="0">
                <a:solidFill>
                  <a:schemeClr val="bg2"/>
                </a:solidFill>
              </a:rPr>
              <a:t>Loan losses</a:t>
            </a:r>
          </a:p>
          <a:p>
            <a:pPr marL="180975" indent="0">
              <a:spcAft>
                <a:spcPts val="2400"/>
              </a:spcAft>
              <a:buNone/>
            </a:pPr>
            <a:r>
              <a:rPr lang="sv-SE" sz="1400" b="1" dirty="0" smtClean="0">
                <a:solidFill>
                  <a:schemeClr val="bg2"/>
                </a:solidFill>
              </a:rPr>
              <a:t>Capital</a:t>
            </a:r>
            <a:br>
              <a:rPr lang="sv-SE" sz="1400" b="1" dirty="0" smtClean="0">
                <a:solidFill>
                  <a:schemeClr val="bg2"/>
                </a:solidFill>
              </a:rPr>
            </a:br>
            <a:r>
              <a:rPr lang="sv-SE" sz="1400" b="1" dirty="0" smtClean="0">
                <a:solidFill>
                  <a:schemeClr val="bg2"/>
                </a:solidFill>
              </a:rPr>
              <a:t>generation</a:t>
            </a:r>
            <a:endParaRPr lang="sv-SE" sz="1400" b="1" dirty="0">
              <a:solidFill>
                <a:schemeClr val="bg2"/>
              </a:solidFill>
            </a:endParaRPr>
          </a:p>
          <a:p>
            <a:pPr marL="180975" indent="0">
              <a:spcAft>
                <a:spcPts val="2400"/>
              </a:spcAft>
              <a:buNone/>
            </a:pPr>
            <a:r>
              <a:rPr lang="sv-SE" sz="1400" b="1" dirty="0" smtClean="0">
                <a:solidFill>
                  <a:schemeClr val="bg2"/>
                </a:solidFill>
              </a:rPr>
              <a:t>ROE</a:t>
            </a:r>
            <a:endParaRPr lang="sv-SE" sz="1400" b="1" dirty="0">
              <a:solidFill>
                <a:schemeClr val="bg2"/>
              </a:solidFill>
            </a:endParaRPr>
          </a:p>
        </p:txBody>
      </p:sp>
      <p:sp>
        <p:nvSpPr>
          <p:cNvPr id="26" name="Content Placeholder 2"/>
          <p:cNvSpPr txBox="1">
            <a:spLocks/>
          </p:cNvSpPr>
          <p:nvPr/>
        </p:nvSpPr>
        <p:spPr>
          <a:xfrm>
            <a:off x="6538230" y="1782340"/>
            <a:ext cx="2224756" cy="3833464"/>
          </a:xfrm>
          <a:prstGeom prst="rect">
            <a:avLst/>
          </a:prstGeom>
          <a:solidFill>
            <a:schemeClr val="bg1">
              <a:lumMod val="95000"/>
            </a:schemeClr>
          </a:solidFill>
          <a:ln w="9525">
            <a:noFill/>
          </a:ln>
          <a:effectLst/>
        </p:spPr>
        <p:txBody>
          <a:bodyPr vert="horz" wrap="square" lIns="91440" tIns="91440" rIns="91440" bIns="91440" rtlCol="0" anchor="ctr" anchorCtr="0">
            <a:noAutofit/>
          </a:bodyPr>
          <a:lstStyle>
            <a:defPPr>
              <a:defRPr lang="en-US"/>
            </a:defPPr>
            <a:lvl1pPr indent="0">
              <a:spcBef>
                <a:spcPts val="1200"/>
              </a:spcBef>
              <a:spcAft>
                <a:spcPts val="2400"/>
              </a:spcAft>
              <a:buFont typeface="Arial" pitchFamily="34" charset="0"/>
              <a:buNone/>
              <a:defRPr sz="1200" b="1" i="1">
                <a:solidFill>
                  <a:schemeClr val="accent4">
                    <a:lumMod val="50000"/>
                  </a:schemeClr>
                </a:solidFill>
              </a:defRPr>
            </a:lvl1pPr>
            <a:lvl2pPr marL="471517" indent="-214326">
              <a:spcBef>
                <a:spcPts val="0"/>
              </a:spcBef>
              <a:buFont typeface="Arial" pitchFamily="34" charset="0"/>
              <a:buChar char="•"/>
              <a:defRPr sz="1200"/>
            </a:lvl2pPr>
            <a:lvl3pPr marL="728708" indent="-214326">
              <a:spcBef>
                <a:spcPts val="0"/>
              </a:spcBef>
              <a:buFont typeface="Arial" pitchFamily="34" charset="0"/>
              <a:buChar char="•"/>
              <a:defRPr sz="1200"/>
            </a:lvl3pPr>
            <a:lvl4pPr marL="985900" indent="-214326">
              <a:spcBef>
                <a:spcPts val="0"/>
              </a:spcBef>
              <a:buFont typeface="Arial" pitchFamily="34" charset="0"/>
              <a:buChar char="•"/>
              <a:defRPr sz="1200"/>
            </a:lvl4pPr>
            <a:lvl5pPr marL="1243091" indent="-214326">
              <a:spcBef>
                <a:spcPts val="0"/>
              </a:spcBef>
              <a:buFont typeface="Arial" pitchFamily="34" charset="0"/>
              <a:buChar char="•"/>
              <a:defRPr sz="1200"/>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marL="180975"/>
            <a:r>
              <a:rPr lang="sv-SE" sz="1400" i="0" dirty="0">
                <a:solidFill>
                  <a:schemeClr val="bg2"/>
                </a:solidFill>
              </a:rPr>
              <a:t>Cust. Sat. Index</a:t>
            </a:r>
          </a:p>
          <a:p>
            <a:pPr marL="180975"/>
            <a:r>
              <a:rPr lang="sv-SE" sz="1400" i="0" dirty="0">
                <a:solidFill>
                  <a:schemeClr val="bg2"/>
                </a:solidFill>
              </a:rPr>
              <a:t>Compliance</a:t>
            </a:r>
          </a:p>
          <a:p>
            <a:pPr marL="180975"/>
            <a:r>
              <a:rPr lang="sv-SE" sz="1400" i="0" dirty="0" smtClean="0">
                <a:solidFill>
                  <a:schemeClr val="bg2"/>
                </a:solidFill>
              </a:rPr>
              <a:t>Resilience /</a:t>
            </a:r>
            <a:r>
              <a:rPr lang="sv-SE" sz="1400" i="0" dirty="0">
                <a:solidFill>
                  <a:schemeClr val="bg2"/>
                </a:solidFill>
              </a:rPr>
              <a:t/>
            </a:r>
            <a:br>
              <a:rPr lang="sv-SE" sz="1400" i="0" dirty="0">
                <a:solidFill>
                  <a:schemeClr val="bg2"/>
                </a:solidFill>
              </a:rPr>
            </a:br>
            <a:r>
              <a:rPr lang="sv-SE" sz="1400" i="0" dirty="0" smtClean="0">
                <a:solidFill>
                  <a:schemeClr val="bg2"/>
                </a:solidFill>
              </a:rPr>
              <a:t>Op Risk</a:t>
            </a:r>
            <a:endParaRPr lang="sv-SE" sz="1400" i="0" dirty="0">
              <a:solidFill>
                <a:schemeClr val="bg2"/>
              </a:solidFill>
            </a:endParaRPr>
          </a:p>
          <a:p>
            <a:pPr marL="180975"/>
            <a:r>
              <a:rPr lang="sv-SE" sz="1400" i="0" dirty="0">
                <a:solidFill>
                  <a:schemeClr val="bg2"/>
                </a:solidFill>
              </a:rPr>
              <a:t>Scale</a:t>
            </a:r>
          </a:p>
          <a:p>
            <a:pPr marL="180975"/>
            <a:r>
              <a:rPr lang="sv-SE" sz="1400" i="0" dirty="0">
                <a:solidFill>
                  <a:schemeClr val="bg2"/>
                </a:solidFill>
              </a:rPr>
              <a:t>Strat. </a:t>
            </a:r>
            <a:r>
              <a:rPr lang="sv-SE" sz="1400" i="0" dirty="0" smtClean="0">
                <a:solidFill>
                  <a:schemeClr val="bg2"/>
                </a:solidFill>
              </a:rPr>
              <a:t/>
            </a:r>
            <a:br>
              <a:rPr lang="sv-SE" sz="1400" i="0" dirty="0" smtClean="0">
                <a:solidFill>
                  <a:schemeClr val="bg2"/>
                </a:solidFill>
              </a:rPr>
            </a:br>
            <a:r>
              <a:rPr lang="sv-SE" sz="1400" i="0" dirty="0" smtClean="0">
                <a:solidFill>
                  <a:schemeClr val="bg2"/>
                </a:solidFill>
              </a:rPr>
              <a:t>Optionality</a:t>
            </a:r>
            <a:endParaRPr lang="en-GB" sz="1400" i="0" dirty="0">
              <a:solidFill>
                <a:schemeClr val="bg2"/>
              </a:solidFill>
            </a:endParaRPr>
          </a:p>
        </p:txBody>
      </p:sp>
      <p:sp>
        <p:nvSpPr>
          <p:cNvPr id="3" name="Content Placeholder 2"/>
          <p:cNvSpPr>
            <a:spLocks noGrp="1"/>
          </p:cNvSpPr>
          <p:nvPr>
            <p:ph idx="1"/>
          </p:nvPr>
        </p:nvSpPr>
        <p:spPr>
          <a:xfrm>
            <a:off x="9042462" y="1782340"/>
            <a:ext cx="2249934" cy="3833464"/>
          </a:xfrm>
          <a:solidFill>
            <a:schemeClr val="bg1">
              <a:lumMod val="95000"/>
            </a:schemeClr>
          </a:solidFill>
          <a:ln w="9525">
            <a:noFill/>
          </a:ln>
          <a:effectLst/>
        </p:spPr>
        <p:txBody>
          <a:bodyPr wrap="square" lIns="91440" tIns="91440" rIns="91440" bIns="91440" rtlCol="0" anchor="ctr" anchorCtr="0">
            <a:noAutofit/>
          </a:bodyPr>
          <a:lstStyle/>
          <a:p>
            <a:pPr marL="711200" indent="-214313" algn="ctr">
              <a:spcBef>
                <a:spcPts val="1300"/>
              </a:spcBef>
              <a:spcAft>
                <a:spcPts val="1300"/>
              </a:spcAft>
              <a:buNone/>
            </a:pPr>
            <a:endParaRPr lang="sv-SE" sz="1400" b="1" i="1" dirty="0" smtClean="0">
              <a:solidFill>
                <a:schemeClr val="accent4">
                  <a:lumMod val="50000"/>
                </a:schemeClr>
              </a:solidFill>
            </a:endParaRPr>
          </a:p>
          <a:p>
            <a:pPr marL="711200" indent="-214313" algn="ctr">
              <a:spcBef>
                <a:spcPts val="1300"/>
              </a:spcBef>
              <a:spcAft>
                <a:spcPts val="1300"/>
              </a:spcAft>
              <a:buNone/>
            </a:pPr>
            <a:endParaRPr lang="sv-SE" sz="1400" b="1" i="1" dirty="0">
              <a:solidFill>
                <a:schemeClr val="accent4">
                  <a:lumMod val="50000"/>
                </a:schemeClr>
              </a:solidFill>
            </a:endParaRPr>
          </a:p>
          <a:p>
            <a:pPr marL="711200" indent="-214313">
              <a:spcBef>
                <a:spcPts val="1300"/>
              </a:spcBef>
              <a:spcAft>
                <a:spcPts val="600"/>
              </a:spcAft>
              <a:buClr>
                <a:schemeClr val="accent4">
                  <a:lumMod val="50000"/>
                </a:schemeClr>
              </a:buClr>
              <a:buSzPct val="150000"/>
              <a:buNone/>
            </a:pPr>
            <a:endParaRPr lang="sv-SE" sz="1200" b="1" i="1" dirty="0"/>
          </a:p>
          <a:p>
            <a:pPr marL="711200" indent="-214313">
              <a:spcBef>
                <a:spcPts val="1300"/>
              </a:spcBef>
              <a:spcAft>
                <a:spcPts val="600"/>
              </a:spcAft>
              <a:buClr>
                <a:schemeClr val="bg2"/>
              </a:buClr>
              <a:buSzPct val="150000"/>
              <a:buFont typeface="Wingdings" panose="05000000000000000000" pitchFamily="2" charset="2"/>
              <a:buChar char="ü"/>
            </a:pPr>
            <a:r>
              <a:rPr lang="sv-SE" sz="1200" b="1" i="1" dirty="0" smtClean="0"/>
              <a:t>Flexibility</a:t>
            </a:r>
            <a:endParaRPr lang="sv-SE" sz="1200" b="1" i="1" dirty="0"/>
          </a:p>
          <a:p>
            <a:pPr marL="711200" indent="-214313">
              <a:spcBef>
                <a:spcPts val="1300"/>
              </a:spcBef>
              <a:spcAft>
                <a:spcPts val="600"/>
              </a:spcAft>
              <a:buClr>
                <a:schemeClr val="bg2"/>
              </a:buClr>
              <a:buSzPct val="150000"/>
              <a:buFont typeface="Wingdings" panose="05000000000000000000" pitchFamily="2" charset="2"/>
              <a:buChar char="ü"/>
            </a:pPr>
            <a:r>
              <a:rPr lang="sv-SE" sz="1200" b="1" i="1" dirty="0"/>
              <a:t>Optionality</a:t>
            </a:r>
          </a:p>
          <a:p>
            <a:pPr marL="711200" indent="-214313">
              <a:spcBef>
                <a:spcPts val="1300"/>
              </a:spcBef>
              <a:spcAft>
                <a:spcPts val="600"/>
              </a:spcAft>
              <a:buClr>
                <a:schemeClr val="bg2"/>
              </a:buClr>
              <a:buSzPct val="150000"/>
              <a:buFont typeface="Wingdings" panose="05000000000000000000" pitchFamily="2" charset="2"/>
              <a:buChar char="ü"/>
            </a:pPr>
            <a:r>
              <a:rPr lang="sv-SE" sz="1200" b="1" i="1" dirty="0"/>
              <a:t>User-friendly</a:t>
            </a:r>
            <a:endParaRPr lang="en-GB" sz="1200" b="1" i="1" dirty="0"/>
          </a:p>
        </p:txBody>
      </p:sp>
      <p:sp>
        <p:nvSpPr>
          <p:cNvPr id="65" name="Rectangle 64"/>
          <p:cNvSpPr/>
          <p:nvPr/>
        </p:nvSpPr>
        <p:spPr>
          <a:xfrm>
            <a:off x="6596104" y="1174367"/>
            <a:ext cx="2109346" cy="45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Non-Financial Impact</a:t>
            </a:r>
          </a:p>
        </p:txBody>
      </p:sp>
      <p:sp>
        <p:nvSpPr>
          <p:cNvPr id="66" name="Rectangle 65"/>
          <p:cNvSpPr/>
          <p:nvPr/>
        </p:nvSpPr>
        <p:spPr>
          <a:xfrm>
            <a:off x="9042462" y="1174367"/>
            <a:ext cx="2249934" cy="45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Outcome</a:t>
            </a:r>
          </a:p>
        </p:txBody>
      </p:sp>
      <p:sp>
        <p:nvSpPr>
          <p:cNvPr id="73" name="Content Placeholder 2"/>
          <p:cNvSpPr txBox="1">
            <a:spLocks/>
          </p:cNvSpPr>
          <p:nvPr/>
        </p:nvSpPr>
        <p:spPr>
          <a:xfrm>
            <a:off x="6500413" y="2225952"/>
            <a:ext cx="1668003" cy="3037182"/>
          </a:xfrm>
          <a:prstGeom prst="rect">
            <a:avLst/>
          </a:prstGeom>
        </p:spPr>
        <p:txBody>
          <a:bodyPr vert="horz" lIns="0" tIns="0" rIns="0" bIns="0" rtlCol="0">
            <a:noAutofit/>
          </a:bodyPr>
          <a:lstStyle>
            <a:lvl1pPr marL="215487" indent="-215487" algn="l" defTabSz="1088776" rtl="0" eaLnBrk="1" latinLnBrk="0" hangingPunct="1">
              <a:spcBef>
                <a:spcPts val="1200"/>
              </a:spcBef>
              <a:buFont typeface="Arial" pitchFamily="34" charset="0"/>
              <a:buChar char="•"/>
              <a:defRPr sz="16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spcAft>
                <a:spcPts val="1500"/>
              </a:spcAft>
              <a:buFont typeface="Arial" pitchFamily="34" charset="0"/>
              <a:buNone/>
            </a:pPr>
            <a:endParaRPr lang="en-GB" sz="1200" b="1" dirty="0">
              <a:solidFill>
                <a:schemeClr val="accent4">
                  <a:lumMod val="50000"/>
                </a:schemeClr>
              </a:solidFill>
            </a:endParaRPr>
          </a:p>
        </p:txBody>
      </p:sp>
      <p:sp>
        <p:nvSpPr>
          <p:cNvPr id="37" name="Rectangle 36"/>
          <p:cNvSpPr/>
          <p:nvPr/>
        </p:nvSpPr>
        <p:spPr>
          <a:xfrm>
            <a:off x="4028521" y="1160107"/>
            <a:ext cx="2123698" cy="45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1"/>
                </a:solidFill>
              </a:rPr>
              <a:t>Financial Impact</a:t>
            </a:r>
            <a:endParaRPr lang="en-US" sz="1400" b="1" dirty="0">
              <a:solidFill>
                <a:schemeClr val="accent1"/>
              </a:solidFill>
            </a:endParaRPr>
          </a:p>
        </p:txBody>
      </p:sp>
      <p:sp>
        <p:nvSpPr>
          <p:cNvPr id="4" name="Title 3"/>
          <p:cNvSpPr>
            <a:spLocks noGrp="1"/>
          </p:cNvSpPr>
          <p:nvPr>
            <p:ph type="title"/>
          </p:nvPr>
        </p:nvSpPr>
        <p:spPr>
          <a:xfrm>
            <a:off x="656876" y="234575"/>
            <a:ext cx="10914463" cy="563783"/>
          </a:xfrm>
        </p:spPr>
        <p:txBody>
          <a:bodyPr/>
          <a:lstStyle/>
          <a:p>
            <a:r>
              <a:rPr lang="en-GB" dirty="0" smtClean="0"/>
              <a:t>Executing on our transformational agenda will lead to a position of strength</a:t>
            </a:r>
            <a:endParaRPr lang="en-GB" dirty="0"/>
          </a:p>
        </p:txBody>
      </p:sp>
      <p:sp>
        <p:nvSpPr>
          <p:cNvPr id="28" name="Slide Number Placeholder 2"/>
          <p:cNvSpPr>
            <a:spLocks noGrp="1"/>
          </p:cNvSpPr>
          <p:nvPr>
            <p:ph type="sldNum" sz="quarter" idx="12"/>
          </p:nvPr>
        </p:nvSpPr>
        <p:spPr>
          <a:xfrm>
            <a:off x="648000" y="6375018"/>
            <a:ext cx="324000" cy="144033"/>
          </a:xfrm>
        </p:spPr>
        <p:txBody>
          <a:bodyPr/>
          <a:lstStyle/>
          <a:p>
            <a:fld id="{D14BCCD3-0010-4FBA-B965-2126ADC31932}" type="slidenum">
              <a:rPr lang="en-GB" smtClean="0"/>
              <a:pPr/>
              <a:t>29</a:t>
            </a:fld>
            <a:endParaRPr lang="en-GB" dirty="0"/>
          </a:p>
        </p:txBody>
      </p:sp>
      <p:sp>
        <p:nvSpPr>
          <p:cNvPr id="31" name="Oval 30"/>
          <p:cNvSpPr/>
          <p:nvPr/>
        </p:nvSpPr>
        <p:spPr>
          <a:xfrm>
            <a:off x="5948757" y="978015"/>
            <a:ext cx="765948" cy="7659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a:solidFill>
                  <a:prstClr val="white"/>
                </a:solidFill>
              </a:rPr>
              <a:t>+</a:t>
            </a:r>
          </a:p>
        </p:txBody>
      </p:sp>
      <p:sp>
        <p:nvSpPr>
          <p:cNvPr id="25" name="Oval 24"/>
          <p:cNvSpPr/>
          <p:nvPr/>
        </p:nvSpPr>
        <p:spPr>
          <a:xfrm>
            <a:off x="8577804" y="1016392"/>
            <a:ext cx="765948" cy="7659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a:solidFill>
                  <a:prstClr val="white"/>
                </a:solidFill>
              </a:rPr>
              <a:t>=</a:t>
            </a:r>
          </a:p>
        </p:txBody>
      </p:sp>
      <p:sp>
        <p:nvSpPr>
          <p:cNvPr id="18" name="Rectangle 17"/>
          <p:cNvSpPr/>
          <p:nvPr/>
        </p:nvSpPr>
        <p:spPr>
          <a:xfrm>
            <a:off x="9166755" y="2338832"/>
            <a:ext cx="1930338" cy="1169551"/>
          </a:xfrm>
          <a:prstGeom prst="rect">
            <a:avLst/>
          </a:prstGeom>
        </p:spPr>
        <p:txBody>
          <a:bodyPr wrap="square">
            <a:spAutoFit/>
          </a:bodyPr>
          <a:lstStyle/>
          <a:p>
            <a:pPr algn="ctr">
              <a:spcBef>
                <a:spcPts val="1300"/>
              </a:spcBef>
              <a:spcAft>
                <a:spcPts val="1300"/>
              </a:spcAft>
            </a:pPr>
            <a:r>
              <a:rPr lang="sv-SE" sz="1400" b="1" i="1" dirty="0">
                <a:solidFill>
                  <a:schemeClr val="bg2"/>
                </a:solidFill>
              </a:rPr>
              <a:t>A Bank Fit For Purpose and aligned with </a:t>
            </a:r>
            <a:r>
              <a:rPr lang="sv-SE" sz="1400" b="1" i="1" dirty="0" err="1">
                <a:solidFill>
                  <a:schemeClr val="bg2"/>
                </a:solidFill>
              </a:rPr>
              <a:t>its</a:t>
            </a:r>
            <a:r>
              <a:rPr lang="sv-SE" sz="1400" b="1" i="1" dirty="0">
                <a:solidFill>
                  <a:schemeClr val="bg2"/>
                </a:solidFill>
              </a:rPr>
              <a:t> </a:t>
            </a:r>
            <a:r>
              <a:rPr lang="sv-SE" sz="1400" b="1" i="1" dirty="0" err="1" smtClean="0">
                <a:solidFill>
                  <a:schemeClr val="bg2"/>
                </a:solidFill>
              </a:rPr>
              <a:t>Customers</a:t>
            </a:r>
            <a:r>
              <a:rPr lang="sv-SE" sz="1400" b="1" i="1" dirty="0" smtClean="0">
                <a:solidFill>
                  <a:schemeClr val="bg2"/>
                </a:solidFill>
              </a:rPr>
              <a:t> </a:t>
            </a:r>
            <a:r>
              <a:rPr lang="sv-SE" sz="1400" b="1" i="1" dirty="0">
                <a:solidFill>
                  <a:schemeClr val="bg2"/>
                </a:solidFill>
              </a:rPr>
              <a:t>needs </a:t>
            </a:r>
            <a:r>
              <a:rPr lang="sv-SE" sz="1400" b="1" i="1" dirty="0" smtClean="0">
                <a:solidFill>
                  <a:schemeClr val="bg2"/>
                </a:solidFill>
              </a:rPr>
              <a:t/>
            </a:r>
            <a:br>
              <a:rPr lang="sv-SE" sz="1400" b="1" i="1" dirty="0" smtClean="0">
                <a:solidFill>
                  <a:schemeClr val="bg2"/>
                </a:solidFill>
              </a:rPr>
            </a:br>
            <a:r>
              <a:rPr lang="sv-SE" sz="1400" b="1" i="1" dirty="0" smtClean="0">
                <a:solidFill>
                  <a:schemeClr val="bg2"/>
                </a:solidFill>
              </a:rPr>
              <a:t>and </a:t>
            </a:r>
            <a:r>
              <a:rPr lang="sv-SE" sz="1400" b="1" i="1" dirty="0">
                <a:solidFill>
                  <a:schemeClr val="bg2"/>
                </a:solidFill>
              </a:rPr>
              <a:t>Values</a:t>
            </a:r>
          </a:p>
        </p:txBody>
      </p:sp>
      <p:sp>
        <p:nvSpPr>
          <p:cNvPr id="58" name="Rectangle 57"/>
          <p:cNvSpPr/>
          <p:nvPr/>
        </p:nvSpPr>
        <p:spPr>
          <a:xfrm>
            <a:off x="683510" y="1160107"/>
            <a:ext cx="2716305" cy="45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Strategy</a:t>
            </a:r>
          </a:p>
        </p:txBody>
      </p:sp>
      <p:grpSp>
        <p:nvGrpSpPr>
          <p:cNvPr id="34" name="Group 33"/>
          <p:cNvGrpSpPr/>
          <p:nvPr/>
        </p:nvGrpSpPr>
        <p:grpSpPr>
          <a:xfrm>
            <a:off x="3323920" y="1002133"/>
            <a:ext cx="765948" cy="765948"/>
            <a:chOff x="3297286" y="1002133"/>
            <a:chExt cx="765948" cy="765948"/>
          </a:xfrm>
        </p:grpSpPr>
        <p:sp>
          <p:nvSpPr>
            <p:cNvPr id="59" name="Oval 58"/>
            <p:cNvSpPr/>
            <p:nvPr/>
          </p:nvSpPr>
          <p:spPr>
            <a:xfrm>
              <a:off x="3297286" y="1002133"/>
              <a:ext cx="765948" cy="7659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b="1" dirty="0">
                <a:solidFill>
                  <a:prstClr val="white"/>
                </a:solidFill>
              </a:endParaRPr>
            </a:p>
          </p:txBody>
        </p:sp>
        <p:cxnSp>
          <p:nvCxnSpPr>
            <p:cNvPr id="60" name="Straight Arrow Connector 59"/>
            <p:cNvCxnSpPr/>
            <p:nvPr/>
          </p:nvCxnSpPr>
          <p:spPr>
            <a:xfrm>
              <a:off x="3492238" y="1371094"/>
              <a:ext cx="433388" cy="1"/>
            </a:xfrm>
            <a:prstGeom prst="straightConnector1">
              <a:avLst/>
            </a:prstGeom>
            <a:ln w="1016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560007" y="2197124"/>
            <a:ext cx="358434" cy="358296"/>
            <a:chOff x="5587471" y="2148140"/>
            <a:chExt cx="361285" cy="358296"/>
          </a:xfrm>
        </p:grpSpPr>
        <p:sp>
          <p:nvSpPr>
            <p:cNvPr id="15" name="Oval 14"/>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6" name="Straight Arrow Connector 5"/>
            <p:cNvCxnSpPr/>
            <p:nvPr/>
          </p:nvCxnSpPr>
          <p:spPr>
            <a:xfrm flipV="1">
              <a:off x="5687208" y="2257969"/>
              <a:ext cx="201087" cy="103808"/>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560007" y="2870058"/>
            <a:ext cx="358434" cy="358296"/>
            <a:chOff x="5587471" y="2148140"/>
            <a:chExt cx="361285" cy="358296"/>
          </a:xfrm>
        </p:grpSpPr>
        <p:sp>
          <p:nvSpPr>
            <p:cNvPr id="39" name="Oval 38"/>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40" name="Straight Arrow Connector 39"/>
            <p:cNvCxnSpPr/>
            <p:nvPr/>
          </p:nvCxnSpPr>
          <p:spPr>
            <a:xfrm>
              <a:off x="5686769" y="2254606"/>
              <a:ext cx="170911" cy="127141"/>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560007" y="3542992"/>
            <a:ext cx="358434" cy="358296"/>
            <a:chOff x="5587471" y="2148140"/>
            <a:chExt cx="361285" cy="358296"/>
          </a:xfrm>
          <a:solidFill>
            <a:srgbClr val="FFE183"/>
          </a:solidFill>
        </p:grpSpPr>
        <p:sp>
          <p:nvSpPr>
            <p:cNvPr id="52" name="Oval 51"/>
            <p:cNvSpPr/>
            <p:nvPr/>
          </p:nvSpPr>
          <p:spPr>
            <a:xfrm>
              <a:off x="5587471" y="2148140"/>
              <a:ext cx="361285" cy="3582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53" name="Straight Arrow Connector 52"/>
            <p:cNvCxnSpPr/>
            <p:nvPr/>
          </p:nvCxnSpPr>
          <p:spPr>
            <a:xfrm>
              <a:off x="5665433" y="2327288"/>
              <a:ext cx="218941" cy="1799"/>
            </a:xfrm>
            <a:prstGeom prst="straightConnector1">
              <a:avLst/>
            </a:prstGeom>
            <a:grpFill/>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5560007" y="5013267"/>
            <a:ext cx="358434" cy="358296"/>
            <a:chOff x="5587471" y="2148140"/>
            <a:chExt cx="361285" cy="358296"/>
          </a:xfrm>
        </p:grpSpPr>
        <p:sp>
          <p:nvSpPr>
            <p:cNvPr id="61" name="Oval 60"/>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62" name="Straight Arrow Connector 61"/>
            <p:cNvCxnSpPr/>
            <p:nvPr/>
          </p:nvCxnSpPr>
          <p:spPr>
            <a:xfrm flipV="1">
              <a:off x="5696349" y="2257969"/>
              <a:ext cx="182806" cy="103808"/>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5560007" y="4215926"/>
            <a:ext cx="358434" cy="358296"/>
            <a:chOff x="5587471" y="2148140"/>
            <a:chExt cx="361285" cy="358296"/>
          </a:xfrm>
        </p:grpSpPr>
        <p:sp>
          <p:nvSpPr>
            <p:cNvPr id="64" name="Oval 63"/>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67" name="Straight Arrow Connector 66"/>
            <p:cNvCxnSpPr/>
            <p:nvPr/>
          </p:nvCxnSpPr>
          <p:spPr>
            <a:xfrm flipV="1">
              <a:off x="5696349" y="2257969"/>
              <a:ext cx="182806" cy="103808"/>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8186915" y="2726342"/>
            <a:ext cx="358434" cy="358296"/>
            <a:chOff x="5587471" y="2148140"/>
            <a:chExt cx="361285" cy="358296"/>
          </a:xfrm>
        </p:grpSpPr>
        <p:sp>
          <p:nvSpPr>
            <p:cNvPr id="69" name="Oval 68"/>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70" name="Straight Arrow Connector 69"/>
            <p:cNvCxnSpPr/>
            <p:nvPr/>
          </p:nvCxnSpPr>
          <p:spPr>
            <a:xfrm flipV="1">
              <a:off x="5687208" y="2257969"/>
              <a:ext cx="201087" cy="103808"/>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8186915" y="3473879"/>
            <a:ext cx="358434" cy="358296"/>
            <a:chOff x="5587471" y="2148140"/>
            <a:chExt cx="361285" cy="358296"/>
          </a:xfrm>
        </p:grpSpPr>
        <p:sp>
          <p:nvSpPr>
            <p:cNvPr id="72" name="Oval 71"/>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74" name="Straight Arrow Connector 73"/>
            <p:cNvCxnSpPr/>
            <p:nvPr/>
          </p:nvCxnSpPr>
          <p:spPr>
            <a:xfrm flipV="1">
              <a:off x="5687208" y="2257969"/>
              <a:ext cx="201087" cy="103808"/>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8186915" y="1978805"/>
            <a:ext cx="358434" cy="358296"/>
            <a:chOff x="5587471" y="2148140"/>
            <a:chExt cx="361285" cy="358296"/>
          </a:xfrm>
        </p:grpSpPr>
        <p:sp>
          <p:nvSpPr>
            <p:cNvPr id="76" name="Oval 75"/>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77" name="Straight Arrow Connector 76"/>
            <p:cNvCxnSpPr/>
            <p:nvPr/>
          </p:nvCxnSpPr>
          <p:spPr>
            <a:xfrm flipV="1">
              <a:off x="5687208" y="2257969"/>
              <a:ext cx="201087" cy="103808"/>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8186915" y="4221416"/>
            <a:ext cx="358434" cy="358296"/>
            <a:chOff x="5587471" y="2148140"/>
            <a:chExt cx="361285" cy="358296"/>
          </a:xfrm>
        </p:grpSpPr>
        <p:sp>
          <p:nvSpPr>
            <p:cNvPr id="79" name="Oval 78"/>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80" name="Straight Arrow Connector 79"/>
            <p:cNvCxnSpPr/>
            <p:nvPr/>
          </p:nvCxnSpPr>
          <p:spPr>
            <a:xfrm flipV="1">
              <a:off x="5687208" y="2257969"/>
              <a:ext cx="201087" cy="103808"/>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8186915" y="4968952"/>
            <a:ext cx="358434" cy="358296"/>
            <a:chOff x="5587471" y="2148140"/>
            <a:chExt cx="361285" cy="358296"/>
          </a:xfrm>
        </p:grpSpPr>
        <p:sp>
          <p:nvSpPr>
            <p:cNvPr id="82" name="Oval 81"/>
            <p:cNvSpPr/>
            <p:nvPr/>
          </p:nvSpPr>
          <p:spPr>
            <a:xfrm>
              <a:off x="5587471" y="2148140"/>
              <a:ext cx="361285" cy="358296"/>
            </a:xfrm>
            <a:prstGeom prst="ellipse">
              <a:avLst/>
            </a:prstGeom>
            <a:solidFill>
              <a:srgbClr val="40B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cxnSp>
          <p:nvCxnSpPr>
            <p:cNvPr id="83" name="Straight Arrow Connector 82"/>
            <p:cNvCxnSpPr/>
            <p:nvPr/>
          </p:nvCxnSpPr>
          <p:spPr>
            <a:xfrm flipV="1">
              <a:off x="5687208" y="2257969"/>
              <a:ext cx="201087" cy="103808"/>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6447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Our Transformation</a:t>
            </a:r>
            <a:endParaRPr lang="en-GB" dirty="0"/>
          </a:p>
        </p:txBody>
      </p:sp>
      <p:sp>
        <p:nvSpPr>
          <p:cNvPr id="3" name="Slide Number Placeholder 2"/>
          <p:cNvSpPr>
            <a:spLocks noGrp="1"/>
          </p:cNvSpPr>
          <p:nvPr>
            <p:ph type="sldNum" sz="quarter" idx="12"/>
          </p:nvPr>
        </p:nvSpPr>
        <p:spPr/>
        <p:txBody>
          <a:bodyPr/>
          <a:lstStyle/>
          <a:p>
            <a:fld id="{D14BCCD3-0010-4FBA-B965-2126ADC31932}" type="slidenum">
              <a:rPr lang="en-GB" smtClean="0"/>
              <a:pPr/>
              <a:t>3</a:t>
            </a:fld>
            <a:endParaRPr lang="en-GB" dirty="0"/>
          </a:p>
        </p:txBody>
      </p:sp>
    </p:spTree>
    <p:extLst>
      <p:ext uri="{BB962C8B-B14F-4D97-AF65-F5344CB8AC3E}">
        <p14:creationId xmlns:p14="http://schemas.microsoft.com/office/powerpoint/2010/main" val="4238014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6033" y="1268198"/>
            <a:ext cx="11333204" cy="4539704"/>
          </a:xfrm>
        </p:spPr>
        <p:txBody>
          <a:bodyPr wrap="square">
            <a:spAutoFit/>
          </a:bodyPr>
          <a:lstStyle/>
          <a:p>
            <a:pPr marL="180975" indent="-180975">
              <a:lnSpc>
                <a:spcPct val="150000"/>
              </a:lnSpc>
              <a:spcBef>
                <a:spcPts val="300"/>
              </a:spcBef>
              <a:spcAft>
                <a:spcPts val="300"/>
              </a:spcAft>
              <a:buNone/>
            </a:pPr>
            <a:r>
              <a:rPr lang="en-GB" sz="1800" dirty="0" smtClean="0"/>
              <a:t>Significant progress has been made over the last two years </a:t>
            </a:r>
          </a:p>
          <a:p>
            <a:pPr marL="457200" lvl="2" indent="-228600">
              <a:lnSpc>
                <a:spcPct val="150000"/>
              </a:lnSpc>
              <a:spcBef>
                <a:spcPts val="300"/>
              </a:spcBef>
              <a:spcAft>
                <a:spcPts val="300"/>
              </a:spcAft>
              <a:buClr>
                <a:schemeClr val="accent1"/>
              </a:buClr>
              <a:buSzPct val="125000"/>
              <a:buFont typeface="Wingdings" panose="05000000000000000000" pitchFamily="2" charset="2"/>
              <a:buChar char="§"/>
              <a:defRPr/>
            </a:pPr>
            <a:r>
              <a:rPr lang="en-GB" sz="1400" dirty="0" smtClean="0"/>
              <a:t>Material improvement in overall Resilience, including measurably strengthened 2nd &amp; 3rd line and Core Systems</a:t>
            </a:r>
          </a:p>
          <a:p>
            <a:pPr marL="457200" lvl="2" indent="-228600">
              <a:spcBef>
                <a:spcPts val="300"/>
              </a:spcBef>
              <a:spcAft>
                <a:spcPts val="300"/>
              </a:spcAft>
              <a:buClr>
                <a:schemeClr val="accent1"/>
              </a:buClr>
              <a:buSzPct val="125000"/>
              <a:buFont typeface="Wingdings" panose="05000000000000000000" pitchFamily="2" charset="2"/>
              <a:buChar char="§"/>
              <a:defRPr/>
            </a:pPr>
            <a:r>
              <a:rPr lang="en-GB" sz="1400" dirty="0" smtClean="0"/>
              <a:t>Digital platform strengthened to remain relevant towards Customers</a:t>
            </a:r>
          </a:p>
          <a:p>
            <a:pPr marL="457200" lvl="2" indent="-228600">
              <a:spcBef>
                <a:spcPts val="300"/>
              </a:spcBef>
              <a:spcAft>
                <a:spcPts val="300"/>
              </a:spcAft>
              <a:buClr>
                <a:schemeClr val="accent1"/>
              </a:buClr>
              <a:buSzPct val="125000"/>
              <a:buFont typeface="Wingdings" panose="05000000000000000000" pitchFamily="2" charset="2"/>
              <a:buChar char="§"/>
              <a:defRPr/>
            </a:pPr>
            <a:r>
              <a:rPr lang="en-GB" sz="1400" dirty="0" smtClean="0"/>
              <a:t>Successful Legal Structure Project and stronger balance sheet, improved credit quality and further strengthening of ancillary income</a:t>
            </a:r>
          </a:p>
          <a:p>
            <a:pPr marL="228600" lvl="2" indent="0">
              <a:spcBef>
                <a:spcPts val="300"/>
              </a:spcBef>
              <a:spcAft>
                <a:spcPts val="300"/>
              </a:spcAft>
              <a:buClr>
                <a:schemeClr val="accent1"/>
              </a:buClr>
              <a:buSzPct val="125000"/>
              <a:buNone/>
              <a:defRPr/>
            </a:pPr>
            <a:endParaRPr lang="en-GB" sz="1400" dirty="0" smtClean="0"/>
          </a:p>
          <a:p>
            <a:pPr marL="0" indent="0">
              <a:lnSpc>
                <a:spcPct val="150000"/>
              </a:lnSpc>
              <a:spcBef>
                <a:spcPts val="300"/>
              </a:spcBef>
              <a:spcAft>
                <a:spcPts val="300"/>
              </a:spcAft>
              <a:buNone/>
            </a:pPr>
            <a:r>
              <a:rPr lang="en-GB" sz="1800" dirty="0" smtClean="0"/>
              <a:t>Embarking on a full fledged transformation journey</a:t>
            </a:r>
          </a:p>
          <a:p>
            <a:pPr marL="457200" lvl="2" indent="-228600">
              <a:lnSpc>
                <a:spcPct val="150000"/>
              </a:lnSpc>
              <a:spcBef>
                <a:spcPts val="300"/>
              </a:spcBef>
              <a:spcAft>
                <a:spcPts val="300"/>
              </a:spcAft>
              <a:buClr>
                <a:schemeClr val="accent1"/>
              </a:buClr>
              <a:buSzPct val="125000"/>
              <a:buFont typeface="Wingdings" panose="05000000000000000000" pitchFamily="2" charset="2"/>
              <a:buChar char="§"/>
              <a:defRPr/>
            </a:pPr>
            <a:r>
              <a:rPr lang="en-GB" sz="1400" dirty="0" smtClean="0"/>
              <a:t>We are re-inventing banking from a position of strength; large customer base, strong balance sheet with ability to invest in the future</a:t>
            </a:r>
          </a:p>
          <a:p>
            <a:pPr marL="457200" lvl="2" indent="-228600">
              <a:spcBef>
                <a:spcPts val="300"/>
              </a:spcBef>
              <a:spcAft>
                <a:spcPts val="300"/>
              </a:spcAft>
              <a:buClr>
                <a:schemeClr val="accent1"/>
              </a:buClr>
              <a:buSzPct val="125000"/>
              <a:buFont typeface="Wingdings" panose="05000000000000000000" pitchFamily="2" charset="2"/>
              <a:buChar char="§"/>
              <a:defRPr/>
            </a:pPr>
            <a:r>
              <a:rPr lang="en-GB" sz="1400" dirty="0" err="1" smtClean="0"/>
              <a:t>Nordea’s</a:t>
            </a:r>
            <a:r>
              <a:rPr lang="en-GB" sz="1400" dirty="0" smtClean="0"/>
              <a:t> operating model will be Scalable, Agile and Resilient  and will provide the foundation for winning in the marketplace </a:t>
            </a:r>
          </a:p>
          <a:p>
            <a:pPr marL="457200" lvl="2" indent="-228600">
              <a:spcBef>
                <a:spcPts val="300"/>
              </a:spcBef>
              <a:spcAft>
                <a:spcPts val="300"/>
              </a:spcAft>
            </a:pPr>
            <a:endParaRPr lang="en-GB" sz="1400" dirty="0" smtClean="0">
              <a:sym typeface="Wingdings" panose="05000000000000000000" pitchFamily="2" charset="2"/>
            </a:endParaRPr>
          </a:p>
          <a:p>
            <a:pPr marL="0" indent="0">
              <a:lnSpc>
                <a:spcPct val="150000"/>
              </a:lnSpc>
              <a:spcBef>
                <a:spcPts val="300"/>
              </a:spcBef>
              <a:spcAft>
                <a:spcPts val="300"/>
              </a:spcAft>
              <a:buNone/>
            </a:pPr>
            <a:r>
              <a:rPr lang="en-GB" sz="1800" dirty="0" smtClean="0"/>
              <a:t>The Transformation also delivers significant improvement in efficiency, profitability and capital generation</a:t>
            </a:r>
          </a:p>
          <a:p>
            <a:pPr marL="457200" lvl="2" indent="-228600">
              <a:spcBef>
                <a:spcPts val="300"/>
              </a:spcBef>
              <a:spcAft>
                <a:spcPts val="300"/>
              </a:spcAft>
              <a:buClr>
                <a:schemeClr val="accent1"/>
              </a:buClr>
              <a:buSzPct val="125000"/>
              <a:buFont typeface="Wingdings" panose="05000000000000000000" pitchFamily="2" charset="2"/>
              <a:buChar char="§"/>
              <a:defRPr/>
            </a:pPr>
            <a:r>
              <a:rPr lang="en-GB" sz="1400" dirty="0" smtClean="0"/>
              <a:t>Target of total costs incl. transformation costs &lt; EUR 4.8bn in 2021</a:t>
            </a:r>
          </a:p>
          <a:p>
            <a:pPr marL="457200" lvl="2" indent="-228600">
              <a:spcBef>
                <a:spcPts val="300"/>
              </a:spcBef>
              <a:spcAft>
                <a:spcPts val="300"/>
              </a:spcAft>
              <a:buClr>
                <a:schemeClr val="accent1"/>
              </a:buClr>
              <a:buSzPct val="125000"/>
              <a:buFont typeface="Wingdings" panose="05000000000000000000" pitchFamily="2" charset="2"/>
              <a:buChar char="§"/>
              <a:defRPr/>
            </a:pPr>
            <a:r>
              <a:rPr lang="en-GB" sz="1400" dirty="0" smtClean="0"/>
              <a:t>Continued significant CET1 accumulation and robust outlook for delivering on our dividend policy</a:t>
            </a:r>
          </a:p>
          <a:p>
            <a:pPr marL="457200" lvl="2" indent="-228600">
              <a:spcBef>
                <a:spcPts val="300"/>
              </a:spcBef>
              <a:spcAft>
                <a:spcPts val="300"/>
              </a:spcAft>
              <a:buClr>
                <a:schemeClr val="accent1"/>
              </a:buClr>
              <a:buSzPct val="125000"/>
              <a:buFont typeface="Wingdings" panose="05000000000000000000" pitchFamily="2" charset="2"/>
              <a:buChar char="§"/>
              <a:defRPr/>
            </a:pPr>
            <a:r>
              <a:rPr lang="en-GB" sz="1400" dirty="0" smtClean="0"/>
              <a:t>Continued improvement of </a:t>
            </a:r>
            <a:r>
              <a:rPr lang="en-GB" sz="1400" dirty="0" err="1" smtClean="0"/>
              <a:t>RoE</a:t>
            </a:r>
            <a:endParaRPr lang="en-GB" sz="1400" dirty="0"/>
          </a:p>
        </p:txBody>
      </p:sp>
      <p:sp>
        <p:nvSpPr>
          <p:cNvPr id="5" name="Slide Number Placeholder 4"/>
          <p:cNvSpPr>
            <a:spLocks noGrp="1"/>
          </p:cNvSpPr>
          <p:nvPr>
            <p:ph type="sldNum" sz="quarter" idx="12"/>
          </p:nvPr>
        </p:nvSpPr>
        <p:spPr/>
        <p:txBody>
          <a:bodyPr/>
          <a:lstStyle/>
          <a:p>
            <a:fld id="{D14BCCD3-0010-4FBA-B965-2126ADC31932}" type="slidenum">
              <a:rPr lang="en-GB" smtClean="0"/>
              <a:t>4</a:t>
            </a:fld>
            <a:endParaRPr lang="en-GB" dirty="0"/>
          </a:p>
        </p:txBody>
      </p:sp>
      <p:sp>
        <p:nvSpPr>
          <p:cNvPr id="6" name="Title 5"/>
          <p:cNvSpPr>
            <a:spLocks noGrp="1"/>
          </p:cNvSpPr>
          <p:nvPr>
            <p:ph type="title"/>
          </p:nvPr>
        </p:nvSpPr>
        <p:spPr>
          <a:xfrm>
            <a:off x="648000" y="430302"/>
            <a:ext cx="7200000" cy="369559"/>
          </a:xfrm>
        </p:spPr>
        <p:txBody>
          <a:bodyPr anchor="t"/>
          <a:lstStyle/>
          <a:p>
            <a:r>
              <a:rPr lang="en-GB" dirty="0" smtClean="0"/>
              <a:t>Transformation summary</a:t>
            </a:r>
            <a:endParaRPr lang="en-GB" dirty="0"/>
          </a:p>
        </p:txBody>
      </p:sp>
    </p:spTree>
    <p:extLst>
      <p:ext uri="{BB962C8B-B14F-4D97-AF65-F5344CB8AC3E}">
        <p14:creationId xmlns:p14="http://schemas.microsoft.com/office/powerpoint/2010/main" val="251236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9917723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775" name="think-cell Slide" r:id="rId28" imgW="501" imgH="502" progId="TCLayout.ActiveDocument.1">
                  <p:embed/>
                </p:oleObj>
              </mc:Choice>
              <mc:Fallback>
                <p:oleObj name="think-cell Slide" r:id="rId28" imgW="501" imgH="502"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200" dirty="0">
              <a:solidFill>
                <a:schemeClr val="tx1"/>
              </a:solidFill>
              <a:latin typeface="Arial" panose="020B0604020202020204" pitchFamily="34" charset="0"/>
              <a:sym typeface="Arial" panose="020B0604020202020204" pitchFamily="34" charset="0"/>
            </a:endParaRPr>
          </a:p>
        </p:txBody>
      </p:sp>
      <p:sp>
        <p:nvSpPr>
          <p:cNvPr id="6" name="Rectangle 5"/>
          <p:cNvSpPr/>
          <p:nvPr/>
        </p:nvSpPr>
        <p:spPr>
          <a:xfrm>
            <a:off x="5130713" y="1650082"/>
            <a:ext cx="3352862" cy="450359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3" name="Slide Number Placeholder 2"/>
          <p:cNvSpPr>
            <a:spLocks noGrp="1"/>
          </p:cNvSpPr>
          <p:nvPr>
            <p:ph type="sldNum" sz="quarter" idx="12"/>
          </p:nvPr>
        </p:nvSpPr>
        <p:spPr/>
        <p:txBody>
          <a:bodyPr/>
          <a:lstStyle/>
          <a:p>
            <a:fld id="{D14BCCD3-0010-4FBA-B965-2126ADC31932}" type="slidenum">
              <a:rPr lang="en-GB" smtClean="0"/>
              <a:pPr/>
              <a:t>5</a:t>
            </a:fld>
            <a:endParaRPr lang="en-GB" dirty="0"/>
          </a:p>
        </p:txBody>
      </p:sp>
      <p:sp>
        <p:nvSpPr>
          <p:cNvPr id="4" name="Title 3"/>
          <p:cNvSpPr>
            <a:spLocks noGrp="1"/>
          </p:cNvSpPr>
          <p:nvPr>
            <p:ph type="title"/>
          </p:nvPr>
        </p:nvSpPr>
        <p:spPr>
          <a:xfrm>
            <a:off x="647998" y="360083"/>
            <a:ext cx="11146211" cy="720167"/>
          </a:xfrm>
        </p:spPr>
        <p:txBody>
          <a:bodyPr/>
          <a:lstStyle/>
          <a:p>
            <a:r>
              <a:rPr lang="en-GB" dirty="0"/>
              <a:t>Nordea has the largest financial services platform in the Nordics</a:t>
            </a:r>
          </a:p>
        </p:txBody>
      </p:sp>
      <p:sp>
        <p:nvSpPr>
          <p:cNvPr id="24" name="Placeholder Title 1"/>
          <p:cNvSpPr txBox="1"/>
          <p:nvPr/>
        </p:nvSpPr>
        <p:spPr>
          <a:xfrm>
            <a:off x="5124230" y="1239864"/>
            <a:ext cx="4030542" cy="389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600" dirty="0" smtClean="0"/>
              <a:t>Nordic region</a:t>
            </a:r>
            <a:endParaRPr lang="en-US" sz="1600" dirty="0"/>
          </a:p>
        </p:txBody>
      </p:sp>
      <p:grpSp>
        <p:nvGrpSpPr>
          <p:cNvPr id="41" name="Group 40"/>
          <p:cNvGrpSpPr/>
          <p:nvPr/>
        </p:nvGrpSpPr>
        <p:grpSpPr>
          <a:xfrm>
            <a:off x="5182205" y="2844682"/>
            <a:ext cx="3698491" cy="3308987"/>
            <a:chOff x="6936550" y="1983106"/>
            <a:chExt cx="4330719" cy="4170562"/>
          </a:xfrm>
        </p:grpSpPr>
        <p:grpSp>
          <p:nvGrpSpPr>
            <p:cNvPr id="8" name="Group 7"/>
            <p:cNvGrpSpPr>
              <a:grpSpLocks noChangeAspect="1"/>
            </p:cNvGrpSpPr>
            <p:nvPr/>
          </p:nvGrpSpPr>
          <p:grpSpPr>
            <a:xfrm>
              <a:off x="7431059" y="1983106"/>
              <a:ext cx="3836210" cy="4170562"/>
              <a:chOff x="1175916" y="1849333"/>
              <a:chExt cx="4101596" cy="4434293"/>
            </a:xfrm>
          </p:grpSpPr>
          <p:sp>
            <p:nvSpPr>
              <p:cNvPr id="10" name="Freeform 154"/>
              <p:cNvSpPr>
                <a:spLocks noEditPoints="1"/>
              </p:cNvSpPr>
              <p:nvPr/>
            </p:nvSpPr>
            <p:spPr bwMode="gray">
              <a:xfrm>
                <a:off x="1175916" y="1849333"/>
                <a:ext cx="2830449" cy="3147907"/>
              </a:xfrm>
              <a:custGeom>
                <a:avLst/>
                <a:gdLst/>
                <a:ahLst/>
                <a:cxnLst>
                  <a:cxn ang="0">
                    <a:pos x="6014" y="2826"/>
                  </a:cxn>
                  <a:cxn ang="0">
                    <a:pos x="5207" y="3081"/>
                  </a:cxn>
                  <a:cxn ang="0">
                    <a:pos x="11117" y="1179"/>
                  </a:cxn>
                  <a:cxn ang="0">
                    <a:pos x="10461" y="841"/>
                  </a:cxn>
                  <a:cxn ang="0">
                    <a:pos x="10548" y="299"/>
                  </a:cxn>
                  <a:cxn ang="0">
                    <a:pos x="10084" y="444"/>
                  </a:cxn>
                  <a:cxn ang="0">
                    <a:pos x="9794" y="497"/>
                  </a:cxn>
                  <a:cxn ang="0">
                    <a:pos x="9129" y="1154"/>
                  </a:cxn>
                  <a:cxn ang="0">
                    <a:pos x="8852" y="303"/>
                  </a:cxn>
                  <a:cxn ang="0">
                    <a:pos x="8444" y="1192"/>
                  </a:cxn>
                  <a:cxn ang="0">
                    <a:pos x="7993" y="1241"/>
                  </a:cxn>
                  <a:cxn ang="0">
                    <a:pos x="7585" y="1585"/>
                  </a:cxn>
                  <a:cxn ang="0">
                    <a:pos x="6970" y="1765"/>
                  </a:cxn>
                  <a:cxn ang="0">
                    <a:pos x="6715" y="1944"/>
                  </a:cxn>
                  <a:cxn ang="0">
                    <a:pos x="6329" y="2688"/>
                  </a:cxn>
                  <a:cxn ang="0">
                    <a:pos x="6077" y="2971"/>
                  </a:cxn>
                  <a:cxn ang="0">
                    <a:pos x="5638" y="3505"/>
                  </a:cxn>
                  <a:cxn ang="0">
                    <a:pos x="5189" y="4081"/>
                  </a:cxn>
                  <a:cxn ang="0">
                    <a:pos x="4774" y="4887"/>
                  </a:cxn>
                  <a:cxn ang="0">
                    <a:pos x="4471" y="5462"/>
                  </a:cxn>
                  <a:cxn ang="0">
                    <a:pos x="4215" y="6096"/>
                  </a:cxn>
                  <a:cxn ang="0">
                    <a:pos x="3799" y="6730"/>
                  </a:cxn>
                  <a:cxn ang="0">
                    <a:pos x="2958" y="7623"/>
                  </a:cxn>
                  <a:cxn ang="0">
                    <a:pos x="3076" y="8006"/>
                  </a:cxn>
                  <a:cxn ang="0">
                    <a:pos x="2220" y="8099"/>
                  </a:cxn>
                  <a:cxn ang="0">
                    <a:pos x="1687" y="8561"/>
                  </a:cxn>
                  <a:cxn ang="0">
                    <a:pos x="1191" y="9109"/>
                  </a:cxn>
                  <a:cxn ang="0">
                    <a:pos x="735" y="9336"/>
                  </a:cxn>
                  <a:cxn ang="0">
                    <a:pos x="376" y="9773"/>
                  </a:cxn>
                  <a:cxn ang="0">
                    <a:pos x="1460" y="9877"/>
                  </a:cxn>
                  <a:cxn ang="0">
                    <a:pos x="669" y="10221"/>
                  </a:cxn>
                  <a:cxn ang="0">
                    <a:pos x="355" y="10832"/>
                  </a:cxn>
                  <a:cxn ang="0">
                    <a:pos x="939" y="10729"/>
                  </a:cxn>
                  <a:cxn ang="0">
                    <a:pos x="531" y="11603"/>
                  </a:cxn>
                  <a:cxn ang="0">
                    <a:pos x="683" y="11872"/>
                  </a:cxn>
                  <a:cxn ang="0">
                    <a:pos x="669" y="13385"/>
                  </a:cxn>
                  <a:cxn ang="0">
                    <a:pos x="2665" y="12559"/>
                  </a:cxn>
                  <a:cxn ang="0">
                    <a:pos x="3037" y="11659"/>
                  </a:cxn>
                  <a:cxn ang="0">
                    <a:pos x="3677" y="11817"/>
                  </a:cxn>
                  <a:cxn ang="0">
                    <a:pos x="3949" y="8877"/>
                  </a:cxn>
                  <a:cxn ang="0">
                    <a:pos x="4871" y="6844"/>
                  </a:cxn>
                  <a:cxn ang="0">
                    <a:pos x="5582" y="5115"/>
                  </a:cxn>
                  <a:cxn ang="0">
                    <a:pos x="6619" y="3423"/>
                  </a:cxn>
                  <a:cxn ang="0">
                    <a:pos x="7420" y="2291"/>
                  </a:cxn>
                  <a:cxn ang="0">
                    <a:pos x="9049" y="2367"/>
                  </a:cxn>
                  <a:cxn ang="0">
                    <a:pos x="10475" y="1141"/>
                  </a:cxn>
                  <a:cxn ang="0">
                    <a:pos x="11404" y="1157"/>
                  </a:cxn>
                  <a:cxn ang="0">
                    <a:pos x="335" y="9457"/>
                  </a:cxn>
                  <a:cxn ang="0">
                    <a:pos x="2427" y="7727"/>
                  </a:cxn>
                  <a:cxn ang="0">
                    <a:pos x="9173" y="169"/>
                  </a:cxn>
                  <a:cxn ang="0">
                    <a:pos x="8493" y="920"/>
                  </a:cxn>
                  <a:cxn ang="0">
                    <a:pos x="8145" y="624"/>
                  </a:cxn>
                  <a:cxn ang="0">
                    <a:pos x="8089" y="847"/>
                  </a:cxn>
                  <a:cxn ang="0">
                    <a:pos x="7543" y="1299"/>
                  </a:cxn>
                  <a:cxn ang="0">
                    <a:pos x="6891" y="1355"/>
                  </a:cxn>
                  <a:cxn ang="0">
                    <a:pos x="6891" y="1355"/>
                  </a:cxn>
                  <a:cxn ang="0">
                    <a:pos x="6159" y="2168"/>
                  </a:cxn>
                  <a:cxn ang="0">
                    <a:pos x="6594" y="2019"/>
                  </a:cxn>
                  <a:cxn ang="0">
                    <a:pos x="5575" y="3591"/>
                  </a:cxn>
                  <a:cxn ang="0">
                    <a:pos x="5658" y="2374"/>
                  </a:cxn>
                  <a:cxn ang="0">
                    <a:pos x="5479" y="2808"/>
                  </a:cxn>
                </a:cxnLst>
                <a:rect l="0" t="0" r="r" b="b"/>
                <a:pathLst>
                  <a:path w="11404" h="13502">
                    <a:moveTo>
                      <a:pt x="5703" y="2471"/>
                    </a:moveTo>
                    <a:lnTo>
                      <a:pt x="5758" y="2454"/>
                    </a:lnTo>
                    <a:lnTo>
                      <a:pt x="5783" y="2505"/>
                    </a:lnTo>
                    <a:lnTo>
                      <a:pt x="5790" y="2565"/>
                    </a:lnTo>
                    <a:lnTo>
                      <a:pt x="5776" y="2623"/>
                    </a:lnTo>
                    <a:lnTo>
                      <a:pt x="5793" y="2605"/>
                    </a:lnTo>
                    <a:lnTo>
                      <a:pt x="5814" y="2661"/>
                    </a:lnTo>
                    <a:lnTo>
                      <a:pt x="5793" y="2737"/>
                    </a:lnTo>
                    <a:lnTo>
                      <a:pt x="5754" y="2815"/>
                    </a:lnTo>
                    <a:lnTo>
                      <a:pt x="5772" y="2788"/>
                    </a:lnTo>
                    <a:lnTo>
                      <a:pt x="5825" y="2757"/>
                    </a:lnTo>
                    <a:lnTo>
                      <a:pt x="5852" y="2661"/>
                    </a:lnTo>
                    <a:lnTo>
                      <a:pt x="5917" y="2643"/>
                    </a:lnTo>
                    <a:lnTo>
                      <a:pt x="5903" y="2599"/>
                    </a:lnTo>
                    <a:lnTo>
                      <a:pt x="5928" y="2530"/>
                    </a:lnTo>
                    <a:lnTo>
                      <a:pt x="5997" y="2561"/>
                    </a:lnTo>
                    <a:lnTo>
                      <a:pt x="6059" y="2623"/>
                    </a:lnTo>
                    <a:lnTo>
                      <a:pt x="6069" y="2708"/>
                    </a:lnTo>
                    <a:lnTo>
                      <a:pt x="6052" y="2774"/>
                    </a:lnTo>
                    <a:lnTo>
                      <a:pt x="6014" y="2826"/>
                    </a:lnTo>
                    <a:lnTo>
                      <a:pt x="5938" y="2846"/>
                    </a:lnTo>
                    <a:lnTo>
                      <a:pt x="5883" y="2898"/>
                    </a:lnTo>
                    <a:lnTo>
                      <a:pt x="5856" y="2971"/>
                    </a:lnTo>
                    <a:lnTo>
                      <a:pt x="5817" y="2909"/>
                    </a:lnTo>
                    <a:lnTo>
                      <a:pt x="5731" y="3005"/>
                    </a:lnTo>
                    <a:lnTo>
                      <a:pt x="5731" y="3049"/>
                    </a:lnTo>
                    <a:lnTo>
                      <a:pt x="5696" y="3091"/>
                    </a:lnTo>
                    <a:lnTo>
                      <a:pt x="5665" y="3036"/>
                    </a:lnTo>
                    <a:lnTo>
                      <a:pt x="5651" y="2971"/>
                    </a:lnTo>
                    <a:lnTo>
                      <a:pt x="5665" y="2933"/>
                    </a:lnTo>
                    <a:lnTo>
                      <a:pt x="5600" y="3029"/>
                    </a:lnTo>
                    <a:lnTo>
                      <a:pt x="5527" y="3095"/>
                    </a:lnTo>
                    <a:lnTo>
                      <a:pt x="5386" y="3191"/>
                    </a:lnTo>
                    <a:lnTo>
                      <a:pt x="5396" y="3122"/>
                    </a:lnTo>
                    <a:lnTo>
                      <a:pt x="5341" y="3118"/>
                    </a:lnTo>
                    <a:lnTo>
                      <a:pt x="5296" y="3181"/>
                    </a:lnTo>
                    <a:lnTo>
                      <a:pt x="5172" y="3222"/>
                    </a:lnTo>
                    <a:lnTo>
                      <a:pt x="5158" y="3191"/>
                    </a:lnTo>
                    <a:lnTo>
                      <a:pt x="5165" y="3102"/>
                    </a:lnTo>
                    <a:lnTo>
                      <a:pt x="5207" y="3081"/>
                    </a:lnTo>
                    <a:lnTo>
                      <a:pt x="5234" y="3033"/>
                    </a:lnTo>
                    <a:lnTo>
                      <a:pt x="5283" y="3036"/>
                    </a:lnTo>
                    <a:lnTo>
                      <a:pt x="5344" y="2998"/>
                    </a:lnTo>
                    <a:lnTo>
                      <a:pt x="5379" y="3005"/>
                    </a:lnTo>
                    <a:lnTo>
                      <a:pt x="5413" y="2960"/>
                    </a:lnTo>
                    <a:lnTo>
                      <a:pt x="5555" y="2912"/>
                    </a:lnTo>
                    <a:lnTo>
                      <a:pt x="5541" y="2864"/>
                    </a:lnTo>
                    <a:lnTo>
                      <a:pt x="5631" y="2771"/>
                    </a:lnTo>
                    <a:lnTo>
                      <a:pt x="5631" y="2699"/>
                    </a:lnTo>
                    <a:lnTo>
                      <a:pt x="5662" y="2681"/>
                    </a:lnTo>
                    <a:lnTo>
                      <a:pt x="5662" y="2623"/>
                    </a:lnTo>
                    <a:lnTo>
                      <a:pt x="5672" y="2540"/>
                    </a:lnTo>
                    <a:lnTo>
                      <a:pt x="5703" y="2471"/>
                    </a:lnTo>
                    <a:close/>
                    <a:moveTo>
                      <a:pt x="11386" y="1092"/>
                    </a:moveTo>
                    <a:lnTo>
                      <a:pt x="11362" y="1068"/>
                    </a:lnTo>
                    <a:lnTo>
                      <a:pt x="11204" y="1068"/>
                    </a:lnTo>
                    <a:lnTo>
                      <a:pt x="11224" y="1199"/>
                    </a:lnTo>
                    <a:lnTo>
                      <a:pt x="11186" y="1206"/>
                    </a:lnTo>
                    <a:lnTo>
                      <a:pt x="11186" y="1186"/>
                    </a:lnTo>
                    <a:lnTo>
                      <a:pt x="11117" y="1179"/>
                    </a:lnTo>
                    <a:lnTo>
                      <a:pt x="11079" y="1144"/>
                    </a:lnTo>
                    <a:lnTo>
                      <a:pt x="11103" y="1220"/>
                    </a:lnTo>
                    <a:lnTo>
                      <a:pt x="11093" y="1237"/>
                    </a:lnTo>
                    <a:lnTo>
                      <a:pt x="11048" y="1182"/>
                    </a:lnTo>
                    <a:lnTo>
                      <a:pt x="10965" y="1210"/>
                    </a:lnTo>
                    <a:lnTo>
                      <a:pt x="10903" y="1264"/>
                    </a:lnTo>
                    <a:lnTo>
                      <a:pt x="10910" y="1182"/>
                    </a:lnTo>
                    <a:lnTo>
                      <a:pt x="10948" y="1137"/>
                    </a:lnTo>
                    <a:lnTo>
                      <a:pt x="10992" y="1117"/>
                    </a:lnTo>
                    <a:lnTo>
                      <a:pt x="11003" y="1075"/>
                    </a:lnTo>
                    <a:lnTo>
                      <a:pt x="10983" y="1045"/>
                    </a:lnTo>
                    <a:lnTo>
                      <a:pt x="10938" y="1007"/>
                    </a:lnTo>
                    <a:lnTo>
                      <a:pt x="10806" y="1045"/>
                    </a:lnTo>
                    <a:lnTo>
                      <a:pt x="10824" y="1007"/>
                    </a:lnTo>
                    <a:lnTo>
                      <a:pt x="10771" y="979"/>
                    </a:lnTo>
                    <a:lnTo>
                      <a:pt x="10679" y="951"/>
                    </a:lnTo>
                    <a:lnTo>
                      <a:pt x="10588" y="900"/>
                    </a:lnTo>
                    <a:lnTo>
                      <a:pt x="10492" y="892"/>
                    </a:lnTo>
                    <a:lnTo>
                      <a:pt x="10458" y="865"/>
                    </a:lnTo>
                    <a:lnTo>
                      <a:pt x="10461" y="841"/>
                    </a:lnTo>
                    <a:lnTo>
                      <a:pt x="10458" y="816"/>
                    </a:lnTo>
                    <a:lnTo>
                      <a:pt x="10620" y="838"/>
                    </a:lnTo>
                    <a:lnTo>
                      <a:pt x="10958" y="831"/>
                    </a:lnTo>
                    <a:lnTo>
                      <a:pt x="11141" y="613"/>
                    </a:lnTo>
                    <a:lnTo>
                      <a:pt x="11213" y="568"/>
                    </a:lnTo>
                    <a:lnTo>
                      <a:pt x="11248" y="517"/>
                    </a:lnTo>
                    <a:lnTo>
                      <a:pt x="11206" y="441"/>
                    </a:lnTo>
                    <a:lnTo>
                      <a:pt x="11124" y="424"/>
                    </a:lnTo>
                    <a:lnTo>
                      <a:pt x="11048" y="352"/>
                    </a:lnTo>
                    <a:lnTo>
                      <a:pt x="10945" y="368"/>
                    </a:lnTo>
                    <a:lnTo>
                      <a:pt x="10885" y="355"/>
                    </a:lnTo>
                    <a:lnTo>
                      <a:pt x="10934" y="307"/>
                    </a:lnTo>
                    <a:lnTo>
                      <a:pt x="10824" y="279"/>
                    </a:lnTo>
                    <a:lnTo>
                      <a:pt x="10771" y="227"/>
                    </a:lnTo>
                    <a:lnTo>
                      <a:pt x="10744" y="290"/>
                    </a:lnTo>
                    <a:lnTo>
                      <a:pt x="10709" y="317"/>
                    </a:lnTo>
                    <a:lnTo>
                      <a:pt x="10695" y="272"/>
                    </a:lnTo>
                    <a:lnTo>
                      <a:pt x="10675" y="245"/>
                    </a:lnTo>
                    <a:lnTo>
                      <a:pt x="10564" y="314"/>
                    </a:lnTo>
                    <a:lnTo>
                      <a:pt x="10548" y="299"/>
                    </a:lnTo>
                    <a:lnTo>
                      <a:pt x="10537" y="276"/>
                    </a:lnTo>
                    <a:lnTo>
                      <a:pt x="10537" y="248"/>
                    </a:lnTo>
                    <a:lnTo>
                      <a:pt x="10519" y="193"/>
                    </a:lnTo>
                    <a:lnTo>
                      <a:pt x="10485" y="179"/>
                    </a:lnTo>
                    <a:lnTo>
                      <a:pt x="10461" y="141"/>
                    </a:lnTo>
                    <a:lnTo>
                      <a:pt x="10409" y="172"/>
                    </a:lnTo>
                    <a:lnTo>
                      <a:pt x="10361" y="154"/>
                    </a:lnTo>
                    <a:lnTo>
                      <a:pt x="10316" y="179"/>
                    </a:lnTo>
                    <a:lnTo>
                      <a:pt x="10282" y="276"/>
                    </a:lnTo>
                    <a:lnTo>
                      <a:pt x="10289" y="359"/>
                    </a:lnTo>
                    <a:lnTo>
                      <a:pt x="10313" y="468"/>
                    </a:lnTo>
                    <a:lnTo>
                      <a:pt x="10351" y="551"/>
                    </a:lnTo>
                    <a:lnTo>
                      <a:pt x="10278" y="600"/>
                    </a:lnTo>
                    <a:lnTo>
                      <a:pt x="10209" y="572"/>
                    </a:lnTo>
                    <a:lnTo>
                      <a:pt x="10140" y="600"/>
                    </a:lnTo>
                    <a:lnTo>
                      <a:pt x="10115" y="575"/>
                    </a:lnTo>
                    <a:lnTo>
                      <a:pt x="10171" y="506"/>
                    </a:lnTo>
                    <a:lnTo>
                      <a:pt x="10209" y="414"/>
                    </a:lnTo>
                    <a:lnTo>
                      <a:pt x="10168" y="361"/>
                    </a:lnTo>
                    <a:lnTo>
                      <a:pt x="10084" y="444"/>
                    </a:lnTo>
                    <a:lnTo>
                      <a:pt x="10026" y="452"/>
                    </a:lnTo>
                    <a:lnTo>
                      <a:pt x="10102" y="368"/>
                    </a:lnTo>
                    <a:lnTo>
                      <a:pt x="10033" y="314"/>
                    </a:lnTo>
                    <a:lnTo>
                      <a:pt x="10057" y="259"/>
                    </a:lnTo>
                    <a:lnTo>
                      <a:pt x="10175" y="256"/>
                    </a:lnTo>
                    <a:lnTo>
                      <a:pt x="10198" y="165"/>
                    </a:lnTo>
                    <a:lnTo>
                      <a:pt x="10185" y="72"/>
                    </a:lnTo>
                    <a:lnTo>
                      <a:pt x="10109" y="86"/>
                    </a:lnTo>
                    <a:lnTo>
                      <a:pt x="10106" y="27"/>
                    </a:lnTo>
                    <a:lnTo>
                      <a:pt x="10053" y="0"/>
                    </a:lnTo>
                    <a:lnTo>
                      <a:pt x="10012" y="7"/>
                    </a:lnTo>
                    <a:lnTo>
                      <a:pt x="9946" y="76"/>
                    </a:lnTo>
                    <a:lnTo>
                      <a:pt x="9860" y="14"/>
                    </a:lnTo>
                    <a:lnTo>
                      <a:pt x="9874" y="118"/>
                    </a:lnTo>
                    <a:lnTo>
                      <a:pt x="9863" y="227"/>
                    </a:lnTo>
                    <a:lnTo>
                      <a:pt x="9850" y="310"/>
                    </a:lnTo>
                    <a:lnTo>
                      <a:pt x="9823" y="368"/>
                    </a:lnTo>
                    <a:lnTo>
                      <a:pt x="9816" y="421"/>
                    </a:lnTo>
                    <a:lnTo>
                      <a:pt x="9839" y="482"/>
                    </a:lnTo>
                    <a:lnTo>
                      <a:pt x="9794" y="497"/>
                    </a:lnTo>
                    <a:lnTo>
                      <a:pt x="9781" y="555"/>
                    </a:lnTo>
                    <a:lnTo>
                      <a:pt x="9805" y="641"/>
                    </a:lnTo>
                    <a:lnTo>
                      <a:pt x="9729" y="655"/>
                    </a:lnTo>
                    <a:lnTo>
                      <a:pt x="9656" y="755"/>
                    </a:lnTo>
                    <a:lnTo>
                      <a:pt x="9642" y="658"/>
                    </a:lnTo>
                    <a:lnTo>
                      <a:pt x="9653" y="551"/>
                    </a:lnTo>
                    <a:lnTo>
                      <a:pt x="9570" y="479"/>
                    </a:lnTo>
                    <a:lnTo>
                      <a:pt x="9618" y="417"/>
                    </a:lnTo>
                    <a:lnTo>
                      <a:pt x="9598" y="292"/>
                    </a:lnTo>
                    <a:lnTo>
                      <a:pt x="9570" y="223"/>
                    </a:lnTo>
                    <a:lnTo>
                      <a:pt x="9539" y="221"/>
                    </a:lnTo>
                    <a:lnTo>
                      <a:pt x="9504" y="248"/>
                    </a:lnTo>
                    <a:lnTo>
                      <a:pt x="9352" y="624"/>
                    </a:lnTo>
                    <a:lnTo>
                      <a:pt x="9325" y="665"/>
                    </a:lnTo>
                    <a:lnTo>
                      <a:pt x="9301" y="755"/>
                    </a:lnTo>
                    <a:lnTo>
                      <a:pt x="9256" y="831"/>
                    </a:lnTo>
                    <a:lnTo>
                      <a:pt x="9236" y="945"/>
                    </a:lnTo>
                    <a:lnTo>
                      <a:pt x="9280" y="885"/>
                    </a:lnTo>
                    <a:lnTo>
                      <a:pt x="9176" y="1119"/>
                    </a:lnTo>
                    <a:lnTo>
                      <a:pt x="9129" y="1154"/>
                    </a:lnTo>
                    <a:lnTo>
                      <a:pt x="9104" y="1079"/>
                    </a:lnTo>
                    <a:lnTo>
                      <a:pt x="9100" y="1007"/>
                    </a:lnTo>
                    <a:lnTo>
                      <a:pt x="9129" y="954"/>
                    </a:lnTo>
                    <a:lnTo>
                      <a:pt x="9160" y="930"/>
                    </a:lnTo>
                    <a:lnTo>
                      <a:pt x="9149" y="889"/>
                    </a:lnTo>
                    <a:lnTo>
                      <a:pt x="9149" y="778"/>
                    </a:lnTo>
                    <a:lnTo>
                      <a:pt x="9132" y="738"/>
                    </a:lnTo>
                    <a:lnTo>
                      <a:pt x="9156" y="631"/>
                    </a:lnTo>
                    <a:lnTo>
                      <a:pt x="9263" y="441"/>
                    </a:lnTo>
                    <a:lnTo>
                      <a:pt x="9294" y="345"/>
                    </a:lnTo>
                    <a:lnTo>
                      <a:pt x="9225" y="321"/>
                    </a:lnTo>
                    <a:lnTo>
                      <a:pt x="9145" y="399"/>
                    </a:lnTo>
                    <a:lnTo>
                      <a:pt x="9087" y="421"/>
                    </a:lnTo>
                    <a:lnTo>
                      <a:pt x="9066" y="348"/>
                    </a:lnTo>
                    <a:lnTo>
                      <a:pt x="9022" y="327"/>
                    </a:lnTo>
                    <a:lnTo>
                      <a:pt x="8990" y="292"/>
                    </a:lnTo>
                    <a:lnTo>
                      <a:pt x="8973" y="252"/>
                    </a:lnTo>
                    <a:lnTo>
                      <a:pt x="8924" y="334"/>
                    </a:lnTo>
                    <a:lnTo>
                      <a:pt x="8901" y="299"/>
                    </a:lnTo>
                    <a:lnTo>
                      <a:pt x="8852" y="303"/>
                    </a:lnTo>
                    <a:lnTo>
                      <a:pt x="8866" y="452"/>
                    </a:lnTo>
                    <a:lnTo>
                      <a:pt x="8772" y="430"/>
                    </a:lnTo>
                    <a:lnTo>
                      <a:pt x="8824" y="506"/>
                    </a:lnTo>
                    <a:lnTo>
                      <a:pt x="8883" y="544"/>
                    </a:lnTo>
                    <a:lnTo>
                      <a:pt x="8901" y="572"/>
                    </a:lnTo>
                    <a:lnTo>
                      <a:pt x="8817" y="627"/>
                    </a:lnTo>
                    <a:lnTo>
                      <a:pt x="8783" y="704"/>
                    </a:lnTo>
                    <a:lnTo>
                      <a:pt x="8817" y="775"/>
                    </a:lnTo>
                    <a:lnTo>
                      <a:pt x="8656" y="796"/>
                    </a:lnTo>
                    <a:lnTo>
                      <a:pt x="8587" y="885"/>
                    </a:lnTo>
                    <a:lnTo>
                      <a:pt x="8565" y="954"/>
                    </a:lnTo>
                    <a:lnTo>
                      <a:pt x="8493" y="1054"/>
                    </a:lnTo>
                    <a:lnTo>
                      <a:pt x="8493" y="1092"/>
                    </a:lnTo>
                    <a:lnTo>
                      <a:pt x="8517" y="1141"/>
                    </a:lnTo>
                    <a:lnTo>
                      <a:pt x="8511" y="1206"/>
                    </a:lnTo>
                    <a:lnTo>
                      <a:pt x="8514" y="1295"/>
                    </a:lnTo>
                    <a:lnTo>
                      <a:pt x="8462" y="1310"/>
                    </a:lnTo>
                    <a:lnTo>
                      <a:pt x="8420" y="1275"/>
                    </a:lnTo>
                    <a:lnTo>
                      <a:pt x="8413" y="1220"/>
                    </a:lnTo>
                    <a:lnTo>
                      <a:pt x="8444" y="1192"/>
                    </a:lnTo>
                    <a:lnTo>
                      <a:pt x="8355" y="1179"/>
                    </a:lnTo>
                    <a:lnTo>
                      <a:pt x="8389" y="1114"/>
                    </a:lnTo>
                    <a:lnTo>
                      <a:pt x="8379" y="1099"/>
                    </a:lnTo>
                    <a:lnTo>
                      <a:pt x="8172" y="1096"/>
                    </a:lnTo>
                    <a:lnTo>
                      <a:pt x="8203" y="1172"/>
                    </a:lnTo>
                    <a:lnTo>
                      <a:pt x="8172" y="1182"/>
                    </a:lnTo>
                    <a:lnTo>
                      <a:pt x="8116" y="1168"/>
                    </a:lnTo>
                    <a:lnTo>
                      <a:pt x="8114" y="1123"/>
                    </a:lnTo>
                    <a:lnTo>
                      <a:pt x="8085" y="1068"/>
                    </a:lnTo>
                    <a:lnTo>
                      <a:pt x="8061" y="1089"/>
                    </a:lnTo>
                    <a:lnTo>
                      <a:pt x="8044" y="1027"/>
                    </a:lnTo>
                    <a:lnTo>
                      <a:pt x="8003" y="1061"/>
                    </a:lnTo>
                    <a:lnTo>
                      <a:pt x="7982" y="1034"/>
                    </a:lnTo>
                    <a:lnTo>
                      <a:pt x="7954" y="1068"/>
                    </a:lnTo>
                    <a:lnTo>
                      <a:pt x="7962" y="1172"/>
                    </a:lnTo>
                    <a:lnTo>
                      <a:pt x="7916" y="1119"/>
                    </a:lnTo>
                    <a:lnTo>
                      <a:pt x="7878" y="1058"/>
                    </a:lnTo>
                    <a:lnTo>
                      <a:pt x="7851" y="1037"/>
                    </a:lnTo>
                    <a:lnTo>
                      <a:pt x="7871" y="1192"/>
                    </a:lnTo>
                    <a:lnTo>
                      <a:pt x="7993" y="1241"/>
                    </a:lnTo>
                    <a:lnTo>
                      <a:pt x="8038" y="1237"/>
                    </a:lnTo>
                    <a:lnTo>
                      <a:pt x="8047" y="1310"/>
                    </a:lnTo>
                    <a:lnTo>
                      <a:pt x="8038" y="1371"/>
                    </a:lnTo>
                    <a:lnTo>
                      <a:pt x="8044" y="1437"/>
                    </a:lnTo>
                    <a:lnTo>
                      <a:pt x="8082" y="1506"/>
                    </a:lnTo>
                    <a:lnTo>
                      <a:pt x="8092" y="1596"/>
                    </a:lnTo>
                    <a:lnTo>
                      <a:pt x="8044" y="1562"/>
                    </a:lnTo>
                    <a:lnTo>
                      <a:pt x="7896" y="1395"/>
                    </a:lnTo>
                    <a:lnTo>
                      <a:pt x="7779" y="1310"/>
                    </a:lnTo>
                    <a:lnTo>
                      <a:pt x="7817" y="1430"/>
                    </a:lnTo>
                    <a:lnTo>
                      <a:pt x="7779" y="1430"/>
                    </a:lnTo>
                    <a:lnTo>
                      <a:pt x="7764" y="1496"/>
                    </a:lnTo>
                    <a:lnTo>
                      <a:pt x="7733" y="1496"/>
                    </a:lnTo>
                    <a:lnTo>
                      <a:pt x="7713" y="1540"/>
                    </a:lnTo>
                    <a:lnTo>
                      <a:pt x="7681" y="1520"/>
                    </a:lnTo>
                    <a:lnTo>
                      <a:pt x="7675" y="1482"/>
                    </a:lnTo>
                    <a:lnTo>
                      <a:pt x="7695" y="1409"/>
                    </a:lnTo>
                    <a:lnTo>
                      <a:pt x="7644" y="1444"/>
                    </a:lnTo>
                    <a:lnTo>
                      <a:pt x="7603" y="1506"/>
                    </a:lnTo>
                    <a:lnTo>
                      <a:pt x="7585" y="1585"/>
                    </a:lnTo>
                    <a:lnTo>
                      <a:pt x="7550" y="1602"/>
                    </a:lnTo>
                    <a:lnTo>
                      <a:pt x="7571" y="1699"/>
                    </a:lnTo>
                    <a:lnTo>
                      <a:pt x="7588" y="1737"/>
                    </a:lnTo>
                    <a:lnTo>
                      <a:pt x="7489" y="1834"/>
                    </a:lnTo>
                    <a:lnTo>
                      <a:pt x="7454" y="1961"/>
                    </a:lnTo>
                    <a:lnTo>
                      <a:pt x="7405" y="2023"/>
                    </a:lnTo>
                    <a:lnTo>
                      <a:pt x="7464" y="1888"/>
                    </a:lnTo>
                    <a:lnTo>
                      <a:pt x="7467" y="1816"/>
                    </a:lnTo>
                    <a:lnTo>
                      <a:pt x="7461" y="1668"/>
                    </a:lnTo>
                    <a:lnTo>
                      <a:pt x="7461" y="1554"/>
                    </a:lnTo>
                    <a:lnTo>
                      <a:pt x="7433" y="1430"/>
                    </a:lnTo>
                    <a:lnTo>
                      <a:pt x="7360" y="1462"/>
                    </a:lnTo>
                    <a:lnTo>
                      <a:pt x="7326" y="1544"/>
                    </a:lnTo>
                    <a:lnTo>
                      <a:pt x="7271" y="1640"/>
                    </a:lnTo>
                    <a:lnTo>
                      <a:pt x="7257" y="1789"/>
                    </a:lnTo>
                    <a:lnTo>
                      <a:pt x="7233" y="1916"/>
                    </a:lnTo>
                    <a:lnTo>
                      <a:pt x="7199" y="1589"/>
                    </a:lnTo>
                    <a:lnTo>
                      <a:pt x="7026" y="1620"/>
                    </a:lnTo>
                    <a:lnTo>
                      <a:pt x="6970" y="1734"/>
                    </a:lnTo>
                    <a:lnTo>
                      <a:pt x="6970" y="1765"/>
                    </a:lnTo>
                    <a:lnTo>
                      <a:pt x="6991" y="1892"/>
                    </a:lnTo>
                    <a:lnTo>
                      <a:pt x="7063" y="1979"/>
                    </a:lnTo>
                    <a:lnTo>
                      <a:pt x="7126" y="1995"/>
                    </a:lnTo>
                    <a:lnTo>
                      <a:pt x="7184" y="2078"/>
                    </a:lnTo>
                    <a:lnTo>
                      <a:pt x="7181" y="2144"/>
                    </a:lnTo>
                    <a:lnTo>
                      <a:pt x="7126" y="2140"/>
                    </a:lnTo>
                    <a:lnTo>
                      <a:pt x="7070" y="2040"/>
                    </a:lnTo>
                    <a:lnTo>
                      <a:pt x="6991" y="1999"/>
                    </a:lnTo>
                    <a:lnTo>
                      <a:pt x="6922" y="1899"/>
                    </a:lnTo>
                    <a:lnTo>
                      <a:pt x="6863" y="1847"/>
                    </a:lnTo>
                    <a:lnTo>
                      <a:pt x="6780" y="1865"/>
                    </a:lnTo>
                    <a:lnTo>
                      <a:pt x="6832" y="1972"/>
                    </a:lnTo>
                    <a:lnTo>
                      <a:pt x="6932" y="2048"/>
                    </a:lnTo>
                    <a:lnTo>
                      <a:pt x="6867" y="2109"/>
                    </a:lnTo>
                    <a:lnTo>
                      <a:pt x="6809" y="2068"/>
                    </a:lnTo>
                    <a:lnTo>
                      <a:pt x="6780" y="2109"/>
                    </a:lnTo>
                    <a:lnTo>
                      <a:pt x="6760" y="2026"/>
                    </a:lnTo>
                    <a:lnTo>
                      <a:pt x="6708" y="2064"/>
                    </a:lnTo>
                    <a:lnTo>
                      <a:pt x="6701" y="2033"/>
                    </a:lnTo>
                    <a:lnTo>
                      <a:pt x="6715" y="1944"/>
                    </a:lnTo>
                    <a:lnTo>
                      <a:pt x="6677" y="1910"/>
                    </a:lnTo>
                    <a:lnTo>
                      <a:pt x="6660" y="1944"/>
                    </a:lnTo>
                    <a:lnTo>
                      <a:pt x="6619" y="2099"/>
                    </a:lnTo>
                    <a:lnTo>
                      <a:pt x="6632" y="2153"/>
                    </a:lnTo>
                    <a:lnTo>
                      <a:pt x="6666" y="2202"/>
                    </a:lnTo>
                    <a:lnTo>
                      <a:pt x="6508" y="2289"/>
                    </a:lnTo>
                    <a:lnTo>
                      <a:pt x="6466" y="2323"/>
                    </a:lnTo>
                    <a:lnTo>
                      <a:pt x="6449" y="2378"/>
                    </a:lnTo>
                    <a:lnTo>
                      <a:pt x="6443" y="2447"/>
                    </a:lnTo>
                    <a:lnTo>
                      <a:pt x="6463" y="2496"/>
                    </a:lnTo>
                    <a:lnTo>
                      <a:pt x="6525" y="2471"/>
                    </a:lnTo>
                    <a:lnTo>
                      <a:pt x="6570" y="2526"/>
                    </a:lnTo>
                    <a:lnTo>
                      <a:pt x="6487" y="2526"/>
                    </a:lnTo>
                    <a:lnTo>
                      <a:pt x="6512" y="2592"/>
                    </a:lnTo>
                    <a:lnTo>
                      <a:pt x="6518" y="2636"/>
                    </a:lnTo>
                    <a:lnTo>
                      <a:pt x="6425" y="2608"/>
                    </a:lnTo>
                    <a:lnTo>
                      <a:pt x="6390" y="2623"/>
                    </a:lnTo>
                    <a:lnTo>
                      <a:pt x="6445" y="2674"/>
                    </a:lnTo>
                    <a:lnTo>
                      <a:pt x="6408" y="2712"/>
                    </a:lnTo>
                    <a:lnTo>
                      <a:pt x="6329" y="2688"/>
                    </a:lnTo>
                    <a:lnTo>
                      <a:pt x="6314" y="2733"/>
                    </a:lnTo>
                    <a:lnTo>
                      <a:pt x="6256" y="2719"/>
                    </a:lnTo>
                    <a:lnTo>
                      <a:pt x="6146" y="2761"/>
                    </a:lnTo>
                    <a:lnTo>
                      <a:pt x="6111" y="2822"/>
                    </a:lnTo>
                    <a:lnTo>
                      <a:pt x="6066" y="2850"/>
                    </a:lnTo>
                    <a:lnTo>
                      <a:pt x="6059" y="2875"/>
                    </a:lnTo>
                    <a:lnTo>
                      <a:pt x="6135" y="2922"/>
                    </a:lnTo>
                    <a:lnTo>
                      <a:pt x="6204" y="2895"/>
                    </a:lnTo>
                    <a:lnTo>
                      <a:pt x="6242" y="2853"/>
                    </a:lnTo>
                    <a:lnTo>
                      <a:pt x="6359" y="2919"/>
                    </a:lnTo>
                    <a:lnTo>
                      <a:pt x="6443" y="2860"/>
                    </a:lnTo>
                    <a:lnTo>
                      <a:pt x="6470" y="2881"/>
                    </a:lnTo>
                    <a:lnTo>
                      <a:pt x="6494" y="2940"/>
                    </a:lnTo>
                    <a:lnTo>
                      <a:pt x="6418" y="2940"/>
                    </a:lnTo>
                    <a:lnTo>
                      <a:pt x="6387" y="2988"/>
                    </a:lnTo>
                    <a:lnTo>
                      <a:pt x="6376" y="3081"/>
                    </a:lnTo>
                    <a:lnTo>
                      <a:pt x="6263" y="3029"/>
                    </a:lnTo>
                    <a:lnTo>
                      <a:pt x="6184" y="3026"/>
                    </a:lnTo>
                    <a:lnTo>
                      <a:pt x="6162" y="2991"/>
                    </a:lnTo>
                    <a:lnTo>
                      <a:pt x="6077" y="2971"/>
                    </a:lnTo>
                    <a:lnTo>
                      <a:pt x="5979" y="3029"/>
                    </a:lnTo>
                    <a:lnTo>
                      <a:pt x="5948" y="3084"/>
                    </a:lnTo>
                    <a:lnTo>
                      <a:pt x="6024" y="3191"/>
                    </a:lnTo>
                    <a:lnTo>
                      <a:pt x="6028" y="3247"/>
                    </a:lnTo>
                    <a:lnTo>
                      <a:pt x="5979" y="3243"/>
                    </a:lnTo>
                    <a:lnTo>
                      <a:pt x="6024" y="3339"/>
                    </a:lnTo>
                    <a:lnTo>
                      <a:pt x="6028" y="3412"/>
                    </a:lnTo>
                    <a:lnTo>
                      <a:pt x="5970" y="3394"/>
                    </a:lnTo>
                    <a:lnTo>
                      <a:pt x="5972" y="3466"/>
                    </a:lnTo>
                    <a:lnTo>
                      <a:pt x="5917" y="3481"/>
                    </a:lnTo>
                    <a:lnTo>
                      <a:pt x="5869" y="3222"/>
                    </a:lnTo>
                    <a:lnTo>
                      <a:pt x="5814" y="3236"/>
                    </a:lnTo>
                    <a:lnTo>
                      <a:pt x="5790" y="3329"/>
                    </a:lnTo>
                    <a:lnTo>
                      <a:pt x="5734" y="3312"/>
                    </a:lnTo>
                    <a:lnTo>
                      <a:pt x="5714" y="3339"/>
                    </a:lnTo>
                    <a:lnTo>
                      <a:pt x="5790" y="3370"/>
                    </a:lnTo>
                    <a:lnTo>
                      <a:pt x="5772" y="3398"/>
                    </a:lnTo>
                    <a:lnTo>
                      <a:pt x="5711" y="3412"/>
                    </a:lnTo>
                    <a:lnTo>
                      <a:pt x="5658" y="3446"/>
                    </a:lnTo>
                    <a:lnTo>
                      <a:pt x="5638" y="3505"/>
                    </a:lnTo>
                    <a:lnTo>
                      <a:pt x="5648" y="3577"/>
                    </a:lnTo>
                    <a:lnTo>
                      <a:pt x="5714" y="3619"/>
                    </a:lnTo>
                    <a:lnTo>
                      <a:pt x="5658" y="3646"/>
                    </a:lnTo>
                    <a:lnTo>
                      <a:pt x="5696" y="3684"/>
                    </a:lnTo>
                    <a:lnTo>
                      <a:pt x="5651" y="3704"/>
                    </a:lnTo>
                    <a:lnTo>
                      <a:pt x="5617" y="3787"/>
                    </a:lnTo>
                    <a:lnTo>
                      <a:pt x="5589" y="3805"/>
                    </a:lnTo>
                    <a:lnTo>
                      <a:pt x="5548" y="3802"/>
                    </a:lnTo>
                    <a:lnTo>
                      <a:pt x="5558" y="3829"/>
                    </a:lnTo>
                    <a:lnTo>
                      <a:pt x="5631" y="3853"/>
                    </a:lnTo>
                    <a:lnTo>
                      <a:pt x="5779" y="3805"/>
                    </a:lnTo>
                    <a:lnTo>
                      <a:pt x="5680" y="3911"/>
                    </a:lnTo>
                    <a:lnTo>
                      <a:pt x="5627" y="3943"/>
                    </a:lnTo>
                    <a:lnTo>
                      <a:pt x="5489" y="3911"/>
                    </a:lnTo>
                    <a:lnTo>
                      <a:pt x="5459" y="3880"/>
                    </a:lnTo>
                    <a:lnTo>
                      <a:pt x="5448" y="3833"/>
                    </a:lnTo>
                    <a:lnTo>
                      <a:pt x="5390" y="3840"/>
                    </a:lnTo>
                    <a:lnTo>
                      <a:pt x="5306" y="3909"/>
                    </a:lnTo>
                    <a:lnTo>
                      <a:pt x="5265" y="4025"/>
                    </a:lnTo>
                    <a:lnTo>
                      <a:pt x="5189" y="4081"/>
                    </a:lnTo>
                    <a:lnTo>
                      <a:pt x="5185" y="4146"/>
                    </a:lnTo>
                    <a:lnTo>
                      <a:pt x="5234" y="4146"/>
                    </a:lnTo>
                    <a:lnTo>
                      <a:pt x="5223" y="4204"/>
                    </a:lnTo>
                    <a:lnTo>
                      <a:pt x="5216" y="4239"/>
                    </a:lnTo>
                    <a:lnTo>
                      <a:pt x="5151" y="4259"/>
                    </a:lnTo>
                    <a:lnTo>
                      <a:pt x="5116" y="4397"/>
                    </a:lnTo>
                    <a:lnTo>
                      <a:pt x="5058" y="4384"/>
                    </a:lnTo>
                    <a:lnTo>
                      <a:pt x="5013" y="4408"/>
                    </a:lnTo>
                    <a:lnTo>
                      <a:pt x="4961" y="4415"/>
                    </a:lnTo>
                    <a:lnTo>
                      <a:pt x="4892" y="4494"/>
                    </a:lnTo>
                    <a:lnTo>
                      <a:pt x="4940" y="4563"/>
                    </a:lnTo>
                    <a:lnTo>
                      <a:pt x="4909" y="4600"/>
                    </a:lnTo>
                    <a:lnTo>
                      <a:pt x="4823" y="4611"/>
                    </a:lnTo>
                    <a:lnTo>
                      <a:pt x="4823" y="4680"/>
                    </a:lnTo>
                    <a:lnTo>
                      <a:pt x="4734" y="4694"/>
                    </a:lnTo>
                    <a:lnTo>
                      <a:pt x="4750" y="4736"/>
                    </a:lnTo>
                    <a:lnTo>
                      <a:pt x="4709" y="4759"/>
                    </a:lnTo>
                    <a:lnTo>
                      <a:pt x="4699" y="4821"/>
                    </a:lnTo>
                    <a:lnTo>
                      <a:pt x="4799" y="4845"/>
                    </a:lnTo>
                    <a:lnTo>
                      <a:pt x="4774" y="4887"/>
                    </a:lnTo>
                    <a:lnTo>
                      <a:pt x="4705" y="4921"/>
                    </a:lnTo>
                    <a:lnTo>
                      <a:pt x="4657" y="4890"/>
                    </a:lnTo>
                    <a:lnTo>
                      <a:pt x="4654" y="4901"/>
                    </a:lnTo>
                    <a:lnTo>
                      <a:pt x="4661" y="5011"/>
                    </a:lnTo>
                    <a:lnTo>
                      <a:pt x="4705" y="5073"/>
                    </a:lnTo>
                    <a:lnTo>
                      <a:pt x="4747" y="5021"/>
                    </a:lnTo>
                    <a:lnTo>
                      <a:pt x="4778" y="5055"/>
                    </a:lnTo>
                    <a:lnTo>
                      <a:pt x="4757" y="5121"/>
                    </a:lnTo>
                    <a:lnTo>
                      <a:pt x="4594" y="5142"/>
                    </a:lnTo>
                    <a:lnTo>
                      <a:pt x="4556" y="5173"/>
                    </a:lnTo>
                    <a:lnTo>
                      <a:pt x="4543" y="5284"/>
                    </a:lnTo>
                    <a:lnTo>
                      <a:pt x="4474" y="5327"/>
                    </a:lnTo>
                    <a:lnTo>
                      <a:pt x="4406" y="5349"/>
                    </a:lnTo>
                    <a:lnTo>
                      <a:pt x="4357" y="5452"/>
                    </a:lnTo>
                    <a:lnTo>
                      <a:pt x="4426" y="5445"/>
                    </a:lnTo>
                    <a:lnTo>
                      <a:pt x="4491" y="5383"/>
                    </a:lnTo>
                    <a:lnTo>
                      <a:pt x="4581" y="5349"/>
                    </a:lnTo>
                    <a:lnTo>
                      <a:pt x="4578" y="5421"/>
                    </a:lnTo>
                    <a:lnTo>
                      <a:pt x="4629" y="5521"/>
                    </a:lnTo>
                    <a:lnTo>
                      <a:pt x="4471" y="5462"/>
                    </a:lnTo>
                    <a:lnTo>
                      <a:pt x="4457" y="5534"/>
                    </a:lnTo>
                    <a:lnTo>
                      <a:pt x="4488" y="5559"/>
                    </a:lnTo>
                    <a:lnTo>
                      <a:pt x="4436" y="5600"/>
                    </a:lnTo>
                    <a:lnTo>
                      <a:pt x="4415" y="5645"/>
                    </a:lnTo>
                    <a:lnTo>
                      <a:pt x="4429" y="5717"/>
                    </a:lnTo>
                    <a:lnTo>
                      <a:pt x="4402" y="5732"/>
                    </a:lnTo>
                    <a:lnTo>
                      <a:pt x="4353" y="5703"/>
                    </a:lnTo>
                    <a:lnTo>
                      <a:pt x="4315" y="5748"/>
                    </a:lnTo>
                    <a:lnTo>
                      <a:pt x="4337" y="5828"/>
                    </a:lnTo>
                    <a:lnTo>
                      <a:pt x="4384" y="5866"/>
                    </a:lnTo>
                    <a:lnTo>
                      <a:pt x="4398" y="6017"/>
                    </a:lnTo>
                    <a:lnTo>
                      <a:pt x="4343" y="5948"/>
                    </a:lnTo>
                    <a:lnTo>
                      <a:pt x="4284" y="5928"/>
                    </a:lnTo>
                    <a:lnTo>
                      <a:pt x="4239" y="5831"/>
                    </a:lnTo>
                    <a:lnTo>
                      <a:pt x="4243" y="5959"/>
                    </a:lnTo>
                    <a:lnTo>
                      <a:pt x="4212" y="6000"/>
                    </a:lnTo>
                    <a:lnTo>
                      <a:pt x="4154" y="6020"/>
                    </a:lnTo>
                    <a:lnTo>
                      <a:pt x="4125" y="6093"/>
                    </a:lnTo>
                    <a:lnTo>
                      <a:pt x="4163" y="6120"/>
                    </a:lnTo>
                    <a:lnTo>
                      <a:pt x="4215" y="6096"/>
                    </a:lnTo>
                    <a:lnTo>
                      <a:pt x="4253" y="6035"/>
                    </a:lnTo>
                    <a:lnTo>
                      <a:pt x="4266" y="6065"/>
                    </a:lnTo>
                    <a:lnTo>
                      <a:pt x="4257" y="6100"/>
                    </a:lnTo>
                    <a:lnTo>
                      <a:pt x="4253" y="6158"/>
                    </a:lnTo>
                    <a:lnTo>
                      <a:pt x="4266" y="6214"/>
                    </a:lnTo>
                    <a:lnTo>
                      <a:pt x="4208" y="6262"/>
                    </a:lnTo>
                    <a:lnTo>
                      <a:pt x="4119" y="6218"/>
                    </a:lnTo>
                    <a:lnTo>
                      <a:pt x="4070" y="6276"/>
                    </a:lnTo>
                    <a:lnTo>
                      <a:pt x="4018" y="6245"/>
                    </a:lnTo>
                    <a:lnTo>
                      <a:pt x="3953" y="6323"/>
                    </a:lnTo>
                    <a:lnTo>
                      <a:pt x="3938" y="6396"/>
                    </a:lnTo>
                    <a:lnTo>
                      <a:pt x="3873" y="6441"/>
                    </a:lnTo>
                    <a:lnTo>
                      <a:pt x="3801" y="6461"/>
                    </a:lnTo>
                    <a:lnTo>
                      <a:pt x="3757" y="6620"/>
                    </a:lnTo>
                    <a:lnTo>
                      <a:pt x="3839" y="6603"/>
                    </a:lnTo>
                    <a:lnTo>
                      <a:pt x="3918" y="6559"/>
                    </a:lnTo>
                    <a:lnTo>
                      <a:pt x="3949" y="6586"/>
                    </a:lnTo>
                    <a:lnTo>
                      <a:pt x="3808" y="6641"/>
                    </a:lnTo>
                    <a:lnTo>
                      <a:pt x="3797" y="6720"/>
                    </a:lnTo>
                    <a:lnTo>
                      <a:pt x="3799" y="6730"/>
                    </a:lnTo>
                    <a:lnTo>
                      <a:pt x="3804" y="6751"/>
                    </a:lnTo>
                    <a:lnTo>
                      <a:pt x="3809" y="6771"/>
                    </a:lnTo>
                    <a:lnTo>
                      <a:pt x="3814" y="6790"/>
                    </a:lnTo>
                    <a:lnTo>
                      <a:pt x="3817" y="6805"/>
                    </a:lnTo>
                    <a:lnTo>
                      <a:pt x="3818" y="6809"/>
                    </a:lnTo>
                    <a:lnTo>
                      <a:pt x="3777" y="6862"/>
                    </a:lnTo>
                    <a:lnTo>
                      <a:pt x="3684" y="6889"/>
                    </a:lnTo>
                    <a:lnTo>
                      <a:pt x="3576" y="6789"/>
                    </a:lnTo>
                    <a:lnTo>
                      <a:pt x="3549" y="6786"/>
                    </a:lnTo>
                    <a:lnTo>
                      <a:pt x="3465" y="6903"/>
                    </a:lnTo>
                    <a:lnTo>
                      <a:pt x="3376" y="6958"/>
                    </a:lnTo>
                    <a:lnTo>
                      <a:pt x="3358" y="7003"/>
                    </a:lnTo>
                    <a:lnTo>
                      <a:pt x="3300" y="7051"/>
                    </a:lnTo>
                    <a:lnTo>
                      <a:pt x="3135" y="7248"/>
                    </a:lnTo>
                    <a:lnTo>
                      <a:pt x="3106" y="7292"/>
                    </a:lnTo>
                    <a:lnTo>
                      <a:pt x="3135" y="7379"/>
                    </a:lnTo>
                    <a:lnTo>
                      <a:pt x="3131" y="7410"/>
                    </a:lnTo>
                    <a:lnTo>
                      <a:pt x="2927" y="7499"/>
                    </a:lnTo>
                    <a:lnTo>
                      <a:pt x="2914" y="7582"/>
                    </a:lnTo>
                    <a:lnTo>
                      <a:pt x="2958" y="7623"/>
                    </a:lnTo>
                    <a:lnTo>
                      <a:pt x="3062" y="7593"/>
                    </a:lnTo>
                    <a:lnTo>
                      <a:pt x="3010" y="7713"/>
                    </a:lnTo>
                    <a:lnTo>
                      <a:pt x="3062" y="7816"/>
                    </a:lnTo>
                    <a:lnTo>
                      <a:pt x="3114" y="7847"/>
                    </a:lnTo>
                    <a:lnTo>
                      <a:pt x="3456" y="7644"/>
                    </a:lnTo>
                    <a:lnTo>
                      <a:pt x="3652" y="7571"/>
                    </a:lnTo>
                    <a:lnTo>
                      <a:pt x="3701" y="7513"/>
                    </a:lnTo>
                    <a:lnTo>
                      <a:pt x="3739" y="7540"/>
                    </a:lnTo>
                    <a:lnTo>
                      <a:pt x="3704" y="7589"/>
                    </a:lnTo>
                    <a:lnTo>
                      <a:pt x="3583" y="7647"/>
                    </a:lnTo>
                    <a:lnTo>
                      <a:pt x="3518" y="7651"/>
                    </a:lnTo>
                    <a:lnTo>
                      <a:pt x="3418" y="7705"/>
                    </a:lnTo>
                    <a:lnTo>
                      <a:pt x="3338" y="7771"/>
                    </a:lnTo>
                    <a:lnTo>
                      <a:pt x="3383" y="7837"/>
                    </a:lnTo>
                    <a:lnTo>
                      <a:pt x="3376" y="7865"/>
                    </a:lnTo>
                    <a:lnTo>
                      <a:pt x="3217" y="7912"/>
                    </a:lnTo>
                    <a:lnTo>
                      <a:pt x="3128" y="7906"/>
                    </a:lnTo>
                    <a:lnTo>
                      <a:pt x="3097" y="7934"/>
                    </a:lnTo>
                    <a:lnTo>
                      <a:pt x="3114" y="7992"/>
                    </a:lnTo>
                    <a:lnTo>
                      <a:pt x="3076" y="8006"/>
                    </a:lnTo>
                    <a:lnTo>
                      <a:pt x="2996" y="7985"/>
                    </a:lnTo>
                    <a:lnTo>
                      <a:pt x="3003" y="7906"/>
                    </a:lnTo>
                    <a:lnTo>
                      <a:pt x="2941" y="7774"/>
                    </a:lnTo>
                    <a:lnTo>
                      <a:pt x="2907" y="7734"/>
                    </a:lnTo>
                    <a:lnTo>
                      <a:pt x="2858" y="7734"/>
                    </a:lnTo>
                    <a:lnTo>
                      <a:pt x="2831" y="7771"/>
                    </a:lnTo>
                    <a:lnTo>
                      <a:pt x="2765" y="7778"/>
                    </a:lnTo>
                    <a:lnTo>
                      <a:pt x="2700" y="7830"/>
                    </a:lnTo>
                    <a:lnTo>
                      <a:pt x="2689" y="7888"/>
                    </a:lnTo>
                    <a:lnTo>
                      <a:pt x="2734" y="7934"/>
                    </a:lnTo>
                    <a:lnTo>
                      <a:pt x="2747" y="7975"/>
                    </a:lnTo>
                    <a:lnTo>
                      <a:pt x="2641" y="8023"/>
                    </a:lnTo>
                    <a:lnTo>
                      <a:pt x="2606" y="7964"/>
                    </a:lnTo>
                    <a:lnTo>
                      <a:pt x="2613" y="7892"/>
                    </a:lnTo>
                    <a:lnTo>
                      <a:pt x="2602" y="7840"/>
                    </a:lnTo>
                    <a:lnTo>
                      <a:pt x="2354" y="7919"/>
                    </a:lnTo>
                    <a:lnTo>
                      <a:pt x="2316" y="7957"/>
                    </a:lnTo>
                    <a:lnTo>
                      <a:pt x="2271" y="8046"/>
                    </a:lnTo>
                    <a:lnTo>
                      <a:pt x="2213" y="8033"/>
                    </a:lnTo>
                    <a:lnTo>
                      <a:pt x="2220" y="8099"/>
                    </a:lnTo>
                    <a:lnTo>
                      <a:pt x="2202" y="8126"/>
                    </a:lnTo>
                    <a:lnTo>
                      <a:pt x="2120" y="8126"/>
                    </a:lnTo>
                    <a:lnTo>
                      <a:pt x="2129" y="8095"/>
                    </a:lnTo>
                    <a:lnTo>
                      <a:pt x="2116" y="8054"/>
                    </a:lnTo>
                    <a:lnTo>
                      <a:pt x="2078" y="8061"/>
                    </a:lnTo>
                    <a:lnTo>
                      <a:pt x="2053" y="8095"/>
                    </a:lnTo>
                    <a:lnTo>
                      <a:pt x="2053" y="8133"/>
                    </a:lnTo>
                    <a:lnTo>
                      <a:pt x="2040" y="8153"/>
                    </a:lnTo>
                    <a:lnTo>
                      <a:pt x="1961" y="8147"/>
                    </a:lnTo>
                    <a:lnTo>
                      <a:pt x="1826" y="8191"/>
                    </a:lnTo>
                    <a:lnTo>
                      <a:pt x="1788" y="8309"/>
                    </a:lnTo>
                    <a:lnTo>
                      <a:pt x="1740" y="8398"/>
                    </a:lnTo>
                    <a:lnTo>
                      <a:pt x="1674" y="8351"/>
                    </a:lnTo>
                    <a:lnTo>
                      <a:pt x="1587" y="8333"/>
                    </a:lnTo>
                    <a:lnTo>
                      <a:pt x="1502" y="8385"/>
                    </a:lnTo>
                    <a:lnTo>
                      <a:pt x="1473" y="8443"/>
                    </a:lnTo>
                    <a:lnTo>
                      <a:pt x="1557" y="8505"/>
                    </a:lnTo>
                    <a:lnTo>
                      <a:pt x="1498" y="8554"/>
                    </a:lnTo>
                    <a:lnTo>
                      <a:pt x="1584" y="8581"/>
                    </a:lnTo>
                    <a:lnTo>
                      <a:pt x="1687" y="8561"/>
                    </a:lnTo>
                    <a:lnTo>
                      <a:pt x="1716" y="8623"/>
                    </a:lnTo>
                    <a:lnTo>
                      <a:pt x="1763" y="8650"/>
                    </a:lnTo>
                    <a:lnTo>
                      <a:pt x="1694" y="8716"/>
                    </a:lnTo>
                    <a:lnTo>
                      <a:pt x="1716" y="8774"/>
                    </a:lnTo>
                    <a:lnTo>
                      <a:pt x="1647" y="8733"/>
                    </a:lnTo>
                    <a:lnTo>
                      <a:pt x="1571" y="8730"/>
                    </a:lnTo>
                    <a:lnTo>
                      <a:pt x="1359" y="8678"/>
                    </a:lnTo>
                    <a:lnTo>
                      <a:pt x="1301" y="8678"/>
                    </a:lnTo>
                    <a:lnTo>
                      <a:pt x="1252" y="8708"/>
                    </a:lnTo>
                    <a:lnTo>
                      <a:pt x="1194" y="8692"/>
                    </a:lnTo>
                    <a:lnTo>
                      <a:pt x="1132" y="8730"/>
                    </a:lnTo>
                    <a:lnTo>
                      <a:pt x="1142" y="8750"/>
                    </a:lnTo>
                    <a:lnTo>
                      <a:pt x="1194" y="8777"/>
                    </a:lnTo>
                    <a:lnTo>
                      <a:pt x="1136" y="8792"/>
                    </a:lnTo>
                    <a:lnTo>
                      <a:pt x="1132" y="8839"/>
                    </a:lnTo>
                    <a:lnTo>
                      <a:pt x="1201" y="8839"/>
                    </a:lnTo>
                    <a:lnTo>
                      <a:pt x="1252" y="8819"/>
                    </a:lnTo>
                    <a:lnTo>
                      <a:pt x="1177" y="8902"/>
                    </a:lnTo>
                    <a:lnTo>
                      <a:pt x="1170" y="8967"/>
                    </a:lnTo>
                    <a:lnTo>
                      <a:pt x="1191" y="9109"/>
                    </a:lnTo>
                    <a:lnTo>
                      <a:pt x="1156" y="9115"/>
                    </a:lnTo>
                    <a:lnTo>
                      <a:pt x="1136" y="8991"/>
                    </a:lnTo>
                    <a:lnTo>
                      <a:pt x="1098" y="8933"/>
                    </a:lnTo>
                    <a:lnTo>
                      <a:pt x="1007" y="8977"/>
                    </a:lnTo>
                    <a:lnTo>
                      <a:pt x="949" y="9040"/>
                    </a:lnTo>
                    <a:lnTo>
                      <a:pt x="904" y="9118"/>
                    </a:lnTo>
                    <a:lnTo>
                      <a:pt x="946" y="9171"/>
                    </a:lnTo>
                    <a:lnTo>
                      <a:pt x="949" y="9232"/>
                    </a:lnTo>
                    <a:lnTo>
                      <a:pt x="873" y="9171"/>
                    </a:lnTo>
                    <a:lnTo>
                      <a:pt x="852" y="9098"/>
                    </a:lnTo>
                    <a:lnTo>
                      <a:pt x="773" y="9115"/>
                    </a:lnTo>
                    <a:lnTo>
                      <a:pt x="656" y="9095"/>
                    </a:lnTo>
                    <a:lnTo>
                      <a:pt x="638" y="9149"/>
                    </a:lnTo>
                    <a:lnTo>
                      <a:pt x="641" y="9198"/>
                    </a:lnTo>
                    <a:lnTo>
                      <a:pt x="518" y="9071"/>
                    </a:lnTo>
                    <a:lnTo>
                      <a:pt x="473" y="9098"/>
                    </a:lnTo>
                    <a:lnTo>
                      <a:pt x="514" y="9240"/>
                    </a:lnTo>
                    <a:lnTo>
                      <a:pt x="469" y="9281"/>
                    </a:lnTo>
                    <a:lnTo>
                      <a:pt x="480" y="9309"/>
                    </a:lnTo>
                    <a:lnTo>
                      <a:pt x="735" y="9336"/>
                    </a:lnTo>
                    <a:lnTo>
                      <a:pt x="980" y="9305"/>
                    </a:lnTo>
                    <a:lnTo>
                      <a:pt x="821" y="9363"/>
                    </a:lnTo>
                    <a:lnTo>
                      <a:pt x="846" y="9398"/>
                    </a:lnTo>
                    <a:lnTo>
                      <a:pt x="953" y="9401"/>
                    </a:lnTo>
                    <a:lnTo>
                      <a:pt x="1042" y="9385"/>
                    </a:lnTo>
                    <a:lnTo>
                      <a:pt x="1060" y="9408"/>
                    </a:lnTo>
                    <a:lnTo>
                      <a:pt x="962" y="9454"/>
                    </a:lnTo>
                    <a:lnTo>
                      <a:pt x="821" y="9454"/>
                    </a:lnTo>
                    <a:lnTo>
                      <a:pt x="676" y="9436"/>
                    </a:lnTo>
                    <a:lnTo>
                      <a:pt x="625" y="9391"/>
                    </a:lnTo>
                    <a:lnTo>
                      <a:pt x="569" y="9385"/>
                    </a:lnTo>
                    <a:lnTo>
                      <a:pt x="451" y="9454"/>
                    </a:lnTo>
                    <a:lnTo>
                      <a:pt x="438" y="9501"/>
                    </a:lnTo>
                    <a:lnTo>
                      <a:pt x="369" y="9488"/>
                    </a:lnTo>
                    <a:lnTo>
                      <a:pt x="344" y="9501"/>
                    </a:lnTo>
                    <a:lnTo>
                      <a:pt x="324" y="9563"/>
                    </a:lnTo>
                    <a:lnTo>
                      <a:pt x="458" y="9626"/>
                    </a:lnTo>
                    <a:lnTo>
                      <a:pt x="438" y="9681"/>
                    </a:lnTo>
                    <a:lnTo>
                      <a:pt x="435" y="9742"/>
                    </a:lnTo>
                    <a:lnTo>
                      <a:pt x="376" y="9773"/>
                    </a:lnTo>
                    <a:lnTo>
                      <a:pt x="300" y="9849"/>
                    </a:lnTo>
                    <a:lnTo>
                      <a:pt x="313" y="9911"/>
                    </a:lnTo>
                    <a:lnTo>
                      <a:pt x="286" y="9946"/>
                    </a:lnTo>
                    <a:lnTo>
                      <a:pt x="269" y="10011"/>
                    </a:lnTo>
                    <a:lnTo>
                      <a:pt x="304" y="10049"/>
                    </a:lnTo>
                    <a:lnTo>
                      <a:pt x="293" y="10114"/>
                    </a:lnTo>
                    <a:lnTo>
                      <a:pt x="438" y="10159"/>
                    </a:lnTo>
                    <a:lnTo>
                      <a:pt x="739" y="10083"/>
                    </a:lnTo>
                    <a:lnTo>
                      <a:pt x="797" y="10136"/>
                    </a:lnTo>
                    <a:lnTo>
                      <a:pt x="908" y="10146"/>
                    </a:lnTo>
                    <a:lnTo>
                      <a:pt x="956" y="10043"/>
                    </a:lnTo>
                    <a:lnTo>
                      <a:pt x="1053" y="9911"/>
                    </a:lnTo>
                    <a:lnTo>
                      <a:pt x="1060" y="10001"/>
                    </a:lnTo>
                    <a:lnTo>
                      <a:pt x="1015" y="10121"/>
                    </a:lnTo>
                    <a:lnTo>
                      <a:pt x="1060" y="10152"/>
                    </a:lnTo>
                    <a:lnTo>
                      <a:pt x="1170" y="10163"/>
                    </a:lnTo>
                    <a:lnTo>
                      <a:pt x="1239" y="10143"/>
                    </a:lnTo>
                    <a:lnTo>
                      <a:pt x="1284" y="10181"/>
                    </a:lnTo>
                    <a:lnTo>
                      <a:pt x="1401" y="10080"/>
                    </a:lnTo>
                    <a:lnTo>
                      <a:pt x="1460" y="9877"/>
                    </a:lnTo>
                    <a:lnTo>
                      <a:pt x="1587" y="9822"/>
                    </a:lnTo>
                    <a:lnTo>
                      <a:pt x="1595" y="9864"/>
                    </a:lnTo>
                    <a:lnTo>
                      <a:pt x="1498" y="9994"/>
                    </a:lnTo>
                    <a:lnTo>
                      <a:pt x="1467" y="10098"/>
                    </a:lnTo>
                    <a:lnTo>
                      <a:pt x="1446" y="10139"/>
                    </a:lnTo>
                    <a:lnTo>
                      <a:pt x="1504" y="10136"/>
                    </a:lnTo>
                    <a:lnTo>
                      <a:pt x="1574" y="10101"/>
                    </a:lnTo>
                    <a:lnTo>
                      <a:pt x="1618" y="10132"/>
                    </a:lnTo>
                    <a:lnTo>
                      <a:pt x="1470" y="10225"/>
                    </a:lnTo>
                    <a:lnTo>
                      <a:pt x="1297" y="10259"/>
                    </a:lnTo>
                    <a:lnTo>
                      <a:pt x="1267" y="10346"/>
                    </a:lnTo>
                    <a:lnTo>
                      <a:pt x="1325" y="10418"/>
                    </a:lnTo>
                    <a:lnTo>
                      <a:pt x="1180" y="10484"/>
                    </a:lnTo>
                    <a:lnTo>
                      <a:pt x="1194" y="10388"/>
                    </a:lnTo>
                    <a:lnTo>
                      <a:pt x="1174" y="10315"/>
                    </a:lnTo>
                    <a:lnTo>
                      <a:pt x="1091" y="10239"/>
                    </a:lnTo>
                    <a:lnTo>
                      <a:pt x="994" y="10228"/>
                    </a:lnTo>
                    <a:lnTo>
                      <a:pt x="862" y="10250"/>
                    </a:lnTo>
                    <a:lnTo>
                      <a:pt x="763" y="10215"/>
                    </a:lnTo>
                    <a:lnTo>
                      <a:pt x="669" y="10221"/>
                    </a:lnTo>
                    <a:lnTo>
                      <a:pt x="576" y="10197"/>
                    </a:lnTo>
                    <a:lnTo>
                      <a:pt x="487" y="10263"/>
                    </a:lnTo>
                    <a:lnTo>
                      <a:pt x="317" y="10201"/>
                    </a:lnTo>
                    <a:lnTo>
                      <a:pt x="248" y="10308"/>
                    </a:lnTo>
                    <a:lnTo>
                      <a:pt x="221" y="10401"/>
                    </a:lnTo>
                    <a:lnTo>
                      <a:pt x="310" y="10422"/>
                    </a:lnTo>
                    <a:lnTo>
                      <a:pt x="348" y="10408"/>
                    </a:lnTo>
                    <a:lnTo>
                      <a:pt x="335" y="10546"/>
                    </a:lnTo>
                    <a:lnTo>
                      <a:pt x="255" y="10500"/>
                    </a:lnTo>
                    <a:lnTo>
                      <a:pt x="206" y="10442"/>
                    </a:lnTo>
                    <a:lnTo>
                      <a:pt x="193" y="10462"/>
                    </a:lnTo>
                    <a:lnTo>
                      <a:pt x="176" y="10462"/>
                    </a:lnTo>
                    <a:lnTo>
                      <a:pt x="168" y="10491"/>
                    </a:lnTo>
                    <a:lnTo>
                      <a:pt x="237" y="10673"/>
                    </a:lnTo>
                    <a:lnTo>
                      <a:pt x="300" y="10694"/>
                    </a:lnTo>
                    <a:lnTo>
                      <a:pt x="438" y="10625"/>
                    </a:lnTo>
                    <a:lnTo>
                      <a:pt x="521" y="10618"/>
                    </a:lnTo>
                    <a:lnTo>
                      <a:pt x="376" y="10729"/>
                    </a:lnTo>
                    <a:lnTo>
                      <a:pt x="324" y="10787"/>
                    </a:lnTo>
                    <a:lnTo>
                      <a:pt x="355" y="10832"/>
                    </a:lnTo>
                    <a:lnTo>
                      <a:pt x="241" y="10876"/>
                    </a:lnTo>
                    <a:lnTo>
                      <a:pt x="186" y="10925"/>
                    </a:lnTo>
                    <a:lnTo>
                      <a:pt x="190" y="11004"/>
                    </a:lnTo>
                    <a:lnTo>
                      <a:pt x="231" y="11059"/>
                    </a:lnTo>
                    <a:lnTo>
                      <a:pt x="244" y="11124"/>
                    </a:lnTo>
                    <a:lnTo>
                      <a:pt x="317" y="11086"/>
                    </a:lnTo>
                    <a:lnTo>
                      <a:pt x="386" y="11028"/>
                    </a:lnTo>
                    <a:lnTo>
                      <a:pt x="373" y="11111"/>
                    </a:lnTo>
                    <a:lnTo>
                      <a:pt x="435" y="11249"/>
                    </a:lnTo>
                    <a:lnTo>
                      <a:pt x="359" y="11249"/>
                    </a:lnTo>
                    <a:lnTo>
                      <a:pt x="266" y="11300"/>
                    </a:lnTo>
                    <a:lnTo>
                      <a:pt x="259" y="11349"/>
                    </a:lnTo>
                    <a:lnTo>
                      <a:pt x="300" y="11393"/>
                    </a:lnTo>
                    <a:lnTo>
                      <a:pt x="411" y="11342"/>
                    </a:lnTo>
                    <a:lnTo>
                      <a:pt x="483" y="11238"/>
                    </a:lnTo>
                    <a:lnTo>
                      <a:pt x="507" y="11128"/>
                    </a:lnTo>
                    <a:lnTo>
                      <a:pt x="596" y="11077"/>
                    </a:lnTo>
                    <a:lnTo>
                      <a:pt x="707" y="10970"/>
                    </a:lnTo>
                    <a:lnTo>
                      <a:pt x="835" y="10798"/>
                    </a:lnTo>
                    <a:lnTo>
                      <a:pt x="939" y="10729"/>
                    </a:lnTo>
                    <a:lnTo>
                      <a:pt x="977" y="10780"/>
                    </a:lnTo>
                    <a:lnTo>
                      <a:pt x="980" y="10821"/>
                    </a:lnTo>
                    <a:lnTo>
                      <a:pt x="1098" y="10801"/>
                    </a:lnTo>
                    <a:lnTo>
                      <a:pt x="1187" y="10825"/>
                    </a:lnTo>
                    <a:lnTo>
                      <a:pt x="1022" y="10883"/>
                    </a:lnTo>
                    <a:lnTo>
                      <a:pt x="994" y="10976"/>
                    </a:lnTo>
                    <a:lnTo>
                      <a:pt x="962" y="11039"/>
                    </a:lnTo>
                    <a:lnTo>
                      <a:pt x="956" y="10928"/>
                    </a:lnTo>
                    <a:lnTo>
                      <a:pt x="915" y="10910"/>
                    </a:lnTo>
                    <a:lnTo>
                      <a:pt x="808" y="11039"/>
                    </a:lnTo>
                    <a:lnTo>
                      <a:pt x="697" y="11128"/>
                    </a:lnTo>
                    <a:lnTo>
                      <a:pt x="752" y="11183"/>
                    </a:lnTo>
                    <a:lnTo>
                      <a:pt x="752" y="11211"/>
                    </a:lnTo>
                    <a:lnTo>
                      <a:pt x="638" y="11255"/>
                    </a:lnTo>
                    <a:lnTo>
                      <a:pt x="407" y="11476"/>
                    </a:lnTo>
                    <a:lnTo>
                      <a:pt x="473" y="11531"/>
                    </a:lnTo>
                    <a:lnTo>
                      <a:pt x="666" y="11549"/>
                    </a:lnTo>
                    <a:lnTo>
                      <a:pt x="725" y="11507"/>
                    </a:lnTo>
                    <a:lnTo>
                      <a:pt x="739" y="11541"/>
                    </a:lnTo>
                    <a:lnTo>
                      <a:pt x="531" y="11603"/>
                    </a:lnTo>
                    <a:lnTo>
                      <a:pt x="469" y="11656"/>
                    </a:lnTo>
                    <a:lnTo>
                      <a:pt x="451" y="11694"/>
                    </a:lnTo>
                    <a:lnTo>
                      <a:pt x="355" y="11679"/>
                    </a:lnTo>
                    <a:lnTo>
                      <a:pt x="304" y="11700"/>
                    </a:lnTo>
                    <a:lnTo>
                      <a:pt x="252" y="11665"/>
                    </a:lnTo>
                    <a:lnTo>
                      <a:pt x="141" y="11768"/>
                    </a:lnTo>
                    <a:lnTo>
                      <a:pt x="86" y="11852"/>
                    </a:lnTo>
                    <a:lnTo>
                      <a:pt x="72" y="11935"/>
                    </a:lnTo>
                    <a:lnTo>
                      <a:pt x="103" y="11969"/>
                    </a:lnTo>
                    <a:lnTo>
                      <a:pt x="110" y="12010"/>
                    </a:lnTo>
                    <a:lnTo>
                      <a:pt x="203" y="12004"/>
                    </a:lnTo>
                    <a:lnTo>
                      <a:pt x="252" y="11917"/>
                    </a:lnTo>
                    <a:lnTo>
                      <a:pt x="266" y="12010"/>
                    </a:lnTo>
                    <a:lnTo>
                      <a:pt x="338" y="12013"/>
                    </a:lnTo>
                    <a:lnTo>
                      <a:pt x="362" y="11962"/>
                    </a:lnTo>
                    <a:lnTo>
                      <a:pt x="359" y="11904"/>
                    </a:lnTo>
                    <a:lnTo>
                      <a:pt x="427" y="11951"/>
                    </a:lnTo>
                    <a:lnTo>
                      <a:pt x="580" y="11893"/>
                    </a:lnTo>
                    <a:lnTo>
                      <a:pt x="641" y="11835"/>
                    </a:lnTo>
                    <a:lnTo>
                      <a:pt x="683" y="11872"/>
                    </a:lnTo>
                    <a:lnTo>
                      <a:pt x="521" y="12028"/>
                    </a:lnTo>
                    <a:lnTo>
                      <a:pt x="580" y="12031"/>
                    </a:lnTo>
                    <a:lnTo>
                      <a:pt x="565" y="12127"/>
                    </a:lnTo>
                    <a:lnTo>
                      <a:pt x="493" y="12211"/>
                    </a:lnTo>
                    <a:lnTo>
                      <a:pt x="462" y="12272"/>
                    </a:lnTo>
                    <a:lnTo>
                      <a:pt x="389" y="12323"/>
                    </a:lnTo>
                    <a:lnTo>
                      <a:pt x="393" y="12396"/>
                    </a:lnTo>
                    <a:lnTo>
                      <a:pt x="379" y="12438"/>
                    </a:lnTo>
                    <a:lnTo>
                      <a:pt x="328" y="12427"/>
                    </a:lnTo>
                    <a:lnTo>
                      <a:pt x="275" y="12441"/>
                    </a:lnTo>
                    <a:lnTo>
                      <a:pt x="252" y="12361"/>
                    </a:lnTo>
                    <a:lnTo>
                      <a:pt x="214" y="12358"/>
                    </a:lnTo>
                    <a:lnTo>
                      <a:pt x="92" y="12665"/>
                    </a:lnTo>
                    <a:lnTo>
                      <a:pt x="199" y="12851"/>
                    </a:lnTo>
                    <a:lnTo>
                      <a:pt x="389" y="13061"/>
                    </a:lnTo>
                    <a:lnTo>
                      <a:pt x="521" y="13168"/>
                    </a:lnTo>
                    <a:lnTo>
                      <a:pt x="641" y="13199"/>
                    </a:lnTo>
                    <a:lnTo>
                      <a:pt x="735" y="13078"/>
                    </a:lnTo>
                    <a:lnTo>
                      <a:pt x="710" y="13258"/>
                    </a:lnTo>
                    <a:lnTo>
                      <a:pt x="669" y="13385"/>
                    </a:lnTo>
                    <a:lnTo>
                      <a:pt x="739" y="13341"/>
                    </a:lnTo>
                    <a:lnTo>
                      <a:pt x="832" y="13402"/>
                    </a:lnTo>
                    <a:lnTo>
                      <a:pt x="880" y="13316"/>
                    </a:lnTo>
                    <a:lnTo>
                      <a:pt x="1035" y="13344"/>
                    </a:lnTo>
                    <a:lnTo>
                      <a:pt x="949" y="13423"/>
                    </a:lnTo>
                    <a:lnTo>
                      <a:pt x="1114" y="13502"/>
                    </a:lnTo>
                    <a:lnTo>
                      <a:pt x="1246" y="13464"/>
                    </a:lnTo>
                    <a:lnTo>
                      <a:pt x="1381" y="13372"/>
                    </a:lnTo>
                    <a:lnTo>
                      <a:pt x="1446" y="13241"/>
                    </a:lnTo>
                    <a:lnTo>
                      <a:pt x="1511" y="13354"/>
                    </a:lnTo>
                    <a:lnTo>
                      <a:pt x="1732" y="13241"/>
                    </a:lnTo>
                    <a:lnTo>
                      <a:pt x="1964" y="12982"/>
                    </a:lnTo>
                    <a:lnTo>
                      <a:pt x="2091" y="12931"/>
                    </a:lnTo>
                    <a:lnTo>
                      <a:pt x="2137" y="12827"/>
                    </a:lnTo>
                    <a:lnTo>
                      <a:pt x="2209" y="12775"/>
                    </a:lnTo>
                    <a:lnTo>
                      <a:pt x="2236" y="12717"/>
                    </a:lnTo>
                    <a:lnTo>
                      <a:pt x="2419" y="12555"/>
                    </a:lnTo>
                    <a:lnTo>
                      <a:pt x="2403" y="12468"/>
                    </a:lnTo>
                    <a:lnTo>
                      <a:pt x="2523" y="12552"/>
                    </a:lnTo>
                    <a:lnTo>
                      <a:pt x="2665" y="12559"/>
                    </a:lnTo>
                    <a:lnTo>
                      <a:pt x="2740" y="12527"/>
                    </a:lnTo>
                    <a:lnTo>
                      <a:pt x="2789" y="12417"/>
                    </a:lnTo>
                    <a:lnTo>
                      <a:pt x="2800" y="12341"/>
                    </a:lnTo>
                    <a:lnTo>
                      <a:pt x="2883" y="12279"/>
                    </a:lnTo>
                    <a:lnTo>
                      <a:pt x="2885" y="12173"/>
                    </a:lnTo>
                    <a:lnTo>
                      <a:pt x="2824" y="12096"/>
                    </a:lnTo>
                    <a:lnTo>
                      <a:pt x="2789" y="12013"/>
                    </a:lnTo>
                    <a:lnTo>
                      <a:pt x="2820" y="11997"/>
                    </a:lnTo>
                    <a:lnTo>
                      <a:pt x="2834" y="11951"/>
                    </a:lnTo>
                    <a:lnTo>
                      <a:pt x="2820" y="11835"/>
                    </a:lnTo>
                    <a:lnTo>
                      <a:pt x="2858" y="11872"/>
                    </a:lnTo>
                    <a:lnTo>
                      <a:pt x="2892" y="11948"/>
                    </a:lnTo>
                    <a:lnTo>
                      <a:pt x="2889" y="12024"/>
                    </a:lnTo>
                    <a:lnTo>
                      <a:pt x="2952" y="12010"/>
                    </a:lnTo>
                    <a:lnTo>
                      <a:pt x="2972" y="11948"/>
                    </a:lnTo>
                    <a:lnTo>
                      <a:pt x="2931" y="11862"/>
                    </a:lnTo>
                    <a:lnTo>
                      <a:pt x="2931" y="11714"/>
                    </a:lnTo>
                    <a:lnTo>
                      <a:pt x="2952" y="11683"/>
                    </a:lnTo>
                    <a:lnTo>
                      <a:pt x="2976" y="11694"/>
                    </a:lnTo>
                    <a:lnTo>
                      <a:pt x="3037" y="11659"/>
                    </a:lnTo>
                    <a:lnTo>
                      <a:pt x="3090" y="11690"/>
                    </a:lnTo>
                    <a:lnTo>
                      <a:pt x="3083" y="11763"/>
                    </a:lnTo>
                    <a:lnTo>
                      <a:pt x="3007" y="11790"/>
                    </a:lnTo>
                    <a:lnTo>
                      <a:pt x="2999" y="11848"/>
                    </a:lnTo>
                    <a:lnTo>
                      <a:pt x="3017" y="11962"/>
                    </a:lnTo>
                    <a:lnTo>
                      <a:pt x="3017" y="12245"/>
                    </a:lnTo>
                    <a:lnTo>
                      <a:pt x="3041" y="12361"/>
                    </a:lnTo>
                    <a:lnTo>
                      <a:pt x="3121" y="12345"/>
                    </a:lnTo>
                    <a:lnTo>
                      <a:pt x="3211" y="12434"/>
                    </a:lnTo>
                    <a:lnTo>
                      <a:pt x="3276" y="12430"/>
                    </a:lnTo>
                    <a:lnTo>
                      <a:pt x="3311" y="12503"/>
                    </a:lnTo>
                    <a:lnTo>
                      <a:pt x="3331" y="12544"/>
                    </a:lnTo>
                    <a:lnTo>
                      <a:pt x="3320" y="12768"/>
                    </a:lnTo>
                    <a:lnTo>
                      <a:pt x="3358" y="12637"/>
                    </a:lnTo>
                    <a:lnTo>
                      <a:pt x="3396" y="12724"/>
                    </a:lnTo>
                    <a:lnTo>
                      <a:pt x="3480" y="12672"/>
                    </a:lnTo>
                    <a:lnTo>
                      <a:pt x="3579" y="12303"/>
                    </a:lnTo>
                    <a:lnTo>
                      <a:pt x="3545" y="12180"/>
                    </a:lnTo>
                    <a:lnTo>
                      <a:pt x="3539" y="12024"/>
                    </a:lnTo>
                    <a:lnTo>
                      <a:pt x="3677" y="11817"/>
                    </a:lnTo>
                    <a:lnTo>
                      <a:pt x="3684" y="11690"/>
                    </a:lnTo>
                    <a:lnTo>
                      <a:pt x="3960" y="11596"/>
                    </a:lnTo>
                    <a:lnTo>
                      <a:pt x="4022" y="11493"/>
                    </a:lnTo>
                    <a:lnTo>
                      <a:pt x="4047" y="11349"/>
                    </a:lnTo>
                    <a:lnTo>
                      <a:pt x="4005" y="11266"/>
                    </a:lnTo>
                    <a:lnTo>
                      <a:pt x="4091" y="10990"/>
                    </a:lnTo>
                    <a:lnTo>
                      <a:pt x="4022" y="10680"/>
                    </a:lnTo>
                    <a:lnTo>
                      <a:pt x="3929" y="10556"/>
                    </a:lnTo>
                    <a:lnTo>
                      <a:pt x="3960" y="10497"/>
                    </a:lnTo>
                    <a:lnTo>
                      <a:pt x="4101" y="10446"/>
                    </a:lnTo>
                    <a:lnTo>
                      <a:pt x="4205" y="10346"/>
                    </a:lnTo>
                    <a:lnTo>
                      <a:pt x="4266" y="10181"/>
                    </a:lnTo>
                    <a:lnTo>
                      <a:pt x="4246" y="9987"/>
                    </a:lnTo>
                    <a:lnTo>
                      <a:pt x="4056" y="9842"/>
                    </a:lnTo>
                    <a:lnTo>
                      <a:pt x="3980" y="9704"/>
                    </a:lnTo>
                    <a:lnTo>
                      <a:pt x="3976" y="9519"/>
                    </a:lnTo>
                    <a:lnTo>
                      <a:pt x="4005" y="9143"/>
                    </a:lnTo>
                    <a:lnTo>
                      <a:pt x="3974" y="9009"/>
                    </a:lnTo>
                    <a:lnTo>
                      <a:pt x="3946" y="8981"/>
                    </a:lnTo>
                    <a:lnTo>
                      <a:pt x="3949" y="8877"/>
                    </a:lnTo>
                    <a:lnTo>
                      <a:pt x="3984" y="8799"/>
                    </a:lnTo>
                    <a:lnTo>
                      <a:pt x="3991" y="8632"/>
                    </a:lnTo>
                    <a:lnTo>
                      <a:pt x="4022" y="8550"/>
                    </a:lnTo>
                    <a:lnTo>
                      <a:pt x="4043" y="8443"/>
                    </a:lnTo>
                    <a:lnTo>
                      <a:pt x="4101" y="8364"/>
                    </a:lnTo>
                    <a:lnTo>
                      <a:pt x="4060" y="8316"/>
                    </a:lnTo>
                    <a:lnTo>
                      <a:pt x="4009" y="8195"/>
                    </a:lnTo>
                    <a:lnTo>
                      <a:pt x="3987" y="8046"/>
                    </a:lnTo>
                    <a:lnTo>
                      <a:pt x="4032" y="7885"/>
                    </a:lnTo>
                    <a:lnTo>
                      <a:pt x="4094" y="7754"/>
                    </a:lnTo>
                    <a:lnTo>
                      <a:pt x="4319" y="7506"/>
                    </a:lnTo>
                    <a:lnTo>
                      <a:pt x="4471" y="7420"/>
                    </a:lnTo>
                    <a:lnTo>
                      <a:pt x="4657" y="7375"/>
                    </a:lnTo>
                    <a:lnTo>
                      <a:pt x="4810" y="7413"/>
                    </a:lnTo>
                    <a:lnTo>
                      <a:pt x="4933" y="7420"/>
                    </a:lnTo>
                    <a:lnTo>
                      <a:pt x="5020" y="7320"/>
                    </a:lnTo>
                    <a:lnTo>
                      <a:pt x="5040" y="7227"/>
                    </a:lnTo>
                    <a:lnTo>
                      <a:pt x="5047" y="7061"/>
                    </a:lnTo>
                    <a:lnTo>
                      <a:pt x="4991" y="6972"/>
                    </a:lnTo>
                    <a:lnTo>
                      <a:pt x="4871" y="6844"/>
                    </a:lnTo>
                    <a:lnTo>
                      <a:pt x="4864" y="6765"/>
                    </a:lnTo>
                    <a:lnTo>
                      <a:pt x="4867" y="6762"/>
                    </a:lnTo>
                    <a:lnTo>
                      <a:pt x="4874" y="6751"/>
                    </a:lnTo>
                    <a:lnTo>
                      <a:pt x="4892" y="6726"/>
                    </a:lnTo>
                    <a:lnTo>
                      <a:pt x="4914" y="6692"/>
                    </a:lnTo>
                    <a:lnTo>
                      <a:pt x="4942" y="6653"/>
                    </a:lnTo>
                    <a:lnTo>
                      <a:pt x="4969" y="6612"/>
                    </a:lnTo>
                    <a:lnTo>
                      <a:pt x="4995" y="6575"/>
                    </a:lnTo>
                    <a:lnTo>
                      <a:pt x="5016" y="6543"/>
                    </a:lnTo>
                    <a:lnTo>
                      <a:pt x="5032" y="6522"/>
                    </a:lnTo>
                    <a:lnTo>
                      <a:pt x="5037" y="6513"/>
                    </a:lnTo>
                    <a:lnTo>
                      <a:pt x="5174" y="6227"/>
                    </a:lnTo>
                    <a:lnTo>
                      <a:pt x="5254" y="5835"/>
                    </a:lnTo>
                    <a:lnTo>
                      <a:pt x="5265" y="5614"/>
                    </a:lnTo>
                    <a:lnTo>
                      <a:pt x="5268" y="5449"/>
                    </a:lnTo>
                    <a:lnTo>
                      <a:pt x="5258" y="5342"/>
                    </a:lnTo>
                    <a:lnTo>
                      <a:pt x="5314" y="5307"/>
                    </a:lnTo>
                    <a:lnTo>
                      <a:pt x="5406" y="5307"/>
                    </a:lnTo>
                    <a:lnTo>
                      <a:pt x="5544" y="5207"/>
                    </a:lnTo>
                    <a:lnTo>
                      <a:pt x="5582" y="5115"/>
                    </a:lnTo>
                    <a:lnTo>
                      <a:pt x="5604" y="4966"/>
                    </a:lnTo>
                    <a:lnTo>
                      <a:pt x="5648" y="4845"/>
                    </a:lnTo>
                    <a:lnTo>
                      <a:pt x="5831" y="4625"/>
                    </a:lnTo>
                    <a:lnTo>
                      <a:pt x="5883" y="4522"/>
                    </a:lnTo>
                    <a:lnTo>
                      <a:pt x="5983" y="4422"/>
                    </a:lnTo>
                    <a:lnTo>
                      <a:pt x="6028" y="4332"/>
                    </a:lnTo>
                    <a:lnTo>
                      <a:pt x="6046" y="4273"/>
                    </a:lnTo>
                    <a:lnTo>
                      <a:pt x="6031" y="4181"/>
                    </a:lnTo>
                    <a:lnTo>
                      <a:pt x="5928" y="4021"/>
                    </a:lnTo>
                    <a:lnTo>
                      <a:pt x="5948" y="3925"/>
                    </a:lnTo>
                    <a:lnTo>
                      <a:pt x="6052" y="3805"/>
                    </a:lnTo>
                    <a:lnTo>
                      <a:pt x="6097" y="3729"/>
                    </a:lnTo>
                    <a:lnTo>
                      <a:pt x="6107" y="3639"/>
                    </a:lnTo>
                    <a:lnTo>
                      <a:pt x="6135" y="3522"/>
                    </a:lnTo>
                    <a:lnTo>
                      <a:pt x="6197" y="3446"/>
                    </a:lnTo>
                    <a:lnTo>
                      <a:pt x="6332" y="3308"/>
                    </a:lnTo>
                    <a:lnTo>
                      <a:pt x="6418" y="3288"/>
                    </a:lnTo>
                    <a:lnTo>
                      <a:pt x="6512" y="3329"/>
                    </a:lnTo>
                    <a:lnTo>
                      <a:pt x="6588" y="3412"/>
                    </a:lnTo>
                    <a:lnTo>
                      <a:pt x="6619" y="3423"/>
                    </a:lnTo>
                    <a:lnTo>
                      <a:pt x="6680" y="3308"/>
                    </a:lnTo>
                    <a:lnTo>
                      <a:pt x="6711" y="3163"/>
                    </a:lnTo>
                    <a:lnTo>
                      <a:pt x="6722" y="3098"/>
                    </a:lnTo>
                    <a:lnTo>
                      <a:pt x="6701" y="2940"/>
                    </a:lnTo>
                    <a:lnTo>
                      <a:pt x="6733" y="2875"/>
                    </a:lnTo>
                    <a:lnTo>
                      <a:pt x="6771" y="2843"/>
                    </a:lnTo>
                    <a:lnTo>
                      <a:pt x="6836" y="2830"/>
                    </a:lnTo>
                    <a:lnTo>
                      <a:pt x="7061" y="2846"/>
                    </a:lnTo>
                    <a:lnTo>
                      <a:pt x="7385" y="2929"/>
                    </a:lnTo>
                    <a:lnTo>
                      <a:pt x="7447" y="2909"/>
                    </a:lnTo>
                    <a:lnTo>
                      <a:pt x="7489" y="2853"/>
                    </a:lnTo>
                    <a:lnTo>
                      <a:pt x="7412" y="2795"/>
                    </a:lnTo>
                    <a:lnTo>
                      <a:pt x="7398" y="2726"/>
                    </a:lnTo>
                    <a:lnTo>
                      <a:pt x="7436" y="2654"/>
                    </a:lnTo>
                    <a:lnTo>
                      <a:pt x="7454" y="2550"/>
                    </a:lnTo>
                    <a:lnTo>
                      <a:pt x="7478" y="2516"/>
                    </a:lnTo>
                    <a:lnTo>
                      <a:pt x="7489" y="2454"/>
                    </a:lnTo>
                    <a:lnTo>
                      <a:pt x="7471" y="2385"/>
                    </a:lnTo>
                    <a:lnTo>
                      <a:pt x="7433" y="2354"/>
                    </a:lnTo>
                    <a:lnTo>
                      <a:pt x="7420" y="2291"/>
                    </a:lnTo>
                    <a:lnTo>
                      <a:pt x="7458" y="2271"/>
                    </a:lnTo>
                    <a:lnTo>
                      <a:pt x="7619" y="2264"/>
                    </a:lnTo>
                    <a:lnTo>
                      <a:pt x="7637" y="2213"/>
                    </a:lnTo>
                    <a:lnTo>
                      <a:pt x="7692" y="2188"/>
                    </a:lnTo>
                    <a:lnTo>
                      <a:pt x="7751" y="2209"/>
                    </a:lnTo>
                    <a:lnTo>
                      <a:pt x="7817" y="2182"/>
                    </a:lnTo>
                    <a:lnTo>
                      <a:pt x="7789" y="2109"/>
                    </a:lnTo>
                    <a:lnTo>
                      <a:pt x="7771" y="2030"/>
                    </a:lnTo>
                    <a:lnTo>
                      <a:pt x="7855" y="1981"/>
                    </a:lnTo>
                    <a:lnTo>
                      <a:pt x="7954" y="2010"/>
                    </a:lnTo>
                    <a:lnTo>
                      <a:pt x="8047" y="2078"/>
                    </a:lnTo>
                    <a:lnTo>
                      <a:pt x="8293" y="2340"/>
                    </a:lnTo>
                    <a:lnTo>
                      <a:pt x="8344" y="2461"/>
                    </a:lnTo>
                    <a:lnTo>
                      <a:pt x="8389" y="2509"/>
                    </a:lnTo>
                    <a:lnTo>
                      <a:pt x="8573" y="2519"/>
                    </a:lnTo>
                    <a:lnTo>
                      <a:pt x="8690" y="2561"/>
                    </a:lnTo>
                    <a:lnTo>
                      <a:pt x="8772" y="2543"/>
                    </a:lnTo>
                    <a:lnTo>
                      <a:pt x="8870" y="2474"/>
                    </a:lnTo>
                    <a:lnTo>
                      <a:pt x="8977" y="2333"/>
                    </a:lnTo>
                    <a:lnTo>
                      <a:pt x="9049" y="2367"/>
                    </a:lnTo>
                    <a:lnTo>
                      <a:pt x="9129" y="2447"/>
                    </a:lnTo>
                    <a:lnTo>
                      <a:pt x="9160" y="2498"/>
                    </a:lnTo>
                    <a:lnTo>
                      <a:pt x="9239" y="2509"/>
                    </a:lnTo>
                    <a:lnTo>
                      <a:pt x="9339" y="2454"/>
                    </a:lnTo>
                    <a:lnTo>
                      <a:pt x="9415" y="2374"/>
                    </a:lnTo>
                    <a:lnTo>
                      <a:pt x="9459" y="2278"/>
                    </a:lnTo>
                    <a:lnTo>
                      <a:pt x="9615" y="2133"/>
                    </a:lnTo>
                    <a:lnTo>
                      <a:pt x="9615" y="2050"/>
                    </a:lnTo>
                    <a:lnTo>
                      <a:pt x="9570" y="1903"/>
                    </a:lnTo>
                    <a:lnTo>
                      <a:pt x="9553" y="1819"/>
                    </a:lnTo>
                    <a:lnTo>
                      <a:pt x="9533" y="1554"/>
                    </a:lnTo>
                    <a:lnTo>
                      <a:pt x="9580" y="1348"/>
                    </a:lnTo>
                    <a:lnTo>
                      <a:pt x="9636" y="1257"/>
                    </a:lnTo>
                    <a:lnTo>
                      <a:pt x="9712" y="1199"/>
                    </a:lnTo>
                    <a:lnTo>
                      <a:pt x="9874" y="1165"/>
                    </a:lnTo>
                    <a:lnTo>
                      <a:pt x="10102" y="1016"/>
                    </a:lnTo>
                    <a:lnTo>
                      <a:pt x="10254" y="965"/>
                    </a:lnTo>
                    <a:lnTo>
                      <a:pt x="10296" y="985"/>
                    </a:lnTo>
                    <a:lnTo>
                      <a:pt x="10392" y="1103"/>
                    </a:lnTo>
                    <a:lnTo>
                      <a:pt x="10475" y="1141"/>
                    </a:lnTo>
                    <a:lnTo>
                      <a:pt x="10603" y="1161"/>
                    </a:lnTo>
                    <a:lnTo>
                      <a:pt x="10751" y="1248"/>
                    </a:lnTo>
                    <a:lnTo>
                      <a:pt x="10844" y="1406"/>
                    </a:lnTo>
                    <a:lnTo>
                      <a:pt x="10878" y="1506"/>
                    </a:lnTo>
                    <a:lnTo>
                      <a:pt x="10778" y="1682"/>
                    </a:lnTo>
                    <a:lnTo>
                      <a:pt x="10775" y="1761"/>
                    </a:lnTo>
                    <a:lnTo>
                      <a:pt x="10796" y="1834"/>
                    </a:lnTo>
                    <a:lnTo>
                      <a:pt x="10876" y="1868"/>
                    </a:lnTo>
                    <a:lnTo>
                      <a:pt x="10896" y="1857"/>
                    </a:lnTo>
                    <a:lnTo>
                      <a:pt x="10938" y="1792"/>
                    </a:lnTo>
                    <a:lnTo>
                      <a:pt x="10945" y="1768"/>
                    </a:lnTo>
                    <a:lnTo>
                      <a:pt x="10931" y="1696"/>
                    </a:lnTo>
                    <a:lnTo>
                      <a:pt x="10938" y="1661"/>
                    </a:lnTo>
                    <a:lnTo>
                      <a:pt x="11124" y="1502"/>
                    </a:lnTo>
                    <a:lnTo>
                      <a:pt x="11155" y="1451"/>
                    </a:lnTo>
                    <a:lnTo>
                      <a:pt x="11148" y="1255"/>
                    </a:lnTo>
                    <a:lnTo>
                      <a:pt x="11317" y="1313"/>
                    </a:lnTo>
                    <a:lnTo>
                      <a:pt x="11389" y="1279"/>
                    </a:lnTo>
                    <a:lnTo>
                      <a:pt x="11400" y="1244"/>
                    </a:lnTo>
                    <a:lnTo>
                      <a:pt x="11404" y="1157"/>
                    </a:lnTo>
                    <a:lnTo>
                      <a:pt x="11386" y="1092"/>
                    </a:lnTo>
                    <a:close/>
                    <a:moveTo>
                      <a:pt x="54" y="12173"/>
                    </a:moveTo>
                    <a:lnTo>
                      <a:pt x="76" y="11997"/>
                    </a:lnTo>
                    <a:lnTo>
                      <a:pt x="61" y="11962"/>
                    </a:lnTo>
                    <a:lnTo>
                      <a:pt x="34" y="11990"/>
                    </a:lnTo>
                    <a:lnTo>
                      <a:pt x="0" y="12158"/>
                    </a:lnTo>
                    <a:lnTo>
                      <a:pt x="54" y="12173"/>
                    </a:lnTo>
                    <a:close/>
                    <a:moveTo>
                      <a:pt x="241" y="11572"/>
                    </a:moveTo>
                    <a:lnTo>
                      <a:pt x="272" y="11421"/>
                    </a:lnTo>
                    <a:lnTo>
                      <a:pt x="234" y="11353"/>
                    </a:lnTo>
                    <a:lnTo>
                      <a:pt x="197" y="11353"/>
                    </a:lnTo>
                    <a:lnTo>
                      <a:pt x="168" y="11469"/>
                    </a:lnTo>
                    <a:lnTo>
                      <a:pt x="165" y="11507"/>
                    </a:lnTo>
                    <a:lnTo>
                      <a:pt x="241" y="11572"/>
                    </a:lnTo>
                    <a:close/>
                    <a:moveTo>
                      <a:pt x="335" y="9457"/>
                    </a:moveTo>
                    <a:lnTo>
                      <a:pt x="359" y="9419"/>
                    </a:lnTo>
                    <a:lnTo>
                      <a:pt x="414" y="9398"/>
                    </a:lnTo>
                    <a:lnTo>
                      <a:pt x="424" y="9374"/>
                    </a:lnTo>
                    <a:lnTo>
                      <a:pt x="355" y="9332"/>
                    </a:lnTo>
                    <a:lnTo>
                      <a:pt x="335" y="9457"/>
                    </a:lnTo>
                    <a:close/>
                    <a:moveTo>
                      <a:pt x="862" y="9019"/>
                    </a:moveTo>
                    <a:lnTo>
                      <a:pt x="939" y="8908"/>
                    </a:lnTo>
                    <a:lnTo>
                      <a:pt x="928" y="8874"/>
                    </a:lnTo>
                    <a:lnTo>
                      <a:pt x="870" y="8853"/>
                    </a:lnTo>
                    <a:lnTo>
                      <a:pt x="842" y="8881"/>
                    </a:lnTo>
                    <a:lnTo>
                      <a:pt x="828" y="9015"/>
                    </a:lnTo>
                    <a:lnTo>
                      <a:pt x="862" y="9019"/>
                    </a:lnTo>
                    <a:close/>
                    <a:moveTo>
                      <a:pt x="197" y="10101"/>
                    </a:moveTo>
                    <a:lnTo>
                      <a:pt x="206" y="10080"/>
                    </a:lnTo>
                    <a:lnTo>
                      <a:pt x="107" y="10163"/>
                    </a:lnTo>
                    <a:lnTo>
                      <a:pt x="86" y="10221"/>
                    </a:lnTo>
                    <a:lnTo>
                      <a:pt x="86" y="10239"/>
                    </a:lnTo>
                    <a:lnTo>
                      <a:pt x="155" y="10225"/>
                    </a:lnTo>
                    <a:lnTo>
                      <a:pt x="193" y="10139"/>
                    </a:lnTo>
                    <a:lnTo>
                      <a:pt x="197" y="10101"/>
                    </a:lnTo>
                    <a:close/>
                    <a:moveTo>
                      <a:pt x="2292" y="7771"/>
                    </a:moveTo>
                    <a:lnTo>
                      <a:pt x="2330" y="7768"/>
                    </a:lnTo>
                    <a:lnTo>
                      <a:pt x="2340" y="7747"/>
                    </a:lnTo>
                    <a:lnTo>
                      <a:pt x="2392" y="7754"/>
                    </a:lnTo>
                    <a:lnTo>
                      <a:pt x="2427" y="7727"/>
                    </a:lnTo>
                    <a:lnTo>
                      <a:pt x="2441" y="7692"/>
                    </a:lnTo>
                    <a:lnTo>
                      <a:pt x="2551" y="7654"/>
                    </a:lnTo>
                    <a:lnTo>
                      <a:pt x="2631" y="7661"/>
                    </a:lnTo>
                    <a:lnTo>
                      <a:pt x="2613" y="7696"/>
                    </a:lnTo>
                    <a:lnTo>
                      <a:pt x="2644" y="7727"/>
                    </a:lnTo>
                    <a:lnTo>
                      <a:pt x="2655" y="7785"/>
                    </a:lnTo>
                    <a:lnTo>
                      <a:pt x="2461" y="7823"/>
                    </a:lnTo>
                    <a:lnTo>
                      <a:pt x="2351" y="7872"/>
                    </a:lnTo>
                    <a:lnTo>
                      <a:pt x="2309" y="7820"/>
                    </a:lnTo>
                    <a:lnTo>
                      <a:pt x="2292" y="7771"/>
                    </a:lnTo>
                    <a:close/>
                    <a:moveTo>
                      <a:pt x="9259" y="114"/>
                    </a:moveTo>
                    <a:lnTo>
                      <a:pt x="9321" y="179"/>
                    </a:lnTo>
                    <a:lnTo>
                      <a:pt x="9339" y="223"/>
                    </a:lnTo>
                    <a:lnTo>
                      <a:pt x="9280" y="214"/>
                    </a:lnTo>
                    <a:lnTo>
                      <a:pt x="9249" y="261"/>
                    </a:lnTo>
                    <a:lnTo>
                      <a:pt x="9214" y="248"/>
                    </a:lnTo>
                    <a:lnTo>
                      <a:pt x="9142" y="261"/>
                    </a:lnTo>
                    <a:lnTo>
                      <a:pt x="9125" y="238"/>
                    </a:lnTo>
                    <a:lnTo>
                      <a:pt x="9167" y="207"/>
                    </a:lnTo>
                    <a:lnTo>
                      <a:pt x="9173" y="169"/>
                    </a:lnTo>
                    <a:lnTo>
                      <a:pt x="9076" y="193"/>
                    </a:lnTo>
                    <a:lnTo>
                      <a:pt x="9080" y="158"/>
                    </a:lnTo>
                    <a:lnTo>
                      <a:pt x="9129" y="141"/>
                    </a:lnTo>
                    <a:lnTo>
                      <a:pt x="9187" y="149"/>
                    </a:lnTo>
                    <a:lnTo>
                      <a:pt x="9194" y="107"/>
                    </a:lnTo>
                    <a:lnTo>
                      <a:pt x="9180" y="80"/>
                    </a:lnTo>
                    <a:lnTo>
                      <a:pt x="9259" y="114"/>
                    </a:lnTo>
                    <a:close/>
                    <a:moveTo>
                      <a:pt x="8687" y="724"/>
                    </a:moveTo>
                    <a:lnTo>
                      <a:pt x="8659" y="755"/>
                    </a:lnTo>
                    <a:lnTo>
                      <a:pt x="8607" y="648"/>
                    </a:lnTo>
                    <a:lnTo>
                      <a:pt x="8569" y="559"/>
                    </a:lnTo>
                    <a:lnTo>
                      <a:pt x="8583" y="528"/>
                    </a:lnTo>
                    <a:lnTo>
                      <a:pt x="8607" y="572"/>
                    </a:lnTo>
                    <a:lnTo>
                      <a:pt x="8638" y="559"/>
                    </a:lnTo>
                    <a:lnTo>
                      <a:pt x="8687" y="589"/>
                    </a:lnTo>
                    <a:lnTo>
                      <a:pt x="8721" y="665"/>
                    </a:lnTo>
                    <a:lnTo>
                      <a:pt x="8725" y="713"/>
                    </a:lnTo>
                    <a:lnTo>
                      <a:pt x="8687" y="724"/>
                    </a:lnTo>
                    <a:close/>
                    <a:moveTo>
                      <a:pt x="8517" y="930"/>
                    </a:moveTo>
                    <a:lnTo>
                      <a:pt x="8493" y="920"/>
                    </a:lnTo>
                    <a:lnTo>
                      <a:pt x="8500" y="951"/>
                    </a:lnTo>
                    <a:lnTo>
                      <a:pt x="8473" y="982"/>
                    </a:lnTo>
                    <a:lnTo>
                      <a:pt x="8406" y="976"/>
                    </a:lnTo>
                    <a:lnTo>
                      <a:pt x="8372" y="941"/>
                    </a:lnTo>
                    <a:lnTo>
                      <a:pt x="8359" y="907"/>
                    </a:lnTo>
                    <a:lnTo>
                      <a:pt x="8362" y="876"/>
                    </a:lnTo>
                    <a:lnTo>
                      <a:pt x="8334" y="827"/>
                    </a:lnTo>
                    <a:lnTo>
                      <a:pt x="8359" y="789"/>
                    </a:lnTo>
                    <a:lnTo>
                      <a:pt x="8397" y="807"/>
                    </a:lnTo>
                    <a:lnTo>
                      <a:pt x="8406" y="740"/>
                    </a:lnTo>
                    <a:lnTo>
                      <a:pt x="8469" y="755"/>
                    </a:lnTo>
                    <a:lnTo>
                      <a:pt x="8493" y="706"/>
                    </a:lnTo>
                    <a:lnTo>
                      <a:pt x="8555" y="758"/>
                    </a:lnTo>
                    <a:lnTo>
                      <a:pt x="8569" y="803"/>
                    </a:lnTo>
                    <a:lnTo>
                      <a:pt x="8552" y="869"/>
                    </a:lnTo>
                    <a:lnTo>
                      <a:pt x="8517" y="930"/>
                    </a:lnTo>
                    <a:close/>
                    <a:moveTo>
                      <a:pt x="8103" y="655"/>
                    </a:moveTo>
                    <a:lnTo>
                      <a:pt x="8120" y="644"/>
                    </a:lnTo>
                    <a:lnTo>
                      <a:pt x="8116" y="620"/>
                    </a:lnTo>
                    <a:lnTo>
                      <a:pt x="8145" y="624"/>
                    </a:lnTo>
                    <a:lnTo>
                      <a:pt x="8154" y="600"/>
                    </a:lnTo>
                    <a:lnTo>
                      <a:pt x="8168" y="606"/>
                    </a:lnTo>
                    <a:lnTo>
                      <a:pt x="8179" y="671"/>
                    </a:lnTo>
                    <a:lnTo>
                      <a:pt x="8248" y="641"/>
                    </a:lnTo>
                    <a:lnTo>
                      <a:pt x="8237" y="579"/>
                    </a:lnTo>
                    <a:lnTo>
                      <a:pt x="8279" y="575"/>
                    </a:lnTo>
                    <a:lnTo>
                      <a:pt x="8299" y="613"/>
                    </a:lnTo>
                    <a:lnTo>
                      <a:pt x="8344" y="624"/>
                    </a:lnTo>
                    <a:lnTo>
                      <a:pt x="8369" y="651"/>
                    </a:lnTo>
                    <a:lnTo>
                      <a:pt x="8372" y="693"/>
                    </a:lnTo>
                    <a:lnTo>
                      <a:pt x="8337" y="696"/>
                    </a:lnTo>
                    <a:lnTo>
                      <a:pt x="8334" y="744"/>
                    </a:lnTo>
                    <a:lnTo>
                      <a:pt x="8310" y="775"/>
                    </a:lnTo>
                    <a:lnTo>
                      <a:pt x="8259" y="751"/>
                    </a:lnTo>
                    <a:lnTo>
                      <a:pt x="8234" y="796"/>
                    </a:lnTo>
                    <a:lnTo>
                      <a:pt x="8199" y="807"/>
                    </a:lnTo>
                    <a:lnTo>
                      <a:pt x="8172" y="782"/>
                    </a:lnTo>
                    <a:lnTo>
                      <a:pt x="8123" y="816"/>
                    </a:lnTo>
                    <a:lnTo>
                      <a:pt x="8099" y="778"/>
                    </a:lnTo>
                    <a:lnTo>
                      <a:pt x="8089" y="847"/>
                    </a:lnTo>
                    <a:lnTo>
                      <a:pt x="8047" y="734"/>
                    </a:lnTo>
                    <a:lnTo>
                      <a:pt x="8000" y="720"/>
                    </a:lnTo>
                    <a:lnTo>
                      <a:pt x="8038" y="679"/>
                    </a:lnTo>
                    <a:lnTo>
                      <a:pt x="8085" y="682"/>
                    </a:lnTo>
                    <a:lnTo>
                      <a:pt x="8103" y="655"/>
                    </a:lnTo>
                    <a:close/>
                    <a:moveTo>
                      <a:pt x="8293" y="1051"/>
                    </a:moveTo>
                    <a:lnTo>
                      <a:pt x="8189" y="1007"/>
                    </a:lnTo>
                    <a:lnTo>
                      <a:pt x="8176" y="969"/>
                    </a:lnTo>
                    <a:lnTo>
                      <a:pt x="8192" y="934"/>
                    </a:lnTo>
                    <a:lnTo>
                      <a:pt x="8313" y="951"/>
                    </a:lnTo>
                    <a:lnTo>
                      <a:pt x="8355" y="985"/>
                    </a:lnTo>
                    <a:lnTo>
                      <a:pt x="8366" y="1034"/>
                    </a:lnTo>
                    <a:lnTo>
                      <a:pt x="8293" y="1051"/>
                    </a:lnTo>
                    <a:close/>
                    <a:moveTo>
                      <a:pt x="7543" y="1127"/>
                    </a:moveTo>
                    <a:lnTo>
                      <a:pt x="7565" y="1123"/>
                    </a:lnTo>
                    <a:lnTo>
                      <a:pt x="7588" y="1165"/>
                    </a:lnTo>
                    <a:lnTo>
                      <a:pt x="7581" y="1206"/>
                    </a:lnTo>
                    <a:lnTo>
                      <a:pt x="7588" y="1292"/>
                    </a:lnTo>
                    <a:lnTo>
                      <a:pt x="7571" y="1310"/>
                    </a:lnTo>
                    <a:lnTo>
                      <a:pt x="7543" y="1299"/>
                    </a:lnTo>
                    <a:lnTo>
                      <a:pt x="7536" y="1241"/>
                    </a:lnTo>
                    <a:lnTo>
                      <a:pt x="7516" y="1279"/>
                    </a:lnTo>
                    <a:lnTo>
                      <a:pt x="7481" y="1257"/>
                    </a:lnTo>
                    <a:lnTo>
                      <a:pt x="7474" y="1196"/>
                    </a:lnTo>
                    <a:lnTo>
                      <a:pt x="7492" y="1148"/>
                    </a:lnTo>
                    <a:lnTo>
                      <a:pt x="7543" y="1127"/>
                    </a:lnTo>
                    <a:close/>
                    <a:moveTo>
                      <a:pt x="7237" y="1203"/>
                    </a:moveTo>
                    <a:lnTo>
                      <a:pt x="7246" y="1192"/>
                    </a:lnTo>
                    <a:lnTo>
                      <a:pt x="7257" y="1217"/>
                    </a:lnTo>
                    <a:lnTo>
                      <a:pt x="7281" y="1223"/>
                    </a:lnTo>
                    <a:lnTo>
                      <a:pt x="7329" y="1282"/>
                    </a:lnTo>
                    <a:lnTo>
                      <a:pt x="7309" y="1333"/>
                    </a:lnTo>
                    <a:lnTo>
                      <a:pt x="7206" y="1299"/>
                    </a:lnTo>
                    <a:lnTo>
                      <a:pt x="7161" y="1192"/>
                    </a:lnTo>
                    <a:lnTo>
                      <a:pt x="7126" y="1137"/>
                    </a:lnTo>
                    <a:lnTo>
                      <a:pt x="7146" y="1130"/>
                    </a:lnTo>
                    <a:lnTo>
                      <a:pt x="7181" y="1148"/>
                    </a:lnTo>
                    <a:lnTo>
                      <a:pt x="7208" y="1220"/>
                    </a:lnTo>
                    <a:lnTo>
                      <a:pt x="7237" y="1203"/>
                    </a:lnTo>
                    <a:close/>
                    <a:moveTo>
                      <a:pt x="6891" y="1355"/>
                    </a:moveTo>
                    <a:lnTo>
                      <a:pt x="6863" y="1389"/>
                    </a:lnTo>
                    <a:lnTo>
                      <a:pt x="6843" y="1375"/>
                    </a:lnTo>
                    <a:lnTo>
                      <a:pt x="6822" y="1326"/>
                    </a:lnTo>
                    <a:lnTo>
                      <a:pt x="6843" y="1299"/>
                    </a:lnTo>
                    <a:lnTo>
                      <a:pt x="6884" y="1317"/>
                    </a:lnTo>
                    <a:lnTo>
                      <a:pt x="6954" y="1313"/>
                    </a:lnTo>
                    <a:lnTo>
                      <a:pt x="6985" y="1320"/>
                    </a:lnTo>
                    <a:lnTo>
                      <a:pt x="6998" y="1340"/>
                    </a:lnTo>
                    <a:lnTo>
                      <a:pt x="6994" y="1420"/>
                    </a:lnTo>
                    <a:lnTo>
                      <a:pt x="7019" y="1420"/>
                    </a:lnTo>
                    <a:lnTo>
                      <a:pt x="7026" y="1386"/>
                    </a:lnTo>
                    <a:lnTo>
                      <a:pt x="7074" y="1361"/>
                    </a:lnTo>
                    <a:lnTo>
                      <a:pt x="7157" y="1386"/>
                    </a:lnTo>
                    <a:lnTo>
                      <a:pt x="7088" y="1537"/>
                    </a:lnTo>
                    <a:lnTo>
                      <a:pt x="7039" y="1567"/>
                    </a:lnTo>
                    <a:lnTo>
                      <a:pt x="6891" y="1475"/>
                    </a:lnTo>
                    <a:lnTo>
                      <a:pt x="6871" y="1427"/>
                    </a:lnTo>
                    <a:lnTo>
                      <a:pt x="6901" y="1447"/>
                    </a:lnTo>
                    <a:lnTo>
                      <a:pt x="6912" y="1358"/>
                    </a:lnTo>
                    <a:lnTo>
                      <a:pt x="6891" y="1355"/>
                    </a:lnTo>
                    <a:close/>
                    <a:moveTo>
                      <a:pt x="6680" y="1689"/>
                    </a:moveTo>
                    <a:lnTo>
                      <a:pt x="6764" y="1689"/>
                    </a:lnTo>
                    <a:lnTo>
                      <a:pt x="6780" y="1668"/>
                    </a:lnTo>
                    <a:lnTo>
                      <a:pt x="6787" y="1596"/>
                    </a:lnTo>
                    <a:lnTo>
                      <a:pt x="6825" y="1647"/>
                    </a:lnTo>
                    <a:lnTo>
                      <a:pt x="6846" y="1647"/>
                    </a:lnTo>
                    <a:lnTo>
                      <a:pt x="6860" y="1578"/>
                    </a:lnTo>
                    <a:lnTo>
                      <a:pt x="6856" y="1523"/>
                    </a:lnTo>
                    <a:lnTo>
                      <a:pt x="6925" y="1554"/>
                    </a:lnTo>
                    <a:lnTo>
                      <a:pt x="6954" y="1602"/>
                    </a:lnTo>
                    <a:lnTo>
                      <a:pt x="6905" y="1716"/>
                    </a:lnTo>
                    <a:lnTo>
                      <a:pt x="6905" y="1768"/>
                    </a:lnTo>
                    <a:lnTo>
                      <a:pt x="6735" y="1837"/>
                    </a:lnTo>
                    <a:lnTo>
                      <a:pt x="6626" y="1816"/>
                    </a:lnTo>
                    <a:lnTo>
                      <a:pt x="6628" y="1785"/>
                    </a:lnTo>
                    <a:lnTo>
                      <a:pt x="6677" y="1785"/>
                    </a:lnTo>
                    <a:lnTo>
                      <a:pt x="6695" y="1758"/>
                    </a:lnTo>
                    <a:lnTo>
                      <a:pt x="6680" y="1689"/>
                    </a:lnTo>
                    <a:close/>
                    <a:moveTo>
                      <a:pt x="6207" y="2198"/>
                    </a:moveTo>
                    <a:lnTo>
                      <a:pt x="6159" y="2168"/>
                    </a:lnTo>
                    <a:lnTo>
                      <a:pt x="6207" y="2171"/>
                    </a:lnTo>
                    <a:lnTo>
                      <a:pt x="6222" y="2147"/>
                    </a:lnTo>
                    <a:lnTo>
                      <a:pt x="6231" y="2109"/>
                    </a:lnTo>
                    <a:lnTo>
                      <a:pt x="6184" y="2092"/>
                    </a:lnTo>
                    <a:lnTo>
                      <a:pt x="6225" y="2075"/>
                    </a:lnTo>
                    <a:lnTo>
                      <a:pt x="6197" y="2048"/>
                    </a:lnTo>
                    <a:lnTo>
                      <a:pt x="6249" y="1995"/>
                    </a:lnTo>
                    <a:lnTo>
                      <a:pt x="6304" y="2026"/>
                    </a:lnTo>
                    <a:lnTo>
                      <a:pt x="6342" y="1975"/>
                    </a:lnTo>
                    <a:lnTo>
                      <a:pt x="6304" y="1933"/>
                    </a:lnTo>
                    <a:lnTo>
                      <a:pt x="6338" y="1912"/>
                    </a:lnTo>
                    <a:lnTo>
                      <a:pt x="6397" y="1937"/>
                    </a:lnTo>
                    <a:lnTo>
                      <a:pt x="6421" y="1906"/>
                    </a:lnTo>
                    <a:lnTo>
                      <a:pt x="6387" y="1823"/>
                    </a:lnTo>
                    <a:lnTo>
                      <a:pt x="6436" y="1885"/>
                    </a:lnTo>
                    <a:lnTo>
                      <a:pt x="6443" y="1830"/>
                    </a:lnTo>
                    <a:lnTo>
                      <a:pt x="6490" y="1823"/>
                    </a:lnTo>
                    <a:lnTo>
                      <a:pt x="6539" y="1906"/>
                    </a:lnTo>
                    <a:lnTo>
                      <a:pt x="6570" y="1941"/>
                    </a:lnTo>
                    <a:lnTo>
                      <a:pt x="6594" y="2019"/>
                    </a:lnTo>
                    <a:lnTo>
                      <a:pt x="6559" y="2092"/>
                    </a:lnTo>
                    <a:lnTo>
                      <a:pt x="6566" y="2220"/>
                    </a:lnTo>
                    <a:lnTo>
                      <a:pt x="6449" y="2240"/>
                    </a:lnTo>
                    <a:lnTo>
                      <a:pt x="6443" y="2195"/>
                    </a:lnTo>
                    <a:lnTo>
                      <a:pt x="6390" y="2213"/>
                    </a:lnTo>
                    <a:lnTo>
                      <a:pt x="6352" y="2305"/>
                    </a:lnTo>
                    <a:lnTo>
                      <a:pt x="6231" y="2323"/>
                    </a:lnTo>
                    <a:lnTo>
                      <a:pt x="6184" y="2358"/>
                    </a:lnTo>
                    <a:lnTo>
                      <a:pt x="6153" y="2309"/>
                    </a:lnTo>
                    <a:lnTo>
                      <a:pt x="6222" y="2257"/>
                    </a:lnTo>
                    <a:lnTo>
                      <a:pt x="6242" y="2220"/>
                    </a:lnTo>
                    <a:lnTo>
                      <a:pt x="6207" y="2198"/>
                    </a:lnTo>
                    <a:close/>
                    <a:moveTo>
                      <a:pt x="5428" y="3604"/>
                    </a:moveTo>
                    <a:lnTo>
                      <a:pt x="5413" y="3601"/>
                    </a:lnTo>
                    <a:lnTo>
                      <a:pt x="5386" y="3529"/>
                    </a:lnTo>
                    <a:lnTo>
                      <a:pt x="5448" y="3553"/>
                    </a:lnTo>
                    <a:lnTo>
                      <a:pt x="5500" y="3553"/>
                    </a:lnTo>
                    <a:lnTo>
                      <a:pt x="5573" y="3488"/>
                    </a:lnTo>
                    <a:lnTo>
                      <a:pt x="5589" y="3539"/>
                    </a:lnTo>
                    <a:lnTo>
                      <a:pt x="5575" y="3591"/>
                    </a:lnTo>
                    <a:lnTo>
                      <a:pt x="5520" y="3615"/>
                    </a:lnTo>
                    <a:lnTo>
                      <a:pt x="5486" y="3673"/>
                    </a:lnTo>
                    <a:lnTo>
                      <a:pt x="5417" y="3715"/>
                    </a:lnTo>
                    <a:lnTo>
                      <a:pt x="5375" y="3726"/>
                    </a:lnTo>
                    <a:lnTo>
                      <a:pt x="5341" y="3702"/>
                    </a:lnTo>
                    <a:lnTo>
                      <a:pt x="5386" y="3633"/>
                    </a:lnTo>
                    <a:lnTo>
                      <a:pt x="5430" y="3629"/>
                    </a:lnTo>
                    <a:lnTo>
                      <a:pt x="5428" y="3604"/>
                    </a:lnTo>
                    <a:close/>
                    <a:moveTo>
                      <a:pt x="5754" y="2206"/>
                    </a:moveTo>
                    <a:lnTo>
                      <a:pt x="5787" y="2202"/>
                    </a:lnTo>
                    <a:lnTo>
                      <a:pt x="5807" y="2099"/>
                    </a:lnTo>
                    <a:lnTo>
                      <a:pt x="5848" y="2095"/>
                    </a:lnTo>
                    <a:lnTo>
                      <a:pt x="5910" y="2130"/>
                    </a:lnTo>
                    <a:lnTo>
                      <a:pt x="5894" y="2175"/>
                    </a:lnTo>
                    <a:lnTo>
                      <a:pt x="5879" y="2254"/>
                    </a:lnTo>
                    <a:lnTo>
                      <a:pt x="5838" y="2347"/>
                    </a:lnTo>
                    <a:lnTo>
                      <a:pt x="5765" y="2398"/>
                    </a:lnTo>
                    <a:lnTo>
                      <a:pt x="5720" y="2420"/>
                    </a:lnTo>
                    <a:lnTo>
                      <a:pt x="5676" y="2416"/>
                    </a:lnTo>
                    <a:lnTo>
                      <a:pt x="5658" y="2374"/>
                    </a:lnTo>
                    <a:lnTo>
                      <a:pt x="5672" y="2291"/>
                    </a:lnTo>
                    <a:lnTo>
                      <a:pt x="5752" y="2244"/>
                    </a:lnTo>
                    <a:lnTo>
                      <a:pt x="5754" y="2206"/>
                    </a:lnTo>
                    <a:close/>
                    <a:moveTo>
                      <a:pt x="5237" y="2719"/>
                    </a:moveTo>
                    <a:lnTo>
                      <a:pt x="5261" y="2702"/>
                    </a:lnTo>
                    <a:lnTo>
                      <a:pt x="5254" y="2670"/>
                    </a:lnTo>
                    <a:lnTo>
                      <a:pt x="5258" y="2636"/>
                    </a:lnTo>
                    <a:lnTo>
                      <a:pt x="5285" y="2661"/>
                    </a:lnTo>
                    <a:lnTo>
                      <a:pt x="5306" y="2623"/>
                    </a:lnTo>
                    <a:lnTo>
                      <a:pt x="5348" y="2639"/>
                    </a:lnTo>
                    <a:lnTo>
                      <a:pt x="5368" y="2601"/>
                    </a:lnTo>
                    <a:lnTo>
                      <a:pt x="5390" y="2519"/>
                    </a:lnTo>
                    <a:lnTo>
                      <a:pt x="5424" y="2585"/>
                    </a:lnTo>
                    <a:lnTo>
                      <a:pt x="5479" y="2581"/>
                    </a:lnTo>
                    <a:lnTo>
                      <a:pt x="5479" y="2440"/>
                    </a:lnTo>
                    <a:lnTo>
                      <a:pt x="5566" y="2581"/>
                    </a:lnTo>
                    <a:lnTo>
                      <a:pt x="5566" y="2647"/>
                    </a:lnTo>
                    <a:lnTo>
                      <a:pt x="5579" y="2761"/>
                    </a:lnTo>
                    <a:lnTo>
                      <a:pt x="5524" y="2771"/>
                    </a:lnTo>
                    <a:lnTo>
                      <a:pt x="5479" y="2808"/>
                    </a:lnTo>
                    <a:lnTo>
                      <a:pt x="5424" y="2826"/>
                    </a:lnTo>
                    <a:lnTo>
                      <a:pt x="5399" y="2771"/>
                    </a:lnTo>
                    <a:lnTo>
                      <a:pt x="5448" y="2726"/>
                    </a:lnTo>
                    <a:lnTo>
                      <a:pt x="5475" y="2670"/>
                    </a:lnTo>
                    <a:lnTo>
                      <a:pt x="5428" y="2730"/>
                    </a:lnTo>
                    <a:lnTo>
                      <a:pt x="5386" y="2726"/>
                    </a:lnTo>
                    <a:lnTo>
                      <a:pt x="5251" y="2808"/>
                    </a:lnTo>
                    <a:lnTo>
                      <a:pt x="5227" y="2771"/>
                    </a:lnTo>
                    <a:lnTo>
                      <a:pt x="5237" y="2719"/>
                    </a:lnTo>
                    <a:close/>
                  </a:path>
                </a:pathLst>
              </a:custGeom>
              <a:solidFill>
                <a:schemeClr val="accent1"/>
              </a:solidFill>
              <a:ln w="3175">
                <a:solidFill>
                  <a:srgbClr val="FFFFFF"/>
                </a:solidFill>
              </a:ln>
            </p:spPr>
            <p:txBody>
              <a:bodyPr vert="eaVert" wrap="none" anchor="ctr"/>
              <a:lstStyle/>
              <a:p>
                <a:pPr defTabSz="913201">
                  <a:defRPr/>
                </a:pPr>
                <a:endParaRPr sz="600" b="1" dirty="0"/>
              </a:p>
            </p:txBody>
          </p:sp>
          <p:sp>
            <p:nvSpPr>
              <p:cNvPr id="15" name="Freeform 146"/>
              <p:cNvSpPr>
                <a:spLocks noEditPoints="1"/>
              </p:cNvSpPr>
              <p:nvPr/>
            </p:nvSpPr>
            <p:spPr bwMode="gray">
              <a:xfrm>
                <a:off x="3067530" y="2073638"/>
                <a:ext cx="1464026" cy="2469248"/>
              </a:xfrm>
              <a:custGeom>
                <a:avLst/>
                <a:gdLst/>
                <a:ahLst/>
                <a:cxnLst>
                  <a:cxn ang="0">
                    <a:pos x="608" y="1785"/>
                  </a:cxn>
                  <a:cxn ang="0">
                    <a:pos x="1316" y="2429"/>
                  </a:cxn>
                  <a:cxn ang="0">
                    <a:pos x="1441" y="2929"/>
                  </a:cxn>
                  <a:cxn ang="0">
                    <a:pos x="1682" y="3664"/>
                  </a:cxn>
                  <a:cxn ang="0">
                    <a:pos x="1900" y="4342"/>
                  </a:cxn>
                  <a:cxn ang="0">
                    <a:pos x="2099" y="4391"/>
                  </a:cxn>
                  <a:cxn ang="0">
                    <a:pos x="2531" y="5052"/>
                  </a:cxn>
                  <a:cxn ang="0">
                    <a:pos x="2503" y="5289"/>
                  </a:cxn>
                  <a:cxn ang="0">
                    <a:pos x="2021" y="6031"/>
                  </a:cxn>
                  <a:cxn ang="0">
                    <a:pos x="1450" y="6985"/>
                  </a:cxn>
                  <a:cxn ang="0">
                    <a:pos x="1068" y="7251"/>
                  </a:cxn>
                  <a:cxn ang="0">
                    <a:pos x="954" y="7493"/>
                  </a:cxn>
                  <a:cxn ang="0">
                    <a:pos x="850" y="7934"/>
                  </a:cxn>
                  <a:cxn ang="0">
                    <a:pos x="1002" y="8467"/>
                  </a:cxn>
                  <a:cxn ang="0">
                    <a:pos x="1251" y="8888"/>
                  </a:cxn>
                  <a:cxn ang="0">
                    <a:pos x="1147" y="8975"/>
                  </a:cxn>
                  <a:cxn ang="0">
                    <a:pos x="1113" y="9377"/>
                  </a:cxn>
                  <a:cxn ang="0">
                    <a:pos x="1151" y="9670"/>
                  </a:cxn>
                  <a:cxn ang="0">
                    <a:pos x="1320" y="9811"/>
                  </a:cxn>
                  <a:cxn ang="0">
                    <a:pos x="1806" y="10036"/>
                  </a:cxn>
                  <a:cxn ang="0">
                    <a:pos x="2037" y="10218"/>
                  </a:cxn>
                  <a:cxn ang="0">
                    <a:pos x="2110" y="10573"/>
                  </a:cxn>
                  <a:cxn ang="0">
                    <a:pos x="2369" y="10432"/>
                  </a:cxn>
                  <a:cxn ang="0">
                    <a:pos x="2831" y="10287"/>
                  </a:cxn>
                  <a:cxn ang="0">
                    <a:pos x="3149" y="10112"/>
                  </a:cxn>
                  <a:cxn ang="0">
                    <a:pos x="3654" y="9833"/>
                  </a:cxn>
                  <a:cxn ang="0">
                    <a:pos x="3830" y="9715"/>
                  </a:cxn>
                  <a:cxn ang="0">
                    <a:pos x="4461" y="9584"/>
                  </a:cxn>
                  <a:cxn ang="0">
                    <a:pos x="5189" y="8670"/>
                  </a:cxn>
                  <a:cxn ang="0">
                    <a:pos x="5818" y="6666"/>
                  </a:cxn>
                  <a:cxn ang="0">
                    <a:pos x="5186" y="6234"/>
                  </a:cxn>
                  <a:cxn ang="0">
                    <a:pos x="5117" y="5510"/>
                  </a:cxn>
                  <a:cxn ang="0">
                    <a:pos x="4593" y="5011"/>
                  </a:cxn>
                  <a:cxn ang="0">
                    <a:pos x="4489" y="4425"/>
                  </a:cxn>
                  <a:cxn ang="0">
                    <a:pos x="4299" y="3667"/>
                  </a:cxn>
                  <a:cxn ang="0">
                    <a:pos x="3839" y="2978"/>
                  </a:cxn>
                  <a:cxn ang="0">
                    <a:pos x="3830" y="2048"/>
                  </a:cxn>
                  <a:cxn ang="0">
                    <a:pos x="3274" y="1712"/>
                  </a:cxn>
                  <a:cxn ang="0">
                    <a:pos x="3167" y="1137"/>
                  </a:cxn>
                  <a:cxn ang="0">
                    <a:pos x="3159" y="717"/>
                  </a:cxn>
                  <a:cxn ang="0">
                    <a:pos x="2856" y="176"/>
                  </a:cxn>
                  <a:cxn ang="0">
                    <a:pos x="2255" y="200"/>
                  </a:cxn>
                  <a:cxn ang="0">
                    <a:pos x="1934" y="854"/>
                  </a:cxn>
                  <a:cxn ang="0">
                    <a:pos x="1796" y="1409"/>
                  </a:cxn>
                  <a:cxn ang="0">
                    <a:pos x="1430" y="1402"/>
                  </a:cxn>
                  <a:cxn ang="0">
                    <a:pos x="954" y="1554"/>
                  </a:cxn>
                  <a:cxn ang="0">
                    <a:pos x="335" y="1045"/>
                  </a:cxn>
                  <a:cxn ang="0">
                    <a:pos x="132" y="1244"/>
                  </a:cxn>
                  <a:cxn ang="0">
                    <a:pos x="432" y="10139"/>
                  </a:cxn>
                  <a:cxn ang="0">
                    <a:pos x="321" y="10256"/>
                  </a:cxn>
                  <a:cxn ang="0">
                    <a:pos x="577" y="10466"/>
                  </a:cxn>
                  <a:cxn ang="0">
                    <a:pos x="557" y="10218"/>
                  </a:cxn>
                  <a:cxn ang="0">
                    <a:pos x="1396" y="10308"/>
                  </a:cxn>
                  <a:cxn ang="0">
                    <a:pos x="1961" y="10359"/>
                  </a:cxn>
                  <a:cxn ang="0">
                    <a:pos x="1827" y="10311"/>
                  </a:cxn>
                </a:cxnLst>
                <a:rect l="0" t="0" r="r" b="b"/>
                <a:pathLst>
                  <a:path w="5898" h="10584">
                    <a:moveTo>
                      <a:pt x="0" y="1299"/>
                    </a:moveTo>
                    <a:lnTo>
                      <a:pt x="18" y="1295"/>
                    </a:lnTo>
                    <a:lnTo>
                      <a:pt x="38" y="1326"/>
                    </a:lnTo>
                    <a:lnTo>
                      <a:pt x="363" y="1602"/>
                    </a:lnTo>
                    <a:lnTo>
                      <a:pt x="608" y="1785"/>
                    </a:lnTo>
                    <a:lnTo>
                      <a:pt x="870" y="1834"/>
                    </a:lnTo>
                    <a:lnTo>
                      <a:pt x="1019" y="1933"/>
                    </a:lnTo>
                    <a:lnTo>
                      <a:pt x="1312" y="2291"/>
                    </a:lnTo>
                    <a:lnTo>
                      <a:pt x="1336" y="2336"/>
                    </a:lnTo>
                    <a:lnTo>
                      <a:pt x="1316" y="2429"/>
                    </a:lnTo>
                    <a:lnTo>
                      <a:pt x="1316" y="2536"/>
                    </a:lnTo>
                    <a:lnTo>
                      <a:pt x="1340" y="2681"/>
                    </a:lnTo>
                    <a:lnTo>
                      <a:pt x="1368" y="2781"/>
                    </a:lnTo>
                    <a:lnTo>
                      <a:pt x="1409" y="2826"/>
                    </a:lnTo>
                    <a:lnTo>
                      <a:pt x="1441" y="2929"/>
                    </a:lnTo>
                    <a:lnTo>
                      <a:pt x="1416" y="3078"/>
                    </a:lnTo>
                    <a:lnTo>
                      <a:pt x="1454" y="3194"/>
                    </a:lnTo>
                    <a:lnTo>
                      <a:pt x="1664" y="3501"/>
                    </a:lnTo>
                    <a:lnTo>
                      <a:pt x="1679" y="3595"/>
                    </a:lnTo>
                    <a:lnTo>
                      <a:pt x="1682" y="3664"/>
                    </a:lnTo>
                    <a:lnTo>
                      <a:pt x="1630" y="3773"/>
                    </a:lnTo>
                    <a:lnTo>
                      <a:pt x="1617" y="3905"/>
                    </a:lnTo>
                    <a:lnTo>
                      <a:pt x="1668" y="4052"/>
                    </a:lnTo>
                    <a:lnTo>
                      <a:pt x="1827" y="4288"/>
                    </a:lnTo>
                    <a:lnTo>
                      <a:pt x="1900" y="4342"/>
                    </a:lnTo>
                    <a:lnTo>
                      <a:pt x="1938" y="4349"/>
                    </a:lnTo>
                    <a:lnTo>
                      <a:pt x="1972" y="4397"/>
                    </a:lnTo>
                    <a:lnTo>
                      <a:pt x="2030" y="4418"/>
                    </a:lnTo>
                    <a:lnTo>
                      <a:pt x="2065" y="4370"/>
                    </a:lnTo>
                    <a:lnTo>
                      <a:pt x="2099" y="4391"/>
                    </a:lnTo>
                    <a:lnTo>
                      <a:pt x="2141" y="4494"/>
                    </a:lnTo>
                    <a:lnTo>
                      <a:pt x="2282" y="4560"/>
                    </a:lnTo>
                    <a:lnTo>
                      <a:pt x="2456" y="4721"/>
                    </a:lnTo>
                    <a:lnTo>
                      <a:pt x="2514" y="4821"/>
                    </a:lnTo>
                    <a:lnTo>
                      <a:pt x="2531" y="5052"/>
                    </a:lnTo>
                    <a:lnTo>
                      <a:pt x="2645" y="5190"/>
                    </a:lnTo>
                    <a:lnTo>
                      <a:pt x="2576" y="5190"/>
                    </a:lnTo>
                    <a:lnTo>
                      <a:pt x="2559" y="5253"/>
                    </a:lnTo>
                    <a:lnTo>
                      <a:pt x="2597" y="5327"/>
                    </a:lnTo>
                    <a:lnTo>
                      <a:pt x="2503" y="5289"/>
                    </a:lnTo>
                    <a:lnTo>
                      <a:pt x="2418" y="5311"/>
                    </a:lnTo>
                    <a:lnTo>
                      <a:pt x="2282" y="5390"/>
                    </a:lnTo>
                    <a:lnTo>
                      <a:pt x="2248" y="5676"/>
                    </a:lnTo>
                    <a:lnTo>
                      <a:pt x="2155" y="5793"/>
                    </a:lnTo>
                    <a:lnTo>
                      <a:pt x="2021" y="6031"/>
                    </a:lnTo>
                    <a:lnTo>
                      <a:pt x="1844" y="6276"/>
                    </a:lnTo>
                    <a:lnTo>
                      <a:pt x="1731" y="6483"/>
                    </a:lnTo>
                    <a:lnTo>
                      <a:pt x="1579" y="6827"/>
                    </a:lnTo>
                    <a:lnTo>
                      <a:pt x="1503" y="6889"/>
                    </a:lnTo>
                    <a:lnTo>
                      <a:pt x="1450" y="6985"/>
                    </a:lnTo>
                    <a:lnTo>
                      <a:pt x="1416" y="7023"/>
                    </a:lnTo>
                    <a:lnTo>
                      <a:pt x="1365" y="7110"/>
                    </a:lnTo>
                    <a:lnTo>
                      <a:pt x="1191" y="7148"/>
                    </a:lnTo>
                    <a:lnTo>
                      <a:pt x="1113" y="7123"/>
                    </a:lnTo>
                    <a:lnTo>
                      <a:pt x="1068" y="7251"/>
                    </a:lnTo>
                    <a:lnTo>
                      <a:pt x="1151" y="7320"/>
                    </a:lnTo>
                    <a:lnTo>
                      <a:pt x="1115" y="7344"/>
                    </a:lnTo>
                    <a:lnTo>
                      <a:pt x="964" y="7375"/>
                    </a:lnTo>
                    <a:lnTo>
                      <a:pt x="974" y="7420"/>
                    </a:lnTo>
                    <a:lnTo>
                      <a:pt x="954" y="7493"/>
                    </a:lnTo>
                    <a:lnTo>
                      <a:pt x="895" y="7506"/>
                    </a:lnTo>
                    <a:lnTo>
                      <a:pt x="870" y="7527"/>
                    </a:lnTo>
                    <a:lnTo>
                      <a:pt x="843" y="7592"/>
                    </a:lnTo>
                    <a:lnTo>
                      <a:pt x="809" y="7758"/>
                    </a:lnTo>
                    <a:lnTo>
                      <a:pt x="850" y="7934"/>
                    </a:lnTo>
                    <a:lnTo>
                      <a:pt x="877" y="7995"/>
                    </a:lnTo>
                    <a:lnTo>
                      <a:pt x="923" y="8044"/>
                    </a:lnTo>
                    <a:lnTo>
                      <a:pt x="968" y="8150"/>
                    </a:lnTo>
                    <a:lnTo>
                      <a:pt x="954" y="8378"/>
                    </a:lnTo>
                    <a:lnTo>
                      <a:pt x="1002" y="8467"/>
                    </a:lnTo>
                    <a:lnTo>
                      <a:pt x="1084" y="8543"/>
                    </a:lnTo>
                    <a:lnTo>
                      <a:pt x="1099" y="8636"/>
                    </a:lnTo>
                    <a:lnTo>
                      <a:pt x="1147" y="8770"/>
                    </a:lnTo>
                    <a:lnTo>
                      <a:pt x="1195" y="8843"/>
                    </a:lnTo>
                    <a:lnTo>
                      <a:pt x="1251" y="8888"/>
                    </a:lnTo>
                    <a:lnTo>
                      <a:pt x="1260" y="8915"/>
                    </a:lnTo>
                    <a:lnTo>
                      <a:pt x="1209" y="8871"/>
                    </a:lnTo>
                    <a:lnTo>
                      <a:pt x="1160" y="8877"/>
                    </a:lnTo>
                    <a:lnTo>
                      <a:pt x="1133" y="8919"/>
                    </a:lnTo>
                    <a:lnTo>
                      <a:pt x="1147" y="8975"/>
                    </a:lnTo>
                    <a:lnTo>
                      <a:pt x="1140" y="9036"/>
                    </a:lnTo>
                    <a:lnTo>
                      <a:pt x="1164" y="9112"/>
                    </a:lnTo>
                    <a:lnTo>
                      <a:pt x="1175" y="9243"/>
                    </a:lnTo>
                    <a:lnTo>
                      <a:pt x="1140" y="9374"/>
                    </a:lnTo>
                    <a:lnTo>
                      <a:pt x="1113" y="9377"/>
                    </a:lnTo>
                    <a:lnTo>
                      <a:pt x="1091" y="9470"/>
                    </a:lnTo>
                    <a:lnTo>
                      <a:pt x="1129" y="9522"/>
                    </a:lnTo>
                    <a:lnTo>
                      <a:pt x="1140" y="9574"/>
                    </a:lnTo>
                    <a:lnTo>
                      <a:pt x="1129" y="9622"/>
                    </a:lnTo>
                    <a:lnTo>
                      <a:pt x="1151" y="9670"/>
                    </a:lnTo>
                    <a:lnTo>
                      <a:pt x="1223" y="9695"/>
                    </a:lnTo>
                    <a:lnTo>
                      <a:pt x="1216" y="9739"/>
                    </a:lnTo>
                    <a:lnTo>
                      <a:pt x="1164" y="9749"/>
                    </a:lnTo>
                    <a:lnTo>
                      <a:pt x="1185" y="9815"/>
                    </a:lnTo>
                    <a:lnTo>
                      <a:pt x="1320" y="9811"/>
                    </a:lnTo>
                    <a:lnTo>
                      <a:pt x="1430" y="9871"/>
                    </a:lnTo>
                    <a:lnTo>
                      <a:pt x="1492" y="9925"/>
                    </a:lnTo>
                    <a:lnTo>
                      <a:pt x="1602" y="9970"/>
                    </a:lnTo>
                    <a:lnTo>
                      <a:pt x="1775" y="9994"/>
                    </a:lnTo>
                    <a:lnTo>
                      <a:pt x="1806" y="10036"/>
                    </a:lnTo>
                    <a:lnTo>
                      <a:pt x="1789" y="10108"/>
                    </a:lnTo>
                    <a:lnTo>
                      <a:pt x="1872" y="10152"/>
                    </a:lnTo>
                    <a:lnTo>
                      <a:pt x="2010" y="10052"/>
                    </a:lnTo>
                    <a:lnTo>
                      <a:pt x="2027" y="10101"/>
                    </a:lnTo>
                    <a:lnTo>
                      <a:pt x="2037" y="10218"/>
                    </a:lnTo>
                    <a:lnTo>
                      <a:pt x="2141" y="10342"/>
                    </a:lnTo>
                    <a:lnTo>
                      <a:pt x="2141" y="10408"/>
                    </a:lnTo>
                    <a:lnTo>
                      <a:pt x="2220" y="10435"/>
                    </a:lnTo>
                    <a:lnTo>
                      <a:pt x="2197" y="10497"/>
                    </a:lnTo>
                    <a:lnTo>
                      <a:pt x="2110" y="10573"/>
                    </a:lnTo>
                    <a:lnTo>
                      <a:pt x="2159" y="10584"/>
                    </a:lnTo>
                    <a:lnTo>
                      <a:pt x="2255" y="10522"/>
                    </a:lnTo>
                    <a:lnTo>
                      <a:pt x="2335" y="10321"/>
                    </a:lnTo>
                    <a:lnTo>
                      <a:pt x="2362" y="10339"/>
                    </a:lnTo>
                    <a:lnTo>
                      <a:pt x="2369" y="10432"/>
                    </a:lnTo>
                    <a:lnTo>
                      <a:pt x="2424" y="10442"/>
                    </a:lnTo>
                    <a:lnTo>
                      <a:pt x="2639" y="10297"/>
                    </a:lnTo>
                    <a:lnTo>
                      <a:pt x="2717" y="10290"/>
                    </a:lnTo>
                    <a:lnTo>
                      <a:pt x="2784" y="10252"/>
                    </a:lnTo>
                    <a:lnTo>
                      <a:pt x="2831" y="10287"/>
                    </a:lnTo>
                    <a:lnTo>
                      <a:pt x="2859" y="10290"/>
                    </a:lnTo>
                    <a:lnTo>
                      <a:pt x="2938" y="10177"/>
                    </a:lnTo>
                    <a:lnTo>
                      <a:pt x="3007" y="10114"/>
                    </a:lnTo>
                    <a:lnTo>
                      <a:pt x="3080" y="10090"/>
                    </a:lnTo>
                    <a:lnTo>
                      <a:pt x="3149" y="10112"/>
                    </a:lnTo>
                    <a:lnTo>
                      <a:pt x="3291" y="10001"/>
                    </a:lnTo>
                    <a:lnTo>
                      <a:pt x="3377" y="9980"/>
                    </a:lnTo>
                    <a:lnTo>
                      <a:pt x="3429" y="9839"/>
                    </a:lnTo>
                    <a:lnTo>
                      <a:pt x="3484" y="9925"/>
                    </a:lnTo>
                    <a:lnTo>
                      <a:pt x="3654" y="9833"/>
                    </a:lnTo>
                    <a:lnTo>
                      <a:pt x="3612" y="9746"/>
                    </a:lnTo>
                    <a:lnTo>
                      <a:pt x="3640" y="9770"/>
                    </a:lnTo>
                    <a:lnTo>
                      <a:pt x="3723" y="9787"/>
                    </a:lnTo>
                    <a:lnTo>
                      <a:pt x="3777" y="9773"/>
                    </a:lnTo>
                    <a:lnTo>
                      <a:pt x="3830" y="9715"/>
                    </a:lnTo>
                    <a:lnTo>
                      <a:pt x="4002" y="9677"/>
                    </a:lnTo>
                    <a:lnTo>
                      <a:pt x="4109" y="9608"/>
                    </a:lnTo>
                    <a:lnTo>
                      <a:pt x="4192" y="9553"/>
                    </a:lnTo>
                    <a:lnTo>
                      <a:pt x="4281" y="9591"/>
                    </a:lnTo>
                    <a:lnTo>
                      <a:pt x="4461" y="9584"/>
                    </a:lnTo>
                    <a:lnTo>
                      <a:pt x="4499" y="9546"/>
                    </a:lnTo>
                    <a:lnTo>
                      <a:pt x="4524" y="9492"/>
                    </a:lnTo>
                    <a:lnTo>
                      <a:pt x="4533" y="9505"/>
                    </a:lnTo>
                    <a:lnTo>
                      <a:pt x="4823" y="9194"/>
                    </a:lnTo>
                    <a:lnTo>
                      <a:pt x="5189" y="8670"/>
                    </a:lnTo>
                    <a:lnTo>
                      <a:pt x="5452" y="8222"/>
                    </a:lnTo>
                    <a:lnTo>
                      <a:pt x="5769" y="7530"/>
                    </a:lnTo>
                    <a:lnTo>
                      <a:pt x="5838" y="7341"/>
                    </a:lnTo>
                    <a:lnTo>
                      <a:pt x="5898" y="6989"/>
                    </a:lnTo>
                    <a:lnTo>
                      <a:pt x="5818" y="6666"/>
                    </a:lnTo>
                    <a:lnTo>
                      <a:pt x="5791" y="6713"/>
                    </a:lnTo>
                    <a:lnTo>
                      <a:pt x="5662" y="6589"/>
                    </a:lnTo>
                    <a:lnTo>
                      <a:pt x="5590" y="6455"/>
                    </a:lnTo>
                    <a:lnTo>
                      <a:pt x="5283" y="6317"/>
                    </a:lnTo>
                    <a:lnTo>
                      <a:pt x="5186" y="6234"/>
                    </a:lnTo>
                    <a:lnTo>
                      <a:pt x="5093" y="6089"/>
                    </a:lnTo>
                    <a:lnTo>
                      <a:pt x="5100" y="5955"/>
                    </a:lnTo>
                    <a:lnTo>
                      <a:pt x="5155" y="5813"/>
                    </a:lnTo>
                    <a:lnTo>
                      <a:pt x="5166" y="5659"/>
                    </a:lnTo>
                    <a:lnTo>
                      <a:pt x="5117" y="5510"/>
                    </a:lnTo>
                    <a:lnTo>
                      <a:pt x="4952" y="5421"/>
                    </a:lnTo>
                    <a:lnTo>
                      <a:pt x="4858" y="5300"/>
                    </a:lnTo>
                    <a:lnTo>
                      <a:pt x="4834" y="5142"/>
                    </a:lnTo>
                    <a:lnTo>
                      <a:pt x="4731" y="5017"/>
                    </a:lnTo>
                    <a:lnTo>
                      <a:pt x="4593" y="5011"/>
                    </a:lnTo>
                    <a:lnTo>
                      <a:pt x="4548" y="4852"/>
                    </a:lnTo>
                    <a:lnTo>
                      <a:pt x="4571" y="4756"/>
                    </a:lnTo>
                    <a:lnTo>
                      <a:pt x="4527" y="4618"/>
                    </a:lnTo>
                    <a:lnTo>
                      <a:pt x="4482" y="4549"/>
                    </a:lnTo>
                    <a:lnTo>
                      <a:pt x="4489" y="4425"/>
                    </a:lnTo>
                    <a:lnTo>
                      <a:pt x="4457" y="4250"/>
                    </a:lnTo>
                    <a:lnTo>
                      <a:pt x="4548" y="4136"/>
                    </a:lnTo>
                    <a:lnTo>
                      <a:pt x="4510" y="4025"/>
                    </a:lnTo>
                    <a:lnTo>
                      <a:pt x="4455" y="3909"/>
                    </a:lnTo>
                    <a:lnTo>
                      <a:pt x="4299" y="3667"/>
                    </a:lnTo>
                    <a:lnTo>
                      <a:pt x="4140" y="3497"/>
                    </a:lnTo>
                    <a:lnTo>
                      <a:pt x="4082" y="3370"/>
                    </a:lnTo>
                    <a:lnTo>
                      <a:pt x="3999" y="3254"/>
                    </a:lnTo>
                    <a:lnTo>
                      <a:pt x="3888" y="3125"/>
                    </a:lnTo>
                    <a:lnTo>
                      <a:pt x="3839" y="2978"/>
                    </a:lnTo>
                    <a:lnTo>
                      <a:pt x="3868" y="2881"/>
                    </a:lnTo>
                    <a:lnTo>
                      <a:pt x="3922" y="2550"/>
                    </a:lnTo>
                    <a:lnTo>
                      <a:pt x="3991" y="2278"/>
                    </a:lnTo>
                    <a:lnTo>
                      <a:pt x="3930" y="2130"/>
                    </a:lnTo>
                    <a:lnTo>
                      <a:pt x="3830" y="2048"/>
                    </a:lnTo>
                    <a:lnTo>
                      <a:pt x="3625" y="1819"/>
                    </a:lnTo>
                    <a:lnTo>
                      <a:pt x="3505" y="1785"/>
                    </a:lnTo>
                    <a:lnTo>
                      <a:pt x="3402" y="1788"/>
                    </a:lnTo>
                    <a:lnTo>
                      <a:pt x="3322" y="1754"/>
                    </a:lnTo>
                    <a:lnTo>
                      <a:pt x="3274" y="1712"/>
                    </a:lnTo>
                    <a:lnTo>
                      <a:pt x="3208" y="1589"/>
                    </a:lnTo>
                    <a:lnTo>
                      <a:pt x="3149" y="1427"/>
                    </a:lnTo>
                    <a:lnTo>
                      <a:pt x="3143" y="1361"/>
                    </a:lnTo>
                    <a:lnTo>
                      <a:pt x="3177" y="1161"/>
                    </a:lnTo>
                    <a:lnTo>
                      <a:pt x="3167" y="1137"/>
                    </a:lnTo>
                    <a:lnTo>
                      <a:pt x="3094" y="1113"/>
                    </a:lnTo>
                    <a:lnTo>
                      <a:pt x="3257" y="903"/>
                    </a:lnTo>
                    <a:lnTo>
                      <a:pt x="3177" y="869"/>
                    </a:lnTo>
                    <a:lnTo>
                      <a:pt x="3156" y="796"/>
                    </a:lnTo>
                    <a:lnTo>
                      <a:pt x="3159" y="717"/>
                    </a:lnTo>
                    <a:lnTo>
                      <a:pt x="3259" y="541"/>
                    </a:lnTo>
                    <a:lnTo>
                      <a:pt x="3225" y="441"/>
                    </a:lnTo>
                    <a:lnTo>
                      <a:pt x="3132" y="283"/>
                    </a:lnTo>
                    <a:lnTo>
                      <a:pt x="2984" y="196"/>
                    </a:lnTo>
                    <a:lnTo>
                      <a:pt x="2856" y="176"/>
                    </a:lnTo>
                    <a:lnTo>
                      <a:pt x="2773" y="138"/>
                    </a:lnTo>
                    <a:lnTo>
                      <a:pt x="2677" y="20"/>
                    </a:lnTo>
                    <a:lnTo>
                      <a:pt x="2635" y="0"/>
                    </a:lnTo>
                    <a:lnTo>
                      <a:pt x="2483" y="51"/>
                    </a:lnTo>
                    <a:lnTo>
                      <a:pt x="2255" y="200"/>
                    </a:lnTo>
                    <a:lnTo>
                      <a:pt x="2093" y="234"/>
                    </a:lnTo>
                    <a:lnTo>
                      <a:pt x="2017" y="292"/>
                    </a:lnTo>
                    <a:lnTo>
                      <a:pt x="1961" y="383"/>
                    </a:lnTo>
                    <a:lnTo>
                      <a:pt x="1914" y="589"/>
                    </a:lnTo>
                    <a:lnTo>
                      <a:pt x="1934" y="854"/>
                    </a:lnTo>
                    <a:lnTo>
                      <a:pt x="1951" y="938"/>
                    </a:lnTo>
                    <a:lnTo>
                      <a:pt x="1996" y="1085"/>
                    </a:lnTo>
                    <a:lnTo>
                      <a:pt x="1996" y="1168"/>
                    </a:lnTo>
                    <a:lnTo>
                      <a:pt x="1840" y="1313"/>
                    </a:lnTo>
                    <a:lnTo>
                      <a:pt x="1796" y="1409"/>
                    </a:lnTo>
                    <a:lnTo>
                      <a:pt x="1720" y="1489"/>
                    </a:lnTo>
                    <a:lnTo>
                      <a:pt x="1620" y="1544"/>
                    </a:lnTo>
                    <a:lnTo>
                      <a:pt x="1541" y="1533"/>
                    </a:lnTo>
                    <a:lnTo>
                      <a:pt x="1510" y="1482"/>
                    </a:lnTo>
                    <a:lnTo>
                      <a:pt x="1430" y="1402"/>
                    </a:lnTo>
                    <a:lnTo>
                      <a:pt x="1358" y="1368"/>
                    </a:lnTo>
                    <a:lnTo>
                      <a:pt x="1251" y="1509"/>
                    </a:lnTo>
                    <a:lnTo>
                      <a:pt x="1153" y="1578"/>
                    </a:lnTo>
                    <a:lnTo>
                      <a:pt x="1071" y="1596"/>
                    </a:lnTo>
                    <a:lnTo>
                      <a:pt x="954" y="1554"/>
                    </a:lnTo>
                    <a:lnTo>
                      <a:pt x="770" y="1544"/>
                    </a:lnTo>
                    <a:lnTo>
                      <a:pt x="725" y="1496"/>
                    </a:lnTo>
                    <a:lnTo>
                      <a:pt x="674" y="1375"/>
                    </a:lnTo>
                    <a:lnTo>
                      <a:pt x="428" y="1113"/>
                    </a:lnTo>
                    <a:lnTo>
                      <a:pt x="335" y="1045"/>
                    </a:lnTo>
                    <a:lnTo>
                      <a:pt x="236" y="1016"/>
                    </a:lnTo>
                    <a:lnTo>
                      <a:pt x="152" y="1065"/>
                    </a:lnTo>
                    <a:lnTo>
                      <a:pt x="170" y="1144"/>
                    </a:lnTo>
                    <a:lnTo>
                      <a:pt x="198" y="1217"/>
                    </a:lnTo>
                    <a:lnTo>
                      <a:pt x="132" y="1244"/>
                    </a:lnTo>
                    <a:lnTo>
                      <a:pt x="73" y="1223"/>
                    </a:lnTo>
                    <a:lnTo>
                      <a:pt x="18" y="1248"/>
                    </a:lnTo>
                    <a:lnTo>
                      <a:pt x="0" y="1299"/>
                    </a:lnTo>
                    <a:close/>
                    <a:moveTo>
                      <a:pt x="504" y="10156"/>
                    </a:moveTo>
                    <a:lnTo>
                      <a:pt x="432" y="10139"/>
                    </a:lnTo>
                    <a:lnTo>
                      <a:pt x="401" y="10114"/>
                    </a:lnTo>
                    <a:lnTo>
                      <a:pt x="346" y="10163"/>
                    </a:lnTo>
                    <a:lnTo>
                      <a:pt x="384" y="10205"/>
                    </a:lnTo>
                    <a:lnTo>
                      <a:pt x="384" y="10270"/>
                    </a:lnTo>
                    <a:lnTo>
                      <a:pt x="321" y="10256"/>
                    </a:lnTo>
                    <a:lnTo>
                      <a:pt x="318" y="10342"/>
                    </a:lnTo>
                    <a:lnTo>
                      <a:pt x="335" y="10428"/>
                    </a:lnTo>
                    <a:lnTo>
                      <a:pt x="470" y="10459"/>
                    </a:lnTo>
                    <a:lnTo>
                      <a:pt x="546" y="10535"/>
                    </a:lnTo>
                    <a:lnTo>
                      <a:pt x="577" y="10466"/>
                    </a:lnTo>
                    <a:lnTo>
                      <a:pt x="508" y="10435"/>
                    </a:lnTo>
                    <a:lnTo>
                      <a:pt x="480" y="10355"/>
                    </a:lnTo>
                    <a:lnTo>
                      <a:pt x="533" y="10328"/>
                    </a:lnTo>
                    <a:lnTo>
                      <a:pt x="557" y="10263"/>
                    </a:lnTo>
                    <a:lnTo>
                      <a:pt x="557" y="10218"/>
                    </a:lnTo>
                    <a:lnTo>
                      <a:pt x="504" y="10156"/>
                    </a:lnTo>
                    <a:close/>
                    <a:moveTo>
                      <a:pt x="1492" y="10270"/>
                    </a:moveTo>
                    <a:lnTo>
                      <a:pt x="1465" y="10228"/>
                    </a:lnTo>
                    <a:lnTo>
                      <a:pt x="1405" y="10243"/>
                    </a:lnTo>
                    <a:lnTo>
                      <a:pt x="1396" y="10308"/>
                    </a:lnTo>
                    <a:lnTo>
                      <a:pt x="1441" y="10350"/>
                    </a:lnTo>
                    <a:lnTo>
                      <a:pt x="1492" y="10346"/>
                    </a:lnTo>
                    <a:lnTo>
                      <a:pt x="1492" y="10270"/>
                    </a:lnTo>
                    <a:close/>
                    <a:moveTo>
                      <a:pt x="1934" y="10401"/>
                    </a:moveTo>
                    <a:lnTo>
                      <a:pt x="1961" y="10359"/>
                    </a:lnTo>
                    <a:lnTo>
                      <a:pt x="1983" y="10270"/>
                    </a:lnTo>
                    <a:lnTo>
                      <a:pt x="1983" y="10128"/>
                    </a:lnTo>
                    <a:lnTo>
                      <a:pt x="1951" y="10167"/>
                    </a:lnTo>
                    <a:lnTo>
                      <a:pt x="1824" y="10235"/>
                    </a:lnTo>
                    <a:lnTo>
                      <a:pt x="1827" y="10311"/>
                    </a:lnTo>
                    <a:lnTo>
                      <a:pt x="1789" y="10342"/>
                    </a:lnTo>
                    <a:lnTo>
                      <a:pt x="1768" y="10393"/>
                    </a:lnTo>
                    <a:lnTo>
                      <a:pt x="1858" y="10370"/>
                    </a:lnTo>
                    <a:lnTo>
                      <a:pt x="1934" y="10401"/>
                    </a:lnTo>
                    <a:close/>
                  </a:path>
                </a:pathLst>
              </a:custGeom>
              <a:solidFill>
                <a:schemeClr val="accent1"/>
              </a:solidFill>
              <a:ln w="3175">
                <a:solidFill>
                  <a:srgbClr val="FFFFFF"/>
                </a:solidFill>
              </a:ln>
            </p:spPr>
            <p:txBody>
              <a:bodyPr vert="eaVert" wrap="none" anchor="ctr"/>
              <a:lstStyle/>
              <a:p>
                <a:pPr defTabSz="913201">
                  <a:defRPr/>
                </a:pPr>
                <a:endParaRPr sz="600" b="1" dirty="0"/>
              </a:p>
            </p:txBody>
          </p:sp>
          <p:sp>
            <p:nvSpPr>
              <p:cNvPr id="16" name="Freeform 147"/>
              <p:cNvSpPr>
                <a:spLocks noEditPoints="1"/>
              </p:cNvSpPr>
              <p:nvPr/>
            </p:nvSpPr>
            <p:spPr bwMode="gray">
              <a:xfrm>
                <a:off x="1478017" y="5100766"/>
                <a:ext cx="1050381" cy="868454"/>
              </a:xfrm>
              <a:custGeom>
                <a:avLst/>
                <a:gdLst/>
                <a:ahLst/>
                <a:cxnLst>
                  <a:cxn ang="0">
                    <a:pos x="3981" y="2858"/>
                  </a:cxn>
                  <a:cxn ang="0">
                    <a:pos x="3308" y="3606"/>
                  </a:cxn>
                  <a:cxn ang="0">
                    <a:pos x="3170" y="3726"/>
                  </a:cxn>
                  <a:cxn ang="0">
                    <a:pos x="3018" y="3446"/>
                  </a:cxn>
                  <a:cxn ang="0">
                    <a:pos x="3084" y="3347"/>
                  </a:cxn>
                  <a:cxn ang="0">
                    <a:pos x="3333" y="3412"/>
                  </a:cxn>
                  <a:cxn ang="0">
                    <a:pos x="739" y="2967"/>
                  </a:cxn>
                  <a:cxn ang="0">
                    <a:pos x="895" y="2971"/>
                  </a:cxn>
                  <a:cxn ang="0">
                    <a:pos x="753" y="2764"/>
                  </a:cxn>
                  <a:cxn ang="0">
                    <a:pos x="853" y="2475"/>
                  </a:cxn>
                  <a:cxn ang="0">
                    <a:pos x="904" y="2089"/>
                  </a:cxn>
                  <a:cxn ang="0">
                    <a:pos x="1136" y="1899"/>
                  </a:cxn>
                  <a:cxn ang="0">
                    <a:pos x="1433" y="1569"/>
                  </a:cxn>
                  <a:cxn ang="0">
                    <a:pos x="1713" y="1520"/>
                  </a:cxn>
                  <a:cxn ang="0">
                    <a:pos x="1475" y="1331"/>
                  </a:cxn>
                  <a:cxn ang="0">
                    <a:pos x="1299" y="1206"/>
                  </a:cxn>
                  <a:cxn ang="0">
                    <a:pos x="1350" y="1055"/>
                  </a:cxn>
                  <a:cxn ang="0">
                    <a:pos x="1554" y="493"/>
                  </a:cxn>
                  <a:cxn ang="0">
                    <a:pos x="1560" y="0"/>
                  </a:cxn>
                  <a:cxn ang="0">
                    <a:pos x="902" y="517"/>
                  </a:cxn>
                  <a:cxn ang="0">
                    <a:pos x="132" y="1159"/>
                  </a:cxn>
                  <a:cxn ang="0">
                    <a:pos x="45" y="2013"/>
                  </a:cxn>
                  <a:cxn ang="0">
                    <a:pos x="266" y="2338"/>
                  </a:cxn>
                  <a:cxn ang="0">
                    <a:pos x="2158" y="1886"/>
                  </a:cxn>
                  <a:cxn ang="0">
                    <a:pos x="2238" y="2062"/>
                  </a:cxn>
                  <a:cxn ang="0">
                    <a:pos x="2331" y="2155"/>
                  </a:cxn>
                  <a:cxn ang="0">
                    <a:pos x="2379" y="1955"/>
                  </a:cxn>
                  <a:cxn ang="0">
                    <a:pos x="2400" y="2175"/>
                  </a:cxn>
                  <a:cxn ang="0">
                    <a:pos x="2448" y="1913"/>
                  </a:cxn>
                  <a:cxn ang="0">
                    <a:pos x="2586" y="1723"/>
                  </a:cxn>
                  <a:cxn ang="0">
                    <a:pos x="2776" y="1997"/>
                  </a:cxn>
                  <a:cxn ang="0">
                    <a:pos x="2758" y="2227"/>
                  </a:cxn>
                  <a:cxn ang="0">
                    <a:pos x="2562" y="2472"/>
                  </a:cxn>
                  <a:cxn ang="0">
                    <a:pos x="2486" y="2733"/>
                  </a:cxn>
                  <a:cxn ang="0">
                    <a:pos x="2490" y="2860"/>
                  </a:cxn>
                  <a:cxn ang="0">
                    <a:pos x="2178" y="2844"/>
                  </a:cxn>
                  <a:cxn ang="0">
                    <a:pos x="2251" y="2737"/>
                  </a:cxn>
                  <a:cxn ang="0">
                    <a:pos x="1868" y="2537"/>
                  </a:cxn>
                  <a:cxn ang="0">
                    <a:pos x="1888" y="2234"/>
                  </a:cxn>
                  <a:cxn ang="0">
                    <a:pos x="1768" y="2127"/>
                  </a:cxn>
                  <a:cxn ang="0">
                    <a:pos x="2113" y="2017"/>
                  </a:cxn>
                  <a:cxn ang="0">
                    <a:pos x="1689" y="2755"/>
                  </a:cxn>
                  <a:cxn ang="0">
                    <a:pos x="1665" y="3058"/>
                  </a:cxn>
                  <a:cxn ang="0">
                    <a:pos x="1540" y="3033"/>
                  </a:cxn>
                  <a:cxn ang="0">
                    <a:pos x="1198" y="2296"/>
                  </a:cxn>
                  <a:cxn ang="0">
                    <a:pos x="1516" y="2247"/>
                  </a:cxn>
                  <a:cxn ang="0">
                    <a:pos x="1647" y="2568"/>
                  </a:cxn>
                  <a:cxn ang="0">
                    <a:pos x="1631" y="2806"/>
                  </a:cxn>
                  <a:cxn ang="0">
                    <a:pos x="1212" y="2799"/>
                  </a:cxn>
                  <a:cxn ang="0">
                    <a:pos x="1087" y="2557"/>
                  </a:cxn>
                  <a:cxn ang="0">
                    <a:pos x="1036" y="2378"/>
                  </a:cxn>
                  <a:cxn ang="0">
                    <a:pos x="1198" y="2296"/>
                  </a:cxn>
                  <a:cxn ang="0">
                    <a:pos x="2048" y="3074"/>
                  </a:cxn>
                  <a:cxn ang="0">
                    <a:pos x="2169" y="3036"/>
                  </a:cxn>
                  <a:cxn ang="0">
                    <a:pos x="2096" y="3265"/>
                  </a:cxn>
                  <a:cxn ang="0">
                    <a:pos x="1761" y="3099"/>
                  </a:cxn>
                  <a:cxn ang="0">
                    <a:pos x="1827" y="2964"/>
                  </a:cxn>
                  <a:cxn ang="0">
                    <a:pos x="2341" y="2985"/>
                  </a:cxn>
                  <a:cxn ang="0">
                    <a:pos x="2379" y="3227"/>
                  </a:cxn>
                  <a:cxn ang="0">
                    <a:pos x="2279" y="3089"/>
                  </a:cxn>
                </a:cxnLst>
                <a:rect l="0" t="0" r="r" b="b"/>
                <a:pathLst>
                  <a:path w="4230" h="3726">
                    <a:moveTo>
                      <a:pt x="4230" y="2951"/>
                    </a:moveTo>
                    <a:lnTo>
                      <a:pt x="4195" y="2782"/>
                    </a:lnTo>
                    <a:lnTo>
                      <a:pt x="4099" y="2699"/>
                    </a:lnTo>
                    <a:lnTo>
                      <a:pt x="4016" y="2668"/>
                    </a:lnTo>
                    <a:lnTo>
                      <a:pt x="3981" y="2858"/>
                    </a:lnTo>
                    <a:lnTo>
                      <a:pt x="4036" y="2916"/>
                    </a:lnTo>
                    <a:lnTo>
                      <a:pt x="4112" y="2944"/>
                    </a:lnTo>
                    <a:lnTo>
                      <a:pt x="4230" y="2951"/>
                    </a:lnTo>
                    <a:close/>
                    <a:moveTo>
                      <a:pt x="3302" y="3533"/>
                    </a:moveTo>
                    <a:lnTo>
                      <a:pt x="3308" y="3606"/>
                    </a:lnTo>
                    <a:lnTo>
                      <a:pt x="3342" y="3667"/>
                    </a:lnTo>
                    <a:lnTo>
                      <a:pt x="3333" y="3716"/>
                    </a:lnTo>
                    <a:lnTo>
                      <a:pt x="3277" y="3675"/>
                    </a:lnTo>
                    <a:lnTo>
                      <a:pt x="3208" y="3691"/>
                    </a:lnTo>
                    <a:lnTo>
                      <a:pt x="3170" y="3726"/>
                    </a:lnTo>
                    <a:lnTo>
                      <a:pt x="3073" y="3702"/>
                    </a:lnTo>
                    <a:lnTo>
                      <a:pt x="3008" y="3640"/>
                    </a:lnTo>
                    <a:lnTo>
                      <a:pt x="3035" y="3595"/>
                    </a:lnTo>
                    <a:lnTo>
                      <a:pt x="3043" y="3537"/>
                    </a:lnTo>
                    <a:lnTo>
                      <a:pt x="3018" y="3446"/>
                    </a:lnTo>
                    <a:lnTo>
                      <a:pt x="3066" y="3433"/>
                    </a:lnTo>
                    <a:lnTo>
                      <a:pt x="3211" y="3506"/>
                    </a:lnTo>
                    <a:lnTo>
                      <a:pt x="3191" y="3450"/>
                    </a:lnTo>
                    <a:lnTo>
                      <a:pt x="3125" y="3402"/>
                    </a:lnTo>
                    <a:lnTo>
                      <a:pt x="3084" y="3347"/>
                    </a:lnTo>
                    <a:lnTo>
                      <a:pt x="3115" y="3306"/>
                    </a:lnTo>
                    <a:lnTo>
                      <a:pt x="3173" y="3323"/>
                    </a:lnTo>
                    <a:lnTo>
                      <a:pt x="3188" y="3375"/>
                    </a:lnTo>
                    <a:lnTo>
                      <a:pt x="3277" y="3385"/>
                    </a:lnTo>
                    <a:lnTo>
                      <a:pt x="3333" y="3412"/>
                    </a:lnTo>
                    <a:lnTo>
                      <a:pt x="3302" y="3533"/>
                    </a:lnTo>
                    <a:close/>
                    <a:moveTo>
                      <a:pt x="286" y="2920"/>
                    </a:moveTo>
                    <a:lnTo>
                      <a:pt x="380" y="2920"/>
                    </a:lnTo>
                    <a:lnTo>
                      <a:pt x="639" y="3009"/>
                    </a:lnTo>
                    <a:lnTo>
                      <a:pt x="739" y="2967"/>
                    </a:lnTo>
                    <a:lnTo>
                      <a:pt x="781" y="2958"/>
                    </a:lnTo>
                    <a:lnTo>
                      <a:pt x="795" y="2937"/>
                    </a:lnTo>
                    <a:lnTo>
                      <a:pt x="822" y="2933"/>
                    </a:lnTo>
                    <a:lnTo>
                      <a:pt x="843" y="2962"/>
                    </a:lnTo>
                    <a:lnTo>
                      <a:pt x="895" y="2971"/>
                    </a:lnTo>
                    <a:lnTo>
                      <a:pt x="902" y="2923"/>
                    </a:lnTo>
                    <a:lnTo>
                      <a:pt x="877" y="2875"/>
                    </a:lnTo>
                    <a:lnTo>
                      <a:pt x="832" y="2830"/>
                    </a:lnTo>
                    <a:lnTo>
                      <a:pt x="757" y="2826"/>
                    </a:lnTo>
                    <a:lnTo>
                      <a:pt x="753" y="2764"/>
                    </a:lnTo>
                    <a:lnTo>
                      <a:pt x="759" y="2675"/>
                    </a:lnTo>
                    <a:lnTo>
                      <a:pt x="877" y="2610"/>
                    </a:lnTo>
                    <a:lnTo>
                      <a:pt x="881" y="2568"/>
                    </a:lnTo>
                    <a:lnTo>
                      <a:pt x="853" y="2568"/>
                    </a:lnTo>
                    <a:lnTo>
                      <a:pt x="853" y="2475"/>
                    </a:lnTo>
                    <a:lnTo>
                      <a:pt x="888" y="2354"/>
                    </a:lnTo>
                    <a:lnTo>
                      <a:pt x="867" y="2313"/>
                    </a:lnTo>
                    <a:lnTo>
                      <a:pt x="977" y="2209"/>
                    </a:lnTo>
                    <a:lnTo>
                      <a:pt x="974" y="2169"/>
                    </a:lnTo>
                    <a:lnTo>
                      <a:pt x="904" y="2089"/>
                    </a:lnTo>
                    <a:lnTo>
                      <a:pt x="974" y="2068"/>
                    </a:lnTo>
                    <a:lnTo>
                      <a:pt x="1116" y="2100"/>
                    </a:lnTo>
                    <a:lnTo>
                      <a:pt x="1133" y="2024"/>
                    </a:lnTo>
                    <a:lnTo>
                      <a:pt x="1085" y="1937"/>
                    </a:lnTo>
                    <a:lnTo>
                      <a:pt x="1136" y="1899"/>
                    </a:lnTo>
                    <a:lnTo>
                      <a:pt x="1274" y="1920"/>
                    </a:lnTo>
                    <a:lnTo>
                      <a:pt x="1333" y="1852"/>
                    </a:lnTo>
                    <a:lnTo>
                      <a:pt x="1316" y="1714"/>
                    </a:lnTo>
                    <a:lnTo>
                      <a:pt x="1371" y="1585"/>
                    </a:lnTo>
                    <a:lnTo>
                      <a:pt x="1433" y="1569"/>
                    </a:lnTo>
                    <a:lnTo>
                      <a:pt x="1430" y="1620"/>
                    </a:lnTo>
                    <a:lnTo>
                      <a:pt x="1464" y="1696"/>
                    </a:lnTo>
                    <a:lnTo>
                      <a:pt x="1537" y="1614"/>
                    </a:lnTo>
                    <a:lnTo>
                      <a:pt x="1547" y="1652"/>
                    </a:lnTo>
                    <a:lnTo>
                      <a:pt x="1713" y="1520"/>
                    </a:lnTo>
                    <a:lnTo>
                      <a:pt x="1730" y="1400"/>
                    </a:lnTo>
                    <a:lnTo>
                      <a:pt x="1716" y="1324"/>
                    </a:lnTo>
                    <a:lnTo>
                      <a:pt x="1665" y="1293"/>
                    </a:lnTo>
                    <a:lnTo>
                      <a:pt x="1558" y="1300"/>
                    </a:lnTo>
                    <a:lnTo>
                      <a:pt x="1475" y="1331"/>
                    </a:lnTo>
                    <a:lnTo>
                      <a:pt x="1433" y="1262"/>
                    </a:lnTo>
                    <a:lnTo>
                      <a:pt x="1361" y="1259"/>
                    </a:lnTo>
                    <a:lnTo>
                      <a:pt x="1312" y="1327"/>
                    </a:lnTo>
                    <a:lnTo>
                      <a:pt x="1288" y="1273"/>
                    </a:lnTo>
                    <a:lnTo>
                      <a:pt x="1299" y="1206"/>
                    </a:lnTo>
                    <a:lnTo>
                      <a:pt x="1377" y="1135"/>
                    </a:lnTo>
                    <a:lnTo>
                      <a:pt x="1361" y="1110"/>
                    </a:lnTo>
                    <a:lnTo>
                      <a:pt x="1261" y="1135"/>
                    </a:lnTo>
                    <a:lnTo>
                      <a:pt x="1264" y="1083"/>
                    </a:lnTo>
                    <a:lnTo>
                      <a:pt x="1350" y="1055"/>
                    </a:lnTo>
                    <a:lnTo>
                      <a:pt x="1361" y="969"/>
                    </a:lnTo>
                    <a:lnTo>
                      <a:pt x="1377" y="956"/>
                    </a:lnTo>
                    <a:lnTo>
                      <a:pt x="1381" y="827"/>
                    </a:lnTo>
                    <a:lnTo>
                      <a:pt x="1430" y="683"/>
                    </a:lnTo>
                    <a:lnTo>
                      <a:pt x="1554" y="493"/>
                    </a:lnTo>
                    <a:lnTo>
                      <a:pt x="1560" y="408"/>
                    </a:lnTo>
                    <a:lnTo>
                      <a:pt x="1516" y="194"/>
                    </a:lnTo>
                    <a:lnTo>
                      <a:pt x="1540" y="94"/>
                    </a:lnTo>
                    <a:lnTo>
                      <a:pt x="1578" y="25"/>
                    </a:lnTo>
                    <a:lnTo>
                      <a:pt x="1560" y="0"/>
                    </a:lnTo>
                    <a:lnTo>
                      <a:pt x="1488" y="56"/>
                    </a:lnTo>
                    <a:lnTo>
                      <a:pt x="1250" y="152"/>
                    </a:lnTo>
                    <a:lnTo>
                      <a:pt x="1067" y="328"/>
                    </a:lnTo>
                    <a:lnTo>
                      <a:pt x="1026" y="435"/>
                    </a:lnTo>
                    <a:lnTo>
                      <a:pt x="902" y="517"/>
                    </a:lnTo>
                    <a:lnTo>
                      <a:pt x="438" y="569"/>
                    </a:lnTo>
                    <a:lnTo>
                      <a:pt x="335" y="662"/>
                    </a:lnTo>
                    <a:lnTo>
                      <a:pt x="270" y="765"/>
                    </a:lnTo>
                    <a:lnTo>
                      <a:pt x="159" y="1028"/>
                    </a:lnTo>
                    <a:lnTo>
                      <a:pt x="132" y="1159"/>
                    </a:lnTo>
                    <a:lnTo>
                      <a:pt x="59" y="1307"/>
                    </a:lnTo>
                    <a:lnTo>
                      <a:pt x="34" y="1442"/>
                    </a:lnTo>
                    <a:lnTo>
                      <a:pt x="32" y="1748"/>
                    </a:lnTo>
                    <a:lnTo>
                      <a:pt x="59" y="1861"/>
                    </a:lnTo>
                    <a:lnTo>
                      <a:pt x="45" y="2013"/>
                    </a:lnTo>
                    <a:lnTo>
                      <a:pt x="0" y="2196"/>
                    </a:lnTo>
                    <a:lnTo>
                      <a:pt x="56" y="2200"/>
                    </a:lnTo>
                    <a:lnTo>
                      <a:pt x="97" y="2175"/>
                    </a:lnTo>
                    <a:lnTo>
                      <a:pt x="197" y="2251"/>
                    </a:lnTo>
                    <a:lnTo>
                      <a:pt x="266" y="2338"/>
                    </a:lnTo>
                    <a:lnTo>
                      <a:pt x="308" y="2447"/>
                    </a:lnTo>
                    <a:lnTo>
                      <a:pt x="273" y="2809"/>
                    </a:lnTo>
                    <a:lnTo>
                      <a:pt x="286" y="2920"/>
                    </a:lnTo>
                    <a:close/>
                    <a:moveTo>
                      <a:pt x="2062" y="1861"/>
                    </a:moveTo>
                    <a:lnTo>
                      <a:pt x="2158" y="1886"/>
                    </a:lnTo>
                    <a:lnTo>
                      <a:pt x="2314" y="1890"/>
                    </a:lnTo>
                    <a:lnTo>
                      <a:pt x="2310" y="1937"/>
                    </a:lnTo>
                    <a:lnTo>
                      <a:pt x="2272" y="1955"/>
                    </a:lnTo>
                    <a:lnTo>
                      <a:pt x="2265" y="2044"/>
                    </a:lnTo>
                    <a:lnTo>
                      <a:pt x="2238" y="2062"/>
                    </a:lnTo>
                    <a:lnTo>
                      <a:pt x="2245" y="2079"/>
                    </a:lnTo>
                    <a:lnTo>
                      <a:pt x="2272" y="2062"/>
                    </a:lnTo>
                    <a:lnTo>
                      <a:pt x="2276" y="2151"/>
                    </a:lnTo>
                    <a:lnTo>
                      <a:pt x="2283" y="2206"/>
                    </a:lnTo>
                    <a:lnTo>
                      <a:pt x="2331" y="2155"/>
                    </a:lnTo>
                    <a:lnTo>
                      <a:pt x="2356" y="2058"/>
                    </a:lnTo>
                    <a:lnTo>
                      <a:pt x="2372" y="2051"/>
                    </a:lnTo>
                    <a:lnTo>
                      <a:pt x="2379" y="1979"/>
                    </a:lnTo>
                    <a:lnTo>
                      <a:pt x="2369" y="1979"/>
                    </a:lnTo>
                    <a:lnTo>
                      <a:pt x="2379" y="1955"/>
                    </a:lnTo>
                    <a:lnTo>
                      <a:pt x="2400" y="1955"/>
                    </a:lnTo>
                    <a:lnTo>
                      <a:pt x="2445" y="2082"/>
                    </a:lnTo>
                    <a:lnTo>
                      <a:pt x="2441" y="2144"/>
                    </a:lnTo>
                    <a:lnTo>
                      <a:pt x="2421" y="2144"/>
                    </a:lnTo>
                    <a:lnTo>
                      <a:pt x="2400" y="2175"/>
                    </a:lnTo>
                    <a:lnTo>
                      <a:pt x="2417" y="2178"/>
                    </a:lnTo>
                    <a:lnTo>
                      <a:pt x="2417" y="2203"/>
                    </a:lnTo>
                    <a:lnTo>
                      <a:pt x="2452" y="2209"/>
                    </a:lnTo>
                    <a:lnTo>
                      <a:pt x="2472" y="1951"/>
                    </a:lnTo>
                    <a:lnTo>
                      <a:pt x="2448" y="1913"/>
                    </a:lnTo>
                    <a:lnTo>
                      <a:pt x="2394" y="1899"/>
                    </a:lnTo>
                    <a:lnTo>
                      <a:pt x="2390" y="1859"/>
                    </a:lnTo>
                    <a:lnTo>
                      <a:pt x="2466" y="1772"/>
                    </a:lnTo>
                    <a:lnTo>
                      <a:pt x="2575" y="1745"/>
                    </a:lnTo>
                    <a:lnTo>
                      <a:pt x="2586" y="1723"/>
                    </a:lnTo>
                    <a:lnTo>
                      <a:pt x="2659" y="1721"/>
                    </a:lnTo>
                    <a:lnTo>
                      <a:pt x="2714" y="1792"/>
                    </a:lnTo>
                    <a:lnTo>
                      <a:pt x="2762" y="1937"/>
                    </a:lnTo>
                    <a:lnTo>
                      <a:pt x="2791" y="1944"/>
                    </a:lnTo>
                    <a:lnTo>
                      <a:pt x="2776" y="1997"/>
                    </a:lnTo>
                    <a:lnTo>
                      <a:pt x="2791" y="2051"/>
                    </a:lnTo>
                    <a:lnTo>
                      <a:pt x="2807" y="2062"/>
                    </a:lnTo>
                    <a:lnTo>
                      <a:pt x="2804" y="2120"/>
                    </a:lnTo>
                    <a:lnTo>
                      <a:pt x="2842" y="2231"/>
                    </a:lnTo>
                    <a:lnTo>
                      <a:pt x="2758" y="2227"/>
                    </a:lnTo>
                    <a:lnTo>
                      <a:pt x="2720" y="2269"/>
                    </a:lnTo>
                    <a:lnTo>
                      <a:pt x="2666" y="2265"/>
                    </a:lnTo>
                    <a:lnTo>
                      <a:pt x="2607" y="2334"/>
                    </a:lnTo>
                    <a:lnTo>
                      <a:pt x="2575" y="2392"/>
                    </a:lnTo>
                    <a:lnTo>
                      <a:pt x="2562" y="2472"/>
                    </a:lnTo>
                    <a:lnTo>
                      <a:pt x="2635" y="2479"/>
                    </a:lnTo>
                    <a:lnTo>
                      <a:pt x="2680" y="2561"/>
                    </a:lnTo>
                    <a:lnTo>
                      <a:pt x="2676" y="2668"/>
                    </a:lnTo>
                    <a:lnTo>
                      <a:pt x="2506" y="2702"/>
                    </a:lnTo>
                    <a:lnTo>
                      <a:pt x="2486" y="2733"/>
                    </a:lnTo>
                    <a:lnTo>
                      <a:pt x="2486" y="2778"/>
                    </a:lnTo>
                    <a:lnTo>
                      <a:pt x="2503" y="2778"/>
                    </a:lnTo>
                    <a:lnTo>
                      <a:pt x="2517" y="2833"/>
                    </a:lnTo>
                    <a:lnTo>
                      <a:pt x="2501" y="2833"/>
                    </a:lnTo>
                    <a:lnTo>
                      <a:pt x="2490" y="2860"/>
                    </a:lnTo>
                    <a:lnTo>
                      <a:pt x="2483" y="2933"/>
                    </a:lnTo>
                    <a:lnTo>
                      <a:pt x="2421" y="2947"/>
                    </a:lnTo>
                    <a:lnTo>
                      <a:pt x="2386" y="2909"/>
                    </a:lnTo>
                    <a:lnTo>
                      <a:pt x="2224" y="2871"/>
                    </a:lnTo>
                    <a:lnTo>
                      <a:pt x="2178" y="2844"/>
                    </a:lnTo>
                    <a:lnTo>
                      <a:pt x="2182" y="2824"/>
                    </a:lnTo>
                    <a:lnTo>
                      <a:pt x="2234" y="2844"/>
                    </a:lnTo>
                    <a:lnTo>
                      <a:pt x="2231" y="2775"/>
                    </a:lnTo>
                    <a:lnTo>
                      <a:pt x="2247" y="2775"/>
                    </a:lnTo>
                    <a:lnTo>
                      <a:pt x="2251" y="2737"/>
                    </a:lnTo>
                    <a:lnTo>
                      <a:pt x="2100" y="2692"/>
                    </a:lnTo>
                    <a:lnTo>
                      <a:pt x="1955" y="2692"/>
                    </a:lnTo>
                    <a:lnTo>
                      <a:pt x="1951" y="2603"/>
                    </a:lnTo>
                    <a:lnTo>
                      <a:pt x="1882" y="2572"/>
                    </a:lnTo>
                    <a:lnTo>
                      <a:pt x="1868" y="2537"/>
                    </a:lnTo>
                    <a:lnTo>
                      <a:pt x="1868" y="2516"/>
                    </a:lnTo>
                    <a:lnTo>
                      <a:pt x="1885" y="2510"/>
                    </a:lnTo>
                    <a:lnTo>
                      <a:pt x="1899" y="2458"/>
                    </a:lnTo>
                    <a:lnTo>
                      <a:pt x="1913" y="2272"/>
                    </a:lnTo>
                    <a:lnTo>
                      <a:pt x="1888" y="2234"/>
                    </a:lnTo>
                    <a:lnTo>
                      <a:pt x="1806" y="2220"/>
                    </a:lnTo>
                    <a:lnTo>
                      <a:pt x="1792" y="2193"/>
                    </a:lnTo>
                    <a:lnTo>
                      <a:pt x="1830" y="2169"/>
                    </a:lnTo>
                    <a:lnTo>
                      <a:pt x="1768" y="2144"/>
                    </a:lnTo>
                    <a:lnTo>
                      <a:pt x="1768" y="2127"/>
                    </a:lnTo>
                    <a:lnTo>
                      <a:pt x="1810" y="2102"/>
                    </a:lnTo>
                    <a:lnTo>
                      <a:pt x="1961" y="2113"/>
                    </a:lnTo>
                    <a:lnTo>
                      <a:pt x="2027" y="2100"/>
                    </a:lnTo>
                    <a:lnTo>
                      <a:pt x="2051" y="2013"/>
                    </a:lnTo>
                    <a:lnTo>
                      <a:pt x="2113" y="2017"/>
                    </a:lnTo>
                    <a:lnTo>
                      <a:pt x="2140" y="1993"/>
                    </a:lnTo>
                    <a:lnTo>
                      <a:pt x="2155" y="1937"/>
                    </a:lnTo>
                    <a:lnTo>
                      <a:pt x="2062" y="1861"/>
                    </a:lnTo>
                    <a:close/>
                    <a:moveTo>
                      <a:pt x="1682" y="2837"/>
                    </a:moveTo>
                    <a:lnTo>
                      <a:pt x="1689" y="2755"/>
                    </a:lnTo>
                    <a:lnTo>
                      <a:pt x="1705" y="2723"/>
                    </a:lnTo>
                    <a:lnTo>
                      <a:pt x="1743" y="2723"/>
                    </a:lnTo>
                    <a:lnTo>
                      <a:pt x="1740" y="2885"/>
                    </a:lnTo>
                    <a:lnTo>
                      <a:pt x="1674" y="2985"/>
                    </a:lnTo>
                    <a:lnTo>
                      <a:pt x="1665" y="3058"/>
                    </a:lnTo>
                    <a:lnTo>
                      <a:pt x="1636" y="3092"/>
                    </a:lnTo>
                    <a:lnTo>
                      <a:pt x="1606" y="3178"/>
                    </a:lnTo>
                    <a:lnTo>
                      <a:pt x="1575" y="3196"/>
                    </a:lnTo>
                    <a:lnTo>
                      <a:pt x="1571" y="3105"/>
                    </a:lnTo>
                    <a:lnTo>
                      <a:pt x="1540" y="3033"/>
                    </a:lnTo>
                    <a:lnTo>
                      <a:pt x="1560" y="3023"/>
                    </a:lnTo>
                    <a:lnTo>
                      <a:pt x="1595" y="2920"/>
                    </a:lnTo>
                    <a:lnTo>
                      <a:pt x="1636" y="2851"/>
                    </a:lnTo>
                    <a:lnTo>
                      <a:pt x="1682" y="2837"/>
                    </a:lnTo>
                    <a:close/>
                    <a:moveTo>
                      <a:pt x="1198" y="2296"/>
                    </a:moveTo>
                    <a:lnTo>
                      <a:pt x="1254" y="2265"/>
                    </a:lnTo>
                    <a:lnTo>
                      <a:pt x="1399" y="2258"/>
                    </a:lnTo>
                    <a:lnTo>
                      <a:pt x="1482" y="2323"/>
                    </a:lnTo>
                    <a:lnTo>
                      <a:pt x="1513" y="2320"/>
                    </a:lnTo>
                    <a:lnTo>
                      <a:pt x="1516" y="2247"/>
                    </a:lnTo>
                    <a:lnTo>
                      <a:pt x="1544" y="2224"/>
                    </a:lnTo>
                    <a:lnTo>
                      <a:pt x="1623" y="2378"/>
                    </a:lnTo>
                    <a:lnTo>
                      <a:pt x="1609" y="2465"/>
                    </a:lnTo>
                    <a:lnTo>
                      <a:pt x="1631" y="2537"/>
                    </a:lnTo>
                    <a:lnTo>
                      <a:pt x="1647" y="2568"/>
                    </a:lnTo>
                    <a:lnTo>
                      <a:pt x="1699" y="2585"/>
                    </a:lnTo>
                    <a:lnTo>
                      <a:pt x="1699" y="2606"/>
                    </a:lnTo>
                    <a:lnTo>
                      <a:pt x="1665" y="2603"/>
                    </a:lnTo>
                    <a:lnTo>
                      <a:pt x="1654" y="2692"/>
                    </a:lnTo>
                    <a:lnTo>
                      <a:pt x="1631" y="2806"/>
                    </a:lnTo>
                    <a:lnTo>
                      <a:pt x="1540" y="2820"/>
                    </a:lnTo>
                    <a:lnTo>
                      <a:pt x="1471" y="2851"/>
                    </a:lnTo>
                    <a:lnTo>
                      <a:pt x="1409" y="2837"/>
                    </a:lnTo>
                    <a:lnTo>
                      <a:pt x="1323" y="2775"/>
                    </a:lnTo>
                    <a:lnTo>
                      <a:pt x="1212" y="2799"/>
                    </a:lnTo>
                    <a:lnTo>
                      <a:pt x="1216" y="2755"/>
                    </a:lnTo>
                    <a:lnTo>
                      <a:pt x="1257" y="2702"/>
                    </a:lnTo>
                    <a:lnTo>
                      <a:pt x="1212" y="2699"/>
                    </a:lnTo>
                    <a:lnTo>
                      <a:pt x="1087" y="2641"/>
                    </a:lnTo>
                    <a:lnTo>
                      <a:pt x="1087" y="2557"/>
                    </a:lnTo>
                    <a:lnTo>
                      <a:pt x="1036" y="2503"/>
                    </a:lnTo>
                    <a:lnTo>
                      <a:pt x="1056" y="2451"/>
                    </a:lnTo>
                    <a:lnTo>
                      <a:pt x="1015" y="2403"/>
                    </a:lnTo>
                    <a:lnTo>
                      <a:pt x="1036" y="2403"/>
                    </a:lnTo>
                    <a:lnTo>
                      <a:pt x="1036" y="2378"/>
                    </a:lnTo>
                    <a:lnTo>
                      <a:pt x="1012" y="2341"/>
                    </a:lnTo>
                    <a:lnTo>
                      <a:pt x="1015" y="2307"/>
                    </a:lnTo>
                    <a:lnTo>
                      <a:pt x="1071" y="2309"/>
                    </a:lnTo>
                    <a:lnTo>
                      <a:pt x="1129" y="2338"/>
                    </a:lnTo>
                    <a:lnTo>
                      <a:pt x="1198" y="2296"/>
                    </a:lnTo>
                    <a:close/>
                    <a:moveTo>
                      <a:pt x="1926" y="2951"/>
                    </a:moveTo>
                    <a:lnTo>
                      <a:pt x="1944" y="2962"/>
                    </a:lnTo>
                    <a:lnTo>
                      <a:pt x="1961" y="3013"/>
                    </a:lnTo>
                    <a:lnTo>
                      <a:pt x="2003" y="3027"/>
                    </a:lnTo>
                    <a:lnTo>
                      <a:pt x="2048" y="3074"/>
                    </a:lnTo>
                    <a:lnTo>
                      <a:pt x="2082" y="3085"/>
                    </a:lnTo>
                    <a:lnTo>
                      <a:pt x="2082" y="3061"/>
                    </a:lnTo>
                    <a:lnTo>
                      <a:pt x="2120" y="3061"/>
                    </a:lnTo>
                    <a:lnTo>
                      <a:pt x="2120" y="3033"/>
                    </a:lnTo>
                    <a:lnTo>
                      <a:pt x="2169" y="3036"/>
                    </a:lnTo>
                    <a:lnTo>
                      <a:pt x="2172" y="3074"/>
                    </a:lnTo>
                    <a:lnTo>
                      <a:pt x="2213" y="3130"/>
                    </a:lnTo>
                    <a:lnTo>
                      <a:pt x="2251" y="3274"/>
                    </a:lnTo>
                    <a:lnTo>
                      <a:pt x="2203" y="3288"/>
                    </a:lnTo>
                    <a:lnTo>
                      <a:pt x="2096" y="3265"/>
                    </a:lnTo>
                    <a:lnTo>
                      <a:pt x="2066" y="3299"/>
                    </a:lnTo>
                    <a:lnTo>
                      <a:pt x="2010" y="3312"/>
                    </a:lnTo>
                    <a:lnTo>
                      <a:pt x="1899" y="3209"/>
                    </a:lnTo>
                    <a:lnTo>
                      <a:pt x="1785" y="3154"/>
                    </a:lnTo>
                    <a:lnTo>
                      <a:pt x="1761" y="3099"/>
                    </a:lnTo>
                    <a:lnTo>
                      <a:pt x="1799" y="3105"/>
                    </a:lnTo>
                    <a:lnTo>
                      <a:pt x="1837" y="3051"/>
                    </a:lnTo>
                    <a:lnTo>
                      <a:pt x="1803" y="3051"/>
                    </a:lnTo>
                    <a:lnTo>
                      <a:pt x="1778" y="2996"/>
                    </a:lnTo>
                    <a:lnTo>
                      <a:pt x="1827" y="2964"/>
                    </a:lnTo>
                    <a:lnTo>
                      <a:pt x="1910" y="2967"/>
                    </a:lnTo>
                    <a:lnTo>
                      <a:pt x="1926" y="2951"/>
                    </a:lnTo>
                    <a:close/>
                    <a:moveTo>
                      <a:pt x="2272" y="2971"/>
                    </a:moveTo>
                    <a:lnTo>
                      <a:pt x="2300" y="2964"/>
                    </a:lnTo>
                    <a:lnTo>
                      <a:pt x="2341" y="2985"/>
                    </a:lnTo>
                    <a:lnTo>
                      <a:pt x="2358" y="3030"/>
                    </a:lnTo>
                    <a:lnTo>
                      <a:pt x="2452" y="3082"/>
                    </a:lnTo>
                    <a:lnTo>
                      <a:pt x="2459" y="3143"/>
                    </a:lnTo>
                    <a:lnTo>
                      <a:pt x="2390" y="3196"/>
                    </a:lnTo>
                    <a:lnTo>
                      <a:pt x="2379" y="3227"/>
                    </a:lnTo>
                    <a:lnTo>
                      <a:pt x="2361" y="3377"/>
                    </a:lnTo>
                    <a:lnTo>
                      <a:pt x="2317" y="3341"/>
                    </a:lnTo>
                    <a:lnTo>
                      <a:pt x="2327" y="3192"/>
                    </a:lnTo>
                    <a:lnTo>
                      <a:pt x="2296" y="3161"/>
                    </a:lnTo>
                    <a:lnTo>
                      <a:pt x="2279" y="3089"/>
                    </a:lnTo>
                    <a:lnTo>
                      <a:pt x="2255" y="3071"/>
                    </a:lnTo>
                    <a:lnTo>
                      <a:pt x="2224" y="2989"/>
                    </a:lnTo>
                    <a:lnTo>
                      <a:pt x="2227" y="2971"/>
                    </a:lnTo>
                    <a:lnTo>
                      <a:pt x="2272" y="2971"/>
                    </a:lnTo>
                    <a:close/>
                  </a:path>
                </a:pathLst>
              </a:custGeom>
              <a:solidFill>
                <a:schemeClr val="accent1"/>
              </a:solidFill>
              <a:ln w="3175">
                <a:solidFill>
                  <a:srgbClr val="FFFFFF"/>
                </a:solidFill>
              </a:ln>
            </p:spPr>
            <p:txBody>
              <a:bodyPr vert="eaVert" wrap="none" anchor="ctr"/>
              <a:lstStyle/>
              <a:p>
                <a:pPr defTabSz="913201">
                  <a:defRPr/>
                </a:pPr>
                <a:endParaRPr sz="600" b="1" dirty="0"/>
              </a:p>
            </p:txBody>
          </p:sp>
          <p:sp>
            <p:nvSpPr>
              <p:cNvPr id="18" name="Freeform 149"/>
              <p:cNvSpPr>
                <a:spLocks/>
              </p:cNvSpPr>
              <p:nvPr/>
            </p:nvSpPr>
            <p:spPr bwMode="gray">
              <a:xfrm>
                <a:off x="5152025" y="6224197"/>
                <a:ext cx="125487" cy="59429"/>
              </a:xfrm>
              <a:custGeom>
                <a:avLst/>
                <a:gdLst/>
                <a:ahLst/>
                <a:cxnLst>
                  <a:cxn ang="0">
                    <a:pos x="212" y="121"/>
                  </a:cxn>
                  <a:cxn ang="0">
                    <a:pos x="112" y="141"/>
                  </a:cxn>
                  <a:cxn ang="0">
                    <a:pos x="32" y="204"/>
                  </a:cxn>
                  <a:cxn ang="0">
                    <a:pos x="0" y="256"/>
                  </a:cxn>
                  <a:cxn ang="0">
                    <a:pos x="503" y="256"/>
                  </a:cxn>
                  <a:cxn ang="0">
                    <a:pos x="503" y="0"/>
                  </a:cxn>
                  <a:cxn ang="0">
                    <a:pos x="284" y="52"/>
                  </a:cxn>
                  <a:cxn ang="0">
                    <a:pos x="212" y="121"/>
                  </a:cxn>
                </a:cxnLst>
                <a:rect l="0" t="0" r="r" b="b"/>
                <a:pathLst>
                  <a:path w="503" h="256">
                    <a:moveTo>
                      <a:pt x="212" y="121"/>
                    </a:moveTo>
                    <a:lnTo>
                      <a:pt x="112" y="141"/>
                    </a:lnTo>
                    <a:lnTo>
                      <a:pt x="32" y="204"/>
                    </a:lnTo>
                    <a:lnTo>
                      <a:pt x="0" y="256"/>
                    </a:lnTo>
                    <a:lnTo>
                      <a:pt x="503" y="256"/>
                    </a:lnTo>
                    <a:lnTo>
                      <a:pt x="503" y="0"/>
                    </a:lnTo>
                    <a:lnTo>
                      <a:pt x="284" y="52"/>
                    </a:lnTo>
                    <a:lnTo>
                      <a:pt x="212" y="121"/>
                    </a:lnTo>
                    <a:close/>
                  </a:path>
                </a:pathLst>
              </a:custGeom>
              <a:solidFill>
                <a:srgbClr val="E4E3E3"/>
              </a:solidFill>
              <a:ln w="3175" cap="flat" cmpd="sng">
                <a:solidFill>
                  <a:srgbClr val="FFFFFF"/>
                </a:solidFill>
                <a:prstDash val="solid"/>
                <a:round/>
                <a:headEnd type="none" w="med" len="med"/>
                <a:tailEnd type="none" w="med" len="med"/>
              </a:ln>
              <a:effectLst/>
            </p:spPr>
            <p:txBody>
              <a:bodyPr wrap="none" lIns="87266" tIns="43634" rIns="87266" bIns="43634" anchor="ctr"/>
              <a:lstStyle/>
              <a:p>
                <a:pPr>
                  <a:defRPr/>
                </a:pPr>
                <a:endParaRPr dirty="0">
                  <a:latin typeface="+mn-lt"/>
                </a:endParaRPr>
              </a:p>
            </p:txBody>
          </p:sp>
          <p:sp>
            <p:nvSpPr>
              <p:cNvPr id="19" name="Freeform 150"/>
              <p:cNvSpPr>
                <a:spLocks noEditPoints="1"/>
              </p:cNvSpPr>
              <p:nvPr/>
            </p:nvSpPr>
            <p:spPr bwMode="gray">
              <a:xfrm>
                <a:off x="1977645" y="2378460"/>
                <a:ext cx="1550007" cy="3314696"/>
              </a:xfrm>
              <a:custGeom>
                <a:avLst/>
                <a:gdLst/>
                <a:ahLst/>
                <a:cxnLst>
                  <a:cxn ang="0">
                    <a:pos x="114" y="11074"/>
                  </a:cxn>
                  <a:cxn ang="0">
                    <a:pos x="210" y="11166"/>
                  </a:cxn>
                  <a:cxn ang="0">
                    <a:pos x="362" y="11949"/>
                  </a:cxn>
                  <a:cxn ang="0">
                    <a:pos x="846" y="12862"/>
                  </a:cxn>
                  <a:cxn ang="0">
                    <a:pos x="666" y="13248"/>
                  </a:cxn>
                  <a:cxn ang="0">
                    <a:pos x="839" y="14186"/>
                  </a:cxn>
                  <a:cxn ang="0">
                    <a:pos x="1691" y="13776"/>
                  </a:cxn>
                  <a:cxn ang="0">
                    <a:pos x="2468" y="13365"/>
                  </a:cxn>
                  <a:cxn ang="0">
                    <a:pos x="3007" y="12256"/>
                  </a:cxn>
                  <a:cxn ang="0">
                    <a:pos x="3021" y="11518"/>
                  </a:cxn>
                  <a:cxn ang="0">
                    <a:pos x="3162" y="11101"/>
                  </a:cxn>
                  <a:cxn ang="0">
                    <a:pos x="3108" y="10809"/>
                  </a:cxn>
                  <a:cxn ang="0">
                    <a:pos x="3539" y="10495"/>
                  </a:cxn>
                  <a:cxn ang="0">
                    <a:pos x="3971" y="10054"/>
                  </a:cxn>
                  <a:cxn ang="0">
                    <a:pos x="3432" y="10088"/>
                  </a:cxn>
                  <a:cxn ang="0">
                    <a:pos x="3063" y="9788"/>
                  </a:cxn>
                  <a:cxn ang="0">
                    <a:pos x="3597" y="9864"/>
                  </a:cxn>
                  <a:cxn ang="0">
                    <a:pos x="4268" y="9385"/>
                  </a:cxn>
                  <a:cxn ang="0">
                    <a:pos x="3763" y="8719"/>
                  </a:cxn>
                  <a:cxn ang="0">
                    <a:pos x="3190" y="9106"/>
                  </a:cxn>
                  <a:cxn ang="0">
                    <a:pos x="3228" y="8957"/>
                  </a:cxn>
                  <a:cxn ang="0">
                    <a:pos x="3287" y="8072"/>
                  </a:cxn>
                  <a:cxn ang="0">
                    <a:pos x="3376" y="7317"/>
                  </a:cxn>
                  <a:cxn ang="0">
                    <a:pos x="3549" y="6711"/>
                  </a:cxn>
                  <a:cxn ang="0">
                    <a:pos x="3681" y="6414"/>
                  </a:cxn>
                  <a:cxn ang="0">
                    <a:pos x="3902" y="6138"/>
                  </a:cxn>
                  <a:cxn ang="0">
                    <a:pos x="4264" y="5773"/>
                  </a:cxn>
                  <a:cxn ang="0">
                    <a:pos x="4741" y="5401"/>
                  </a:cxn>
                  <a:cxn ang="0">
                    <a:pos x="5182" y="4687"/>
                  </a:cxn>
                  <a:cxn ang="0">
                    <a:pos x="5109" y="4419"/>
                  </a:cxn>
                  <a:cxn ang="0">
                    <a:pos x="5158" y="4098"/>
                  </a:cxn>
                  <a:cxn ang="0">
                    <a:pos x="5317" y="3588"/>
                  </a:cxn>
                  <a:cxn ang="0">
                    <a:pos x="5393" y="3347"/>
                  </a:cxn>
                  <a:cxn ang="0">
                    <a:pos x="5538" y="3102"/>
                  </a:cxn>
                  <a:cxn ang="0">
                    <a:pos x="5828" y="3216"/>
                  </a:cxn>
                  <a:cxn ang="0">
                    <a:pos x="6059" y="2757"/>
                  </a:cxn>
                  <a:cxn ang="0">
                    <a:pos x="5832" y="1634"/>
                  </a:cxn>
                  <a:cxn ang="0">
                    <a:pos x="5410" y="638"/>
                  </a:cxn>
                  <a:cxn ang="0">
                    <a:pos x="4192" y="31"/>
                  </a:cxn>
                  <a:cxn ang="0">
                    <a:pos x="4184" y="535"/>
                  </a:cxn>
                  <a:cxn ang="0">
                    <a:pos x="3473" y="680"/>
                  </a:cxn>
                  <a:cxn ang="0">
                    <a:pos x="3104" y="1048"/>
                  </a:cxn>
                  <a:cxn ang="0">
                    <a:pos x="2803" y="1921"/>
                  </a:cxn>
                  <a:cxn ang="0">
                    <a:pos x="2354" y="2855"/>
                  </a:cxn>
                  <a:cxn ang="0">
                    <a:pos x="1946" y="3967"/>
                  </a:cxn>
                  <a:cxn ang="0">
                    <a:pos x="1705" y="5160"/>
                  </a:cxn>
                  <a:cxn ang="0">
                    <a:pos x="781" y="5935"/>
                  </a:cxn>
                  <a:cxn ang="0">
                    <a:pos x="718" y="6721"/>
                  </a:cxn>
                  <a:cxn ang="0">
                    <a:pos x="977" y="8086"/>
                  </a:cxn>
                  <a:cxn ang="0">
                    <a:pos x="794" y="9233"/>
                  </a:cxn>
                  <a:cxn ang="0">
                    <a:pos x="168" y="10464"/>
                  </a:cxn>
                  <a:cxn ang="0">
                    <a:pos x="3148" y="12862"/>
                  </a:cxn>
                  <a:cxn ang="0">
                    <a:pos x="3124" y="12666"/>
                  </a:cxn>
                  <a:cxn ang="0">
                    <a:pos x="4329" y="12104"/>
                  </a:cxn>
                  <a:cxn ang="0">
                    <a:pos x="4353" y="11529"/>
                  </a:cxn>
                  <a:cxn ang="0">
                    <a:pos x="4032" y="12283"/>
                  </a:cxn>
                </a:cxnLst>
                <a:rect l="0" t="0" r="r" b="b"/>
                <a:pathLst>
                  <a:path w="6249" h="14226">
                    <a:moveTo>
                      <a:pt x="83" y="10243"/>
                    </a:moveTo>
                    <a:lnTo>
                      <a:pt x="7" y="10364"/>
                    </a:lnTo>
                    <a:lnTo>
                      <a:pt x="0" y="10467"/>
                    </a:lnTo>
                    <a:lnTo>
                      <a:pt x="31" y="10881"/>
                    </a:lnTo>
                    <a:lnTo>
                      <a:pt x="48" y="10936"/>
                    </a:lnTo>
                    <a:lnTo>
                      <a:pt x="96" y="10954"/>
                    </a:lnTo>
                    <a:lnTo>
                      <a:pt x="114" y="10998"/>
                    </a:lnTo>
                    <a:lnTo>
                      <a:pt x="114" y="11074"/>
                    </a:lnTo>
                    <a:lnTo>
                      <a:pt x="100" y="11112"/>
                    </a:lnTo>
                    <a:lnTo>
                      <a:pt x="168" y="11039"/>
                    </a:lnTo>
                    <a:lnTo>
                      <a:pt x="193" y="10967"/>
                    </a:lnTo>
                    <a:lnTo>
                      <a:pt x="231" y="11012"/>
                    </a:lnTo>
                    <a:lnTo>
                      <a:pt x="197" y="11108"/>
                    </a:lnTo>
                    <a:lnTo>
                      <a:pt x="241" y="11104"/>
                    </a:lnTo>
                    <a:lnTo>
                      <a:pt x="266" y="11132"/>
                    </a:lnTo>
                    <a:lnTo>
                      <a:pt x="210" y="11166"/>
                    </a:lnTo>
                    <a:lnTo>
                      <a:pt x="130" y="11266"/>
                    </a:lnTo>
                    <a:lnTo>
                      <a:pt x="293" y="11331"/>
                    </a:lnTo>
                    <a:lnTo>
                      <a:pt x="317" y="11435"/>
                    </a:lnTo>
                    <a:lnTo>
                      <a:pt x="279" y="11601"/>
                    </a:lnTo>
                    <a:lnTo>
                      <a:pt x="393" y="11580"/>
                    </a:lnTo>
                    <a:lnTo>
                      <a:pt x="414" y="11705"/>
                    </a:lnTo>
                    <a:lnTo>
                      <a:pt x="338" y="11790"/>
                    </a:lnTo>
                    <a:lnTo>
                      <a:pt x="362" y="11949"/>
                    </a:lnTo>
                    <a:lnTo>
                      <a:pt x="346" y="12069"/>
                    </a:lnTo>
                    <a:lnTo>
                      <a:pt x="435" y="12077"/>
                    </a:lnTo>
                    <a:lnTo>
                      <a:pt x="480" y="12218"/>
                    </a:lnTo>
                    <a:lnTo>
                      <a:pt x="500" y="12345"/>
                    </a:lnTo>
                    <a:lnTo>
                      <a:pt x="556" y="12538"/>
                    </a:lnTo>
                    <a:lnTo>
                      <a:pt x="670" y="12652"/>
                    </a:lnTo>
                    <a:lnTo>
                      <a:pt x="725" y="12777"/>
                    </a:lnTo>
                    <a:lnTo>
                      <a:pt x="846" y="12862"/>
                    </a:lnTo>
                    <a:lnTo>
                      <a:pt x="922" y="12976"/>
                    </a:lnTo>
                    <a:lnTo>
                      <a:pt x="922" y="13058"/>
                    </a:lnTo>
                    <a:lnTo>
                      <a:pt x="853" y="13096"/>
                    </a:lnTo>
                    <a:lnTo>
                      <a:pt x="773" y="13083"/>
                    </a:lnTo>
                    <a:lnTo>
                      <a:pt x="752" y="13121"/>
                    </a:lnTo>
                    <a:lnTo>
                      <a:pt x="825" y="13296"/>
                    </a:lnTo>
                    <a:lnTo>
                      <a:pt x="742" y="13290"/>
                    </a:lnTo>
                    <a:lnTo>
                      <a:pt x="666" y="13248"/>
                    </a:lnTo>
                    <a:lnTo>
                      <a:pt x="659" y="13321"/>
                    </a:lnTo>
                    <a:lnTo>
                      <a:pt x="819" y="13700"/>
                    </a:lnTo>
                    <a:lnTo>
                      <a:pt x="901" y="13827"/>
                    </a:lnTo>
                    <a:lnTo>
                      <a:pt x="939" y="13934"/>
                    </a:lnTo>
                    <a:lnTo>
                      <a:pt x="904" y="13992"/>
                    </a:lnTo>
                    <a:lnTo>
                      <a:pt x="888" y="14121"/>
                    </a:lnTo>
                    <a:lnTo>
                      <a:pt x="853" y="14130"/>
                    </a:lnTo>
                    <a:lnTo>
                      <a:pt x="839" y="14186"/>
                    </a:lnTo>
                    <a:lnTo>
                      <a:pt x="980" y="14182"/>
                    </a:lnTo>
                    <a:lnTo>
                      <a:pt x="1109" y="14226"/>
                    </a:lnTo>
                    <a:lnTo>
                      <a:pt x="1315" y="14155"/>
                    </a:lnTo>
                    <a:lnTo>
                      <a:pt x="1506" y="14151"/>
                    </a:lnTo>
                    <a:lnTo>
                      <a:pt x="1618" y="14206"/>
                    </a:lnTo>
                    <a:lnTo>
                      <a:pt x="1674" y="14161"/>
                    </a:lnTo>
                    <a:lnTo>
                      <a:pt x="1723" y="14010"/>
                    </a:lnTo>
                    <a:lnTo>
                      <a:pt x="1691" y="13776"/>
                    </a:lnTo>
                    <a:lnTo>
                      <a:pt x="1750" y="13624"/>
                    </a:lnTo>
                    <a:lnTo>
                      <a:pt x="1819" y="13500"/>
                    </a:lnTo>
                    <a:lnTo>
                      <a:pt x="1923" y="13535"/>
                    </a:lnTo>
                    <a:lnTo>
                      <a:pt x="1971" y="13421"/>
                    </a:lnTo>
                    <a:lnTo>
                      <a:pt x="2086" y="13352"/>
                    </a:lnTo>
                    <a:lnTo>
                      <a:pt x="2247" y="13359"/>
                    </a:lnTo>
                    <a:lnTo>
                      <a:pt x="2345" y="13397"/>
                    </a:lnTo>
                    <a:lnTo>
                      <a:pt x="2468" y="13365"/>
                    </a:lnTo>
                    <a:lnTo>
                      <a:pt x="2599" y="13399"/>
                    </a:lnTo>
                    <a:lnTo>
                      <a:pt x="2727" y="13399"/>
                    </a:lnTo>
                    <a:lnTo>
                      <a:pt x="2776" y="13190"/>
                    </a:lnTo>
                    <a:lnTo>
                      <a:pt x="2872" y="12945"/>
                    </a:lnTo>
                    <a:lnTo>
                      <a:pt x="2969" y="12762"/>
                    </a:lnTo>
                    <a:lnTo>
                      <a:pt x="2976" y="12541"/>
                    </a:lnTo>
                    <a:lnTo>
                      <a:pt x="3021" y="12403"/>
                    </a:lnTo>
                    <a:lnTo>
                      <a:pt x="3007" y="12256"/>
                    </a:lnTo>
                    <a:lnTo>
                      <a:pt x="3048" y="12128"/>
                    </a:lnTo>
                    <a:lnTo>
                      <a:pt x="3104" y="12021"/>
                    </a:lnTo>
                    <a:lnTo>
                      <a:pt x="3093" y="11908"/>
                    </a:lnTo>
                    <a:lnTo>
                      <a:pt x="3048" y="11839"/>
                    </a:lnTo>
                    <a:lnTo>
                      <a:pt x="3110" y="11732"/>
                    </a:lnTo>
                    <a:lnTo>
                      <a:pt x="3090" y="11642"/>
                    </a:lnTo>
                    <a:lnTo>
                      <a:pt x="3035" y="11570"/>
                    </a:lnTo>
                    <a:lnTo>
                      <a:pt x="3021" y="11518"/>
                    </a:lnTo>
                    <a:lnTo>
                      <a:pt x="3035" y="11473"/>
                    </a:lnTo>
                    <a:lnTo>
                      <a:pt x="3097" y="11504"/>
                    </a:lnTo>
                    <a:lnTo>
                      <a:pt x="3148" y="11494"/>
                    </a:lnTo>
                    <a:lnTo>
                      <a:pt x="3114" y="11429"/>
                    </a:lnTo>
                    <a:lnTo>
                      <a:pt x="3121" y="11384"/>
                    </a:lnTo>
                    <a:lnTo>
                      <a:pt x="3152" y="11326"/>
                    </a:lnTo>
                    <a:lnTo>
                      <a:pt x="3142" y="11273"/>
                    </a:lnTo>
                    <a:lnTo>
                      <a:pt x="3162" y="11101"/>
                    </a:lnTo>
                    <a:lnTo>
                      <a:pt x="3148" y="11053"/>
                    </a:lnTo>
                    <a:lnTo>
                      <a:pt x="3066" y="10987"/>
                    </a:lnTo>
                    <a:lnTo>
                      <a:pt x="2965" y="10939"/>
                    </a:lnTo>
                    <a:lnTo>
                      <a:pt x="2990" y="10929"/>
                    </a:lnTo>
                    <a:lnTo>
                      <a:pt x="3086" y="10956"/>
                    </a:lnTo>
                    <a:lnTo>
                      <a:pt x="3183" y="10939"/>
                    </a:lnTo>
                    <a:lnTo>
                      <a:pt x="3208" y="10894"/>
                    </a:lnTo>
                    <a:lnTo>
                      <a:pt x="3108" y="10809"/>
                    </a:lnTo>
                    <a:lnTo>
                      <a:pt x="2820" y="10774"/>
                    </a:lnTo>
                    <a:lnTo>
                      <a:pt x="2838" y="10743"/>
                    </a:lnTo>
                    <a:lnTo>
                      <a:pt x="3070" y="10712"/>
                    </a:lnTo>
                    <a:lnTo>
                      <a:pt x="3200" y="10753"/>
                    </a:lnTo>
                    <a:lnTo>
                      <a:pt x="3273" y="10715"/>
                    </a:lnTo>
                    <a:lnTo>
                      <a:pt x="3290" y="10622"/>
                    </a:lnTo>
                    <a:lnTo>
                      <a:pt x="3425" y="10611"/>
                    </a:lnTo>
                    <a:lnTo>
                      <a:pt x="3539" y="10495"/>
                    </a:lnTo>
                    <a:lnTo>
                      <a:pt x="3594" y="10426"/>
                    </a:lnTo>
                    <a:lnTo>
                      <a:pt x="3587" y="10305"/>
                    </a:lnTo>
                    <a:lnTo>
                      <a:pt x="3670" y="10326"/>
                    </a:lnTo>
                    <a:lnTo>
                      <a:pt x="3673" y="10446"/>
                    </a:lnTo>
                    <a:lnTo>
                      <a:pt x="3798" y="10429"/>
                    </a:lnTo>
                    <a:lnTo>
                      <a:pt x="3867" y="10301"/>
                    </a:lnTo>
                    <a:lnTo>
                      <a:pt x="4009" y="10174"/>
                    </a:lnTo>
                    <a:lnTo>
                      <a:pt x="3971" y="10054"/>
                    </a:lnTo>
                    <a:lnTo>
                      <a:pt x="4022" y="10098"/>
                    </a:lnTo>
                    <a:lnTo>
                      <a:pt x="4088" y="10094"/>
                    </a:lnTo>
                    <a:lnTo>
                      <a:pt x="4088" y="10036"/>
                    </a:lnTo>
                    <a:lnTo>
                      <a:pt x="4146" y="9985"/>
                    </a:lnTo>
                    <a:lnTo>
                      <a:pt x="4129" y="9940"/>
                    </a:lnTo>
                    <a:lnTo>
                      <a:pt x="3604" y="10071"/>
                    </a:lnTo>
                    <a:lnTo>
                      <a:pt x="3480" y="10050"/>
                    </a:lnTo>
                    <a:lnTo>
                      <a:pt x="3432" y="10088"/>
                    </a:lnTo>
                    <a:lnTo>
                      <a:pt x="3404" y="10022"/>
                    </a:lnTo>
                    <a:lnTo>
                      <a:pt x="3345" y="9971"/>
                    </a:lnTo>
                    <a:lnTo>
                      <a:pt x="3097" y="9871"/>
                    </a:lnTo>
                    <a:lnTo>
                      <a:pt x="2959" y="9898"/>
                    </a:lnTo>
                    <a:lnTo>
                      <a:pt x="2900" y="9867"/>
                    </a:lnTo>
                    <a:lnTo>
                      <a:pt x="2956" y="9836"/>
                    </a:lnTo>
                    <a:lnTo>
                      <a:pt x="2997" y="9775"/>
                    </a:lnTo>
                    <a:lnTo>
                      <a:pt x="3063" y="9788"/>
                    </a:lnTo>
                    <a:lnTo>
                      <a:pt x="3142" y="9764"/>
                    </a:lnTo>
                    <a:lnTo>
                      <a:pt x="3266" y="9778"/>
                    </a:lnTo>
                    <a:lnTo>
                      <a:pt x="3276" y="9768"/>
                    </a:lnTo>
                    <a:lnTo>
                      <a:pt x="3376" y="9860"/>
                    </a:lnTo>
                    <a:lnTo>
                      <a:pt x="3442" y="9819"/>
                    </a:lnTo>
                    <a:lnTo>
                      <a:pt x="3445" y="9788"/>
                    </a:lnTo>
                    <a:lnTo>
                      <a:pt x="3514" y="9840"/>
                    </a:lnTo>
                    <a:lnTo>
                      <a:pt x="3597" y="9864"/>
                    </a:lnTo>
                    <a:lnTo>
                      <a:pt x="3625" y="9806"/>
                    </a:lnTo>
                    <a:lnTo>
                      <a:pt x="3656" y="9833"/>
                    </a:lnTo>
                    <a:lnTo>
                      <a:pt x="3704" y="9936"/>
                    </a:lnTo>
                    <a:lnTo>
                      <a:pt x="3784" y="9956"/>
                    </a:lnTo>
                    <a:lnTo>
                      <a:pt x="4098" y="9782"/>
                    </a:lnTo>
                    <a:lnTo>
                      <a:pt x="4195" y="9599"/>
                    </a:lnTo>
                    <a:lnTo>
                      <a:pt x="4243" y="9550"/>
                    </a:lnTo>
                    <a:lnTo>
                      <a:pt x="4268" y="9385"/>
                    </a:lnTo>
                    <a:lnTo>
                      <a:pt x="4198" y="9247"/>
                    </a:lnTo>
                    <a:lnTo>
                      <a:pt x="4070" y="9164"/>
                    </a:lnTo>
                    <a:lnTo>
                      <a:pt x="3974" y="9030"/>
                    </a:lnTo>
                    <a:lnTo>
                      <a:pt x="4050" y="9024"/>
                    </a:lnTo>
                    <a:lnTo>
                      <a:pt x="4043" y="8986"/>
                    </a:lnTo>
                    <a:lnTo>
                      <a:pt x="3826" y="8899"/>
                    </a:lnTo>
                    <a:lnTo>
                      <a:pt x="3808" y="8810"/>
                    </a:lnTo>
                    <a:lnTo>
                      <a:pt x="3763" y="8719"/>
                    </a:lnTo>
                    <a:lnTo>
                      <a:pt x="3597" y="8748"/>
                    </a:lnTo>
                    <a:lnTo>
                      <a:pt x="3549" y="8692"/>
                    </a:lnTo>
                    <a:lnTo>
                      <a:pt x="3532" y="8650"/>
                    </a:lnTo>
                    <a:lnTo>
                      <a:pt x="3494" y="8645"/>
                    </a:lnTo>
                    <a:lnTo>
                      <a:pt x="3498" y="8685"/>
                    </a:lnTo>
                    <a:lnTo>
                      <a:pt x="3438" y="8861"/>
                    </a:lnTo>
                    <a:lnTo>
                      <a:pt x="3366" y="8968"/>
                    </a:lnTo>
                    <a:lnTo>
                      <a:pt x="3190" y="9106"/>
                    </a:lnTo>
                    <a:lnTo>
                      <a:pt x="3124" y="9154"/>
                    </a:lnTo>
                    <a:lnTo>
                      <a:pt x="3035" y="9158"/>
                    </a:lnTo>
                    <a:lnTo>
                      <a:pt x="2918" y="9192"/>
                    </a:lnTo>
                    <a:lnTo>
                      <a:pt x="2845" y="9171"/>
                    </a:lnTo>
                    <a:lnTo>
                      <a:pt x="2927" y="9113"/>
                    </a:lnTo>
                    <a:lnTo>
                      <a:pt x="3045" y="9085"/>
                    </a:lnTo>
                    <a:lnTo>
                      <a:pt x="3135" y="8999"/>
                    </a:lnTo>
                    <a:lnTo>
                      <a:pt x="3228" y="8957"/>
                    </a:lnTo>
                    <a:lnTo>
                      <a:pt x="3387" y="8806"/>
                    </a:lnTo>
                    <a:lnTo>
                      <a:pt x="3414" y="8713"/>
                    </a:lnTo>
                    <a:lnTo>
                      <a:pt x="3411" y="8592"/>
                    </a:lnTo>
                    <a:lnTo>
                      <a:pt x="3328" y="8578"/>
                    </a:lnTo>
                    <a:lnTo>
                      <a:pt x="3362" y="8507"/>
                    </a:lnTo>
                    <a:lnTo>
                      <a:pt x="3362" y="8413"/>
                    </a:lnTo>
                    <a:lnTo>
                      <a:pt x="3325" y="8327"/>
                    </a:lnTo>
                    <a:lnTo>
                      <a:pt x="3287" y="8072"/>
                    </a:lnTo>
                    <a:lnTo>
                      <a:pt x="3293" y="7907"/>
                    </a:lnTo>
                    <a:lnTo>
                      <a:pt x="3253" y="7703"/>
                    </a:lnTo>
                    <a:lnTo>
                      <a:pt x="3262" y="7642"/>
                    </a:lnTo>
                    <a:lnTo>
                      <a:pt x="3287" y="7565"/>
                    </a:lnTo>
                    <a:lnTo>
                      <a:pt x="3276" y="7513"/>
                    </a:lnTo>
                    <a:lnTo>
                      <a:pt x="3421" y="7586"/>
                    </a:lnTo>
                    <a:lnTo>
                      <a:pt x="3425" y="7510"/>
                    </a:lnTo>
                    <a:lnTo>
                      <a:pt x="3376" y="7317"/>
                    </a:lnTo>
                    <a:lnTo>
                      <a:pt x="3407" y="7128"/>
                    </a:lnTo>
                    <a:lnTo>
                      <a:pt x="3452" y="6969"/>
                    </a:lnTo>
                    <a:lnTo>
                      <a:pt x="3383" y="6889"/>
                    </a:lnTo>
                    <a:lnTo>
                      <a:pt x="3353" y="6814"/>
                    </a:lnTo>
                    <a:lnTo>
                      <a:pt x="3356" y="6690"/>
                    </a:lnTo>
                    <a:lnTo>
                      <a:pt x="3505" y="6762"/>
                    </a:lnTo>
                    <a:lnTo>
                      <a:pt x="3511" y="6735"/>
                    </a:lnTo>
                    <a:lnTo>
                      <a:pt x="3549" y="6711"/>
                    </a:lnTo>
                    <a:lnTo>
                      <a:pt x="3601" y="6631"/>
                    </a:lnTo>
                    <a:lnTo>
                      <a:pt x="3604" y="6604"/>
                    </a:lnTo>
                    <a:lnTo>
                      <a:pt x="3590" y="6579"/>
                    </a:lnTo>
                    <a:lnTo>
                      <a:pt x="3608" y="6439"/>
                    </a:lnTo>
                    <a:lnTo>
                      <a:pt x="3566" y="6345"/>
                    </a:lnTo>
                    <a:lnTo>
                      <a:pt x="3566" y="6273"/>
                    </a:lnTo>
                    <a:lnTo>
                      <a:pt x="3594" y="6356"/>
                    </a:lnTo>
                    <a:lnTo>
                      <a:pt x="3681" y="6414"/>
                    </a:lnTo>
                    <a:lnTo>
                      <a:pt x="3711" y="6404"/>
                    </a:lnTo>
                    <a:lnTo>
                      <a:pt x="3757" y="6318"/>
                    </a:lnTo>
                    <a:lnTo>
                      <a:pt x="3818" y="6349"/>
                    </a:lnTo>
                    <a:lnTo>
                      <a:pt x="3826" y="6280"/>
                    </a:lnTo>
                    <a:lnTo>
                      <a:pt x="3860" y="6232"/>
                    </a:lnTo>
                    <a:lnTo>
                      <a:pt x="3753" y="6191"/>
                    </a:lnTo>
                    <a:lnTo>
                      <a:pt x="3826" y="6194"/>
                    </a:lnTo>
                    <a:lnTo>
                      <a:pt x="3902" y="6138"/>
                    </a:lnTo>
                    <a:lnTo>
                      <a:pt x="3894" y="6100"/>
                    </a:lnTo>
                    <a:lnTo>
                      <a:pt x="3963" y="6062"/>
                    </a:lnTo>
                    <a:lnTo>
                      <a:pt x="3963" y="5980"/>
                    </a:lnTo>
                    <a:lnTo>
                      <a:pt x="4016" y="5959"/>
                    </a:lnTo>
                    <a:lnTo>
                      <a:pt x="4016" y="5855"/>
                    </a:lnTo>
                    <a:lnTo>
                      <a:pt x="4074" y="5846"/>
                    </a:lnTo>
                    <a:lnTo>
                      <a:pt x="4167" y="5855"/>
                    </a:lnTo>
                    <a:lnTo>
                      <a:pt x="4264" y="5773"/>
                    </a:lnTo>
                    <a:lnTo>
                      <a:pt x="4288" y="5681"/>
                    </a:lnTo>
                    <a:lnTo>
                      <a:pt x="4406" y="5577"/>
                    </a:lnTo>
                    <a:lnTo>
                      <a:pt x="4471" y="5632"/>
                    </a:lnTo>
                    <a:lnTo>
                      <a:pt x="4558" y="5563"/>
                    </a:lnTo>
                    <a:lnTo>
                      <a:pt x="4578" y="5483"/>
                    </a:lnTo>
                    <a:lnTo>
                      <a:pt x="4643" y="5425"/>
                    </a:lnTo>
                    <a:lnTo>
                      <a:pt x="4709" y="5442"/>
                    </a:lnTo>
                    <a:lnTo>
                      <a:pt x="4741" y="5401"/>
                    </a:lnTo>
                    <a:lnTo>
                      <a:pt x="4844" y="5336"/>
                    </a:lnTo>
                    <a:lnTo>
                      <a:pt x="4882" y="5260"/>
                    </a:lnTo>
                    <a:lnTo>
                      <a:pt x="4937" y="5229"/>
                    </a:lnTo>
                    <a:lnTo>
                      <a:pt x="4993" y="5091"/>
                    </a:lnTo>
                    <a:lnTo>
                      <a:pt x="5006" y="5012"/>
                    </a:lnTo>
                    <a:lnTo>
                      <a:pt x="5096" y="4898"/>
                    </a:lnTo>
                    <a:lnTo>
                      <a:pt x="5131" y="4787"/>
                    </a:lnTo>
                    <a:lnTo>
                      <a:pt x="5182" y="4687"/>
                    </a:lnTo>
                    <a:lnTo>
                      <a:pt x="5214" y="4640"/>
                    </a:lnTo>
                    <a:lnTo>
                      <a:pt x="5230" y="4684"/>
                    </a:lnTo>
                    <a:lnTo>
                      <a:pt x="5227" y="4763"/>
                    </a:lnTo>
                    <a:lnTo>
                      <a:pt x="5292" y="4649"/>
                    </a:lnTo>
                    <a:lnTo>
                      <a:pt x="5303" y="4612"/>
                    </a:lnTo>
                    <a:lnTo>
                      <a:pt x="5254" y="4574"/>
                    </a:lnTo>
                    <a:lnTo>
                      <a:pt x="5245" y="4529"/>
                    </a:lnTo>
                    <a:lnTo>
                      <a:pt x="5109" y="4419"/>
                    </a:lnTo>
                    <a:lnTo>
                      <a:pt x="5089" y="4368"/>
                    </a:lnTo>
                    <a:lnTo>
                      <a:pt x="5106" y="4350"/>
                    </a:lnTo>
                    <a:lnTo>
                      <a:pt x="5093" y="4295"/>
                    </a:lnTo>
                    <a:lnTo>
                      <a:pt x="5044" y="4253"/>
                    </a:lnTo>
                    <a:lnTo>
                      <a:pt x="5047" y="4226"/>
                    </a:lnTo>
                    <a:lnTo>
                      <a:pt x="5078" y="4188"/>
                    </a:lnTo>
                    <a:lnTo>
                      <a:pt x="5085" y="4136"/>
                    </a:lnTo>
                    <a:lnTo>
                      <a:pt x="5158" y="4098"/>
                    </a:lnTo>
                    <a:lnTo>
                      <a:pt x="5216" y="3902"/>
                    </a:lnTo>
                    <a:lnTo>
                      <a:pt x="5220" y="3851"/>
                    </a:lnTo>
                    <a:lnTo>
                      <a:pt x="5120" y="3719"/>
                    </a:lnTo>
                    <a:lnTo>
                      <a:pt x="5127" y="3699"/>
                    </a:lnTo>
                    <a:lnTo>
                      <a:pt x="5214" y="3637"/>
                    </a:lnTo>
                    <a:lnTo>
                      <a:pt x="5210" y="3578"/>
                    </a:lnTo>
                    <a:lnTo>
                      <a:pt x="5245" y="3564"/>
                    </a:lnTo>
                    <a:lnTo>
                      <a:pt x="5317" y="3588"/>
                    </a:lnTo>
                    <a:lnTo>
                      <a:pt x="5341" y="3578"/>
                    </a:lnTo>
                    <a:lnTo>
                      <a:pt x="5345" y="3523"/>
                    </a:lnTo>
                    <a:lnTo>
                      <a:pt x="5314" y="3492"/>
                    </a:lnTo>
                    <a:lnTo>
                      <a:pt x="5393" y="3475"/>
                    </a:lnTo>
                    <a:lnTo>
                      <a:pt x="5396" y="3434"/>
                    </a:lnTo>
                    <a:lnTo>
                      <a:pt x="5296" y="3319"/>
                    </a:lnTo>
                    <a:lnTo>
                      <a:pt x="5292" y="3292"/>
                    </a:lnTo>
                    <a:lnTo>
                      <a:pt x="5393" y="3347"/>
                    </a:lnTo>
                    <a:lnTo>
                      <a:pt x="5437" y="3406"/>
                    </a:lnTo>
                    <a:lnTo>
                      <a:pt x="5472" y="3403"/>
                    </a:lnTo>
                    <a:lnTo>
                      <a:pt x="5448" y="3278"/>
                    </a:lnTo>
                    <a:lnTo>
                      <a:pt x="5455" y="3296"/>
                    </a:lnTo>
                    <a:lnTo>
                      <a:pt x="5482" y="3274"/>
                    </a:lnTo>
                    <a:lnTo>
                      <a:pt x="5475" y="3116"/>
                    </a:lnTo>
                    <a:lnTo>
                      <a:pt x="5506" y="3106"/>
                    </a:lnTo>
                    <a:lnTo>
                      <a:pt x="5538" y="3102"/>
                    </a:lnTo>
                    <a:lnTo>
                      <a:pt x="5544" y="3144"/>
                    </a:lnTo>
                    <a:lnTo>
                      <a:pt x="5579" y="3178"/>
                    </a:lnTo>
                    <a:lnTo>
                      <a:pt x="5617" y="3192"/>
                    </a:lnTo>
                    <a:lnTo>
                      <a:pt x="5642" y="3085"/>
                    </a:lnTo>
                    <a:lnTo>
                      <a:pt x="5689" y="3113"/>
                    </a:lnTo>
                    <a:lnTo>
                      <a:pt x="5749" y="3185"/>
                    </a:lnTo>
                    <a:lnTo>
                      <a:pt x="5776" y="3182"/>
                    </a:lnTo>
                    <a:lnTo>
                      <a:pt x="5828" y="3216"/>
                    </a:lnTo>
                    <a:lnTo>
                      <a:pt x="5852" y="3120"/>
                    </a:lnTo>
                    <a:lnTo>
                      <a:pt x="6059" y="3085"/>
                    </a:lnTo>
                    <a:lnTo>
                      <a:pt x="6138" y="3120"/>
                    </a:lnTo>
                    <a:lnTo>
                      <a:pt x="6197" y="3171"/>
                    </a:lnTo>
                    <a:lnTo>
                      <a:pt x="6222" y="3109"/>
                    </a:lnTo>
                    <a:lnTo>
                      <a:pt x="6249" y="3085"/>
                    </a:lnTo>
                    <a:lnTo>
                      <a:pt x="6218" y="2993"/>
                    </a:lnTo>
                    <a:lnTo>
                      <a:pt x="6059" y="2757"/>
                    </a:lnTo>
                    <a:lnTo>
                      <a:pt x="6008" y="2610"/>
                    </a:lnTo>
                    <a:lnTo>
                      <a:pt x="6021" y="2478"/>
                    </a:lnTo>
                    <a:lnTo>
                      <a:pt x="6073" y="2369"/>
                    </a:lnTo>
                    <a:lnTo>
                      <a:pt x="6070" y="2300"/>
                    </a:lnTo>
                    <a:lnTo>
                      <a:pt x="6055" y="2206"/>
                    </a:lnTo>
                    <a:lnTo>
                      <a:pt x="5845" y="1899"/>
                    </a:lnTo>
                    <a:lnTo>
                      <a:pt x="5807" y="1783"/>
                    </a:lnTo>
                    <a:lnTo>
                      <a:pt x="5832" y="1634"/>
                    </a:lnTo>
                    <a:lnTo>
                      <a:pt x="5800" y="1531"/>
                    </a:lnTo>
                    <a:lnTo>
                      <a:pt x="5759" y="1486"/>
                    </a:lnTo>
                    <a:lnTo>
                      <a:pt x="5731" y="1386"/>
                    </a:lnTo>
                    <a:lnTo>
                      <a:pt x="5707" y="1241"/>
                    </a:lnTo>
                    <a:lnTo>
                      <a:pt x="5707" y="1134"/>
                    </a:lnTo>
                    <a:lnTo>
                      <a:pt x="5727" y="1041"/>
                    </a:lnTo>
                    <a:lnTo>
                      <a:pt x="5703" y="996"/>
                    </a:lnTo>
                    <a:lnTo>
                      <a:pt x="5410" y="638"/>
                    </a:lnTo>
                    <a:lnTo>
                      <a:pt x="5261" y="539"/>
                    </a:lnTo>
                    <a:lnTo>
                      <a:pt x="4999" y="490"/>
                    </a:lnTo>
                    <a:lnTo>
                      <a:pt x="4754" y="307"/>
                    </a:lnTo>
                    <a:lnTo>
                      <a:pt x="4429" y="31"/>
                    </a:lnTo>
                    <a:lnTo>
                      <a:pt x="4409" y="0"/>
                    </a:lnTo>
                    <a:lnTo>
                      <a:pt x="4391" y="4"/>
                    </a:lnTo>
                    <a:lnTo>
                      <a:pt x="4230" y="11"/>
                    </a:lnTo>
                    <a:lnTo>
                      <a:pt x="4192" y="31"/>
                    </a:lnTo>
                    <a:lnTo>
                      <a:pt x="4205" y="94"/>
                    </a:lnTo>
                    <a:lnTo>
                      <a:pt x="4243" y="125"/>
                    </a:lnTo>
                    <a:lnTo>
                      <a:pt x="4261" y="194"/>
                    </a:lnTo>
                    <a:lnTo>
                      <a:pt x="4250" y="256"/>
                    </a:lnTo>
                    <a:lnTo>
                      <a:pt x="4226" y="290"/>
                    </a:lnTo>
                    <a:lnTo>
                      <a:pt x="4208" y="394"/>
                    </a:lnTo>
                    <a:lnTo>
                      <a:pt x="4170" y="466"/>
                    </a:lnTo>
                    <a:lnTo>
                      <a:pt x="4184" y="535"/>
                    </a:lnTo>
                    <a:lnTo>
                      <a:pt x="4261" y="593"/>
                    </a:lnTo>
                    <a:lnTo>
                      <a:pt x="4219" y="649"/>
                    </a:lnTo>
                    <a:lnTo>
                      <a:pt x="4157" y="669"/>
                    </a:lnTo>
                    <a:lnTo>
                      <a:pt x="3833" y="586"/>
                    </a:lnTo>
                    <a:lnTo>
                      <a:pt x="3608" y="570"/>
                    </a:lnTo>
                    <a:lnTo>
                      <a:pt x="3543" y="583"/>
                    </a:lnTo>
                    <a:lnTo>
                      <a:pt x="3505" y="615"/>
                    </a:lnTo>
                    <a:lnTo>
                      <a:pt x="3473" y="680"/>
                    </a:lnTo>
                    <a:lnTo>
                      <a:pt x="3494" y="838"/>
                    </a:lnTo>
                    <a:lnTo>
                      <a:pt x="3483" y="903"/>
                    </a:lnTo>
                    <a:lnTo>
                      <a:pt x="3452" y="1048"/>
                    </a:lnTo>
                    <a:lnTo>
                      <a:pt x="3391" y="1163"/>
                    </a:lnTo>
                    <a:lnTo>
                      <a:pt x="3360" y="1152"/>
                    </a:lnTo>
                    <a:lnTo>
                      <a:pt x="3284" y="1069"/>
                    </a:lnTo>
                    <a:lnTo>
                      <a:pt x="3190" y="1028"/>
                    </a:lnTo>
                    <a:lnTo>
                      <a:pt x="3104" y="1048"/>
                    </a:lnTo>
                    <a:lnTo>
                      <a:pt x="2969" y="1186"/>
                    </a:lnTo>
                    <a:lnTo>
                      <a:pt x="2907" y="1262"/>
                    </a:lnTo>
                    <a:lnTo>
                      <a:pt x="2879" y="1379"/>
                    </a:lnTo>
                    <a:lnTo>
                      <a:pt x="2869" y="1469"/>
                    </a:lnTo>
                    <a:lnTo>
                      <a:pt x="2824" y="1545"/>
                    </a:lnTo>
                    <a:lnTo>
                      <a:pt x="2720" y="1665"/>
                    </a:lnTo>
                    <a:lnTo>
                      <a:pt x="2700" y="1761"/>
                    </a:lnTo>
                    <a:lnTo>
                      <a:pt x="2803" y="1921"/>
                    </a:lnTo>
                    <a:lnTo>
                      <a:pt x="2818" y="2013"/>
                    </a:lnTo>
                    <a:lnTo>
                      <a:pt x="2800" y="2072"/>
                    </a:lnTo>
                    <a:lnTo>
                      <a:pt x="2755" y="2162"/>
                    </a:lnTo>
                    <a:lnTo>
                      <a:pt x="2655" y="2262"/>
                    </a:lnTo>
                    <a:lnTo>
                      <a:pt x="2603" y="2365"/>
                    </a:lnTo>
                    <a:lnTo>
                      <a:pt x="2420" y="2585"/>
                    </a:lnTo>
                    <a:lnTo>
                      <a:pt x="2376" y="2706"/>
                    </a:lnTo>
                    <a:lnTo>
                      <a:pt x="2354" y="2855"/>
                    </a:lnTo>
                    <a:lnTo>
                      <a:pt x="2316" y="2947"/>
                    </a:lnTo>
                    <a:lnTo>
                      <a:pt x="2178" y="3047"/>
                    </a:lnTo>
                    <a:lnTo>
                      <a:pt x="2086" y="3047"/>
                    </a:lnTo>
                    <a:lnTo>
                      <a:pt x="2030" y="3082"/>
                    </a:lnTo>
                    <a:lnTo>
                      <a:pt x="2040" y="3189"/>
                    </a:lnTo>
                    <a:lnTo>
                      <a:pt x="2037" y="3354"/>
                    </a:lnTo>
                    <a:lnTo>
                      <a:pt x="2026" y="3575"/>
                    </a:lnTo>
                    <a:lnTo>
                      <a:pt x="1946" y="3967"/>
                    </a:lnTo>
                    <a:lnTo>
                      <a:pt x="1809" y="4253"/>
                    </a:lnTo>
                    <a:lnTo>
                      <a:pt x="1636" y="4505"/>
                    </a:lnTo>
                    <a:lnTo>
                      <a:pt x="1643" y="4584"/>
                    </a:lnTo>
                    <a:lnTo>
                      <a:pt x="1763" y="4712"/>
                    </a:lnTo>
                    <a:lnTo>
                      <a:pt x="1819" y="4801"/>
                    </a:lnTo>
                    <a:lnTo>
                      <a:pt x="1812" y="4967"/>
                    </a:lnTo>
                    <a:lnTo>
                      <a:pt x="1792" y="5060"/>
                    </a:lnTo>
                    <a:lnTo>
                      <a:pt x="1705" y="5160"/>
                    </a:lnTo>
                    <a:lnTo>
                      <a:pt x="1582" y="5153"/>
                    </a:lnTo>
                    <a:lnTo>
                      <a:pt x="1429" y="5115"/>
                    </a:lnTo>
                    <a:lnTo>
                      <a:pt x="1243" y="5160"/>
                    </a:lnTo>
                    <a:lnTo>
                      <a:pt x="1091" y="5246"/>
                    </a:lnTo>
                    <a:lnTo>
                      <a:pt x="866" y="5494"/>
                    </a:lnTo>
                    <a:lnTo>
                      <a:pt x="804" y="5625"/>
                    </a:lnTo>
                    <a:lnTo>
                      <a:pt x="759" y="5786"/>
                    </a:lnTo>
                    <a:lnTo>
                      <a:pt x="781" y="5935"/>
                    </a:lnTo>
                    <a:lnTo>
                      <a:pt x="832" y="6056"/>
                    </a:lnTo>
                    <a:lnTo>
                      <a:pt x="873" y="6104"/>
                    </a:lnTo>
                    <a:lnTo>
                      <a:pt x="815" y="6183"/>
                    </a:lnTo>
                    <a:lnTo>
                      <a:pt x="794" y="6290"/>
                    </a:lnTo>
                    <a:lnTo>
                      <a:pt x="763" y="6372"/>
                    </a:lnTo>
                    <a:lnTo>
                      <a:pt x="756" y="6539"/>
                    </a:lnTo>
                    <a:lnTo>
                      <a:pt x="721" y="6617"/>
                    </a:lnTo>
                    <a:lnTo>
                      <a:pt x="718" y="6721"/>
                    </a:lnTo>
                    <a:lnTo>
                      <a:pt x="746" y="6749"/>
                    </a:lnTo>
                    <a:lnTo>
                      <a:pt x="777" y="6883"/>
                    </a:lnTo>
                    <a:lnTo>
                      <a:pt x="748" y="7259"/>
                    </a:lnTo>
                    <a:lnTo>
                      <a:pt x="752" y="7444"/>
                    </a:lnTo>
                    <a:lnTo>
                      <a:pt x="828" y="7582"/>
                    </a:lnTo>
                    <a:lnTo>
                      <a:pt x="1018" y="7727"/>
                    </a:lnTo>
                    <a:lnTo>
                      <a:pt x="1038" y="7921"/>
                    </a:lnTo>
                    <a:lnTo>
                      <a:pt x="977" y="8086"/>
                    </a:lnTo>
                    <a:lnTo>
                      <a:pt x="873" y="8186"/>
                    </a:lnTo>
                    <a:lnTo>
                      <a:pt x="732" y="8237"/>
                    </a:lnTo>
                    <a:lnTo>
                      <a:pt x="701" y="8296"/>
                    </a:lnTo>
                    <a:lnTo>
                      <a:pt x="794" y="8420"/>
                    </a:lnTo>
                    <a:lnTo>
                      <a:pt x="863" y="8730"/>
                    </a:lnTo>
                    <a:lnTo>
                      <a:pt x="777" y="9006"/>
                    </a:lnTo>
                    <a:lnTo>
                      <a:pt x="819" y="9089"/>
                    </a:lnTo>
                    <a:lnTo>
                      <a:pt x="794" y="9233"/>
                    </a:lnTo>
                    <a:lnTo>
                      <a:pt x="732" y="9336"/>
                    </a:lnTo>
                    <a:lnTo>
                      <a:pt x="456" y="9430"/>
                    </a:lnTo>
                    <a:lnTo>
                      <a:pt x="449" y="9557"/>
                    </a:lnTo>
                    <a:lnTo>
                      <a:pt x="311" y="9764"/>
                    </a:lnTo>
                    <a:lnTo>
                      <a:pt x="317" y="9920"/>
                    </a:lnTo>
                    <a:lnTo>
                      <a:pt x="351" y="10043"/>
                    </a:lnTo>
                    <a:lnTo>
                      <a:pt x="252" y="10412"/>
                    </a:lnTo>
                    <a:lnTo>
                      <a:pt x="168" y="10464"/>
                    </a:lnTo>
                    <a:lnTo>
                      <a:pt x="130" y="10377"/>
                    </a:lnTo>
                    <a:lnTo>
                      <a:pt x="92" y="10508"/>
                    </a:lnTo>
                    <a:lnTo>
                      <a:pt x="103" y="10284"/>
                    </a:lnTo>
                    <a:lnTo>
                      <a:pt x="83" y="10243"/>
                    </a:lnTo>
                    <a:close/>
                    <a:moveTo>
                      <a:pt x="2986" y="13276"/>
                    </a:moveTo>
                    <a:lnTo>
                      <a:pt x="3070" y="13176"/>
                    </a:lnTo>
                    <a:lnTo>
                      <a:pt x="3114" y="13049"/>
                    </a:lnTo>
                    <a:lnTo>
                      <a:pt x="3148" y="12862"/>
                    </a:lnTo>
                    <a:lnTo>
                      <a:pt x="3259" y="12525"/>
                    </a:lnTo>
                    <a:lnTo>
                      <a:pt x="3328" y="12197"/>
                    </a:lnTo>
                    <a:lnTo>
                      <a:pt x="3360" y="12145"/>
                    </a:lnTo>
                    <a:lnTo>
                      <a:pt x="3362" y="12104"/>
                    </a:lnTo>
                    <a:lnTo>
                      <a:pt x="3314" y="12156"/>
                    </a:lnTo>
                    <a:lnTo>
                      <a:pt x="3276" y="12231"/>
                    </a:lnTo>
                    <a:lnTo>
                      <a:pt x="3183" y="12579"/>
                    </a:lnTo>
                    <a:lnTo>
                      <a:pt x="3124" y="12666"/>
                    </a:lnTo>
                    <a:lnTo>
                      <a:pt x="3038" y="12866"/>
                    </a:lnTo>
                    <a:lnTo>
                      <a:pt x="3007" y="13020"/>
                    </a:lnTo>
                    <a:lnTo>
                      <a:pt x="2986" y="13276"/>
                    </a:lnTo>
                    <a:close/>
                    <a:moveTo>
                      <a:pt x="4022" y="12521"/>
                    </a:moveTo>
                    <a:lnTo>
                      <a:pt x="4091" y="12472"/>
                    </a:lnTo>
                    <a:lnTo>
                      <a:pt x="4177" y="12304"/>
                    </a:lnTo>
                    <a:lnTo>
                      <a:pt x="4329" y="12145"/>
                    </a:lnTo>
                    <a:lnTo>
                      <a:pt x="4329" y="12104"/>
                    </a:lnTo>
                    <a:lnTo>
                      <a:pt x="4440" y="12008"/>
                    </a:lnTo>
                    <a:lnTo>
                      <a:pt x="4409" y="11915"/>
                    </a:lnTo>
                    <a:lnTo>
                      <a:pt x="4388" y="11697"/>
                    </a:lnTo>
                    <a:lnTo>
                      <a:pt x="4413" y="11652"/>
                    </a:lnTo>
                    <a:lnTo>
                      <a:pt x="4475" y="11611"/>
                    </a:lnTo>
                    <a:lnTo>
                      <a:pt x="4475" y="11487"/>
                    </a:lnTo>
                    <a:lnTo>
                      <a:pt x="4416" y="11467"/>
                    </a:lnTo>
                    <a:lnTo>
                      <a:pt x="4353" y="11529"/>
                    </a:lnTo>
                    <a:lnTo>
                      <a:pt x="4270" y="11498"/>
                    </a:lnTo>
                    <a:lnTo>
                      <a:pt x="4070" y="11752"/>
                    </a:lnTo>
                    <a:lnTo>
                      <a:pt x="4018" y="11870"/>
                    </a:lnTo>
                    <a:lnTo>
                      <a:pt x="4005" y="11977"/>
                    </a:lnTo>
                    <a:lnTo>
                      <a:pt x="4016" y="12066"/>
                    </a:lnTo>
                    <a:lnTo>
                      <a:pt x="3994" y="12166"/>
                    </a:lnTo>
                    <a:lnTo>
                      <a:pt x="3998" y="12235"/>
                    </a:lnTo>
                    <a:lnTo>
                      <a:pt x="4032" y="12283"/>
                    </a:lnTo>
                    <a:lnTo>
                      <a:pt x="4029" y="12369"/>
                    </a:lnTo>
                    <a:lnTo>
                      <a:pt x="4088" y="12359"/>
                    </a:lnTo>
                    <a:lnTo>
                      <a:pt x="4078" y="12425"/>
                    </a:lnTo>
                    <a:lnTo>
                      <a:pt x="4022" y="12521"/>
                    </a:lnTo>
                    <a:close/>
                  </a:path>
                </a:pathLst>
              </a:custGeom>
              <a:solidFill>
                <a:schemeClr val="accent1"/>
              </a:solidFill>
              <a:ln w="3175">
                <a:solidFill>
                  <a:srgbClr val="FFFFFF"/>
                </a:solidFill>
              </a:ln>
            </p:spPr>
            <p:txBody>
              <a:bodyPr vert="eaVert" wrap="none" anchor="ctr"/>
              <a:lstStyle/>
              <a:p>
                <a:pPr defTabSz="913201">
                  <a:defRPr/>
                </a:pPr>
                <a:endParaRPr sz="600" b="1" dirty="0"/>
              </a:p>
            </p:txBody>
          </p:sp>
        </p:grpSp>
        <p:sp>
          <p:nvSpPr>
            <p:cNvPr id="25" name="TextBox 24"/>
            <p:cNvSpPr txBox="1"/>
            <p:nvPr/>
          </p:nvSpPr>
          <p:spPr>
            <a:xfrm>
              <a:off x="6936550" y="5282482"/>
              <a:ext cx="891308" cy="131917"/>
            </a:xfrm>
            <a:prstGeom prst="rect">
              <a:avLst/>
            </a:prstGeom>
            <a:noFill/>
          </p:spPr>
          <p:txBody>
            <a:bodyPr wrap="square" lIns="0" tIns="0" rIns="0" bIns="0" rtlCol="0" anchor="ctr" anchorCtr="0">
              <a:noAutofit/>
            </a:bodyPr>
            <a:lstStyle/>
            <a:p>
              <a:pPr algn="ctr"/>
              <a:r>
                <a:rPr lang="en-GB" sz="1200" b="1" dirty="0" smtClean="0">
                  <a:solidFill>
                    <a:schemeClr val="tx1">
                      <a:lumMod val="75000"/>
                      <a:lumOff val="25000"/>
                    </a:schemeClr>
                  </a:solidFill>
                </a:rPr>
                <a:t>Denmark</a:t>
              </a:r>
              <a:endParaRPr lang="en-GB" sz="1400" b="1" dirty="0">
                <a:solidFill>
                  <a:schemeClr val="tx1">
                    <a:lumMod val="75000"/>
                    <a:lumOff val="25000"/>
                  </a:schemeClr>
                </a:solidFill>
              </a:endParaRPr>
            </a:p>
          </p:txBody>
        </p:sp>
        <p:sp>
          <p:nvSpPr>
            <p:cNvPr id="26" name="TextBox 25"/>
            <p:cNvSpPr txBox="1"/>
            <p:nvPr/>
          </p:nvSpPr>
          <p:spPr>
            <a:xfrm>
              <a:off x="7704617" y="4267928"/>
              <a:ext cx="691911" cy="169277"/>
            </a:xfrm>
            <a:prstGeom prst="rect">
              <a:avLst/>
            </a:prstGeom>
            <a:noFill/>
          </p:spPr>
          <p:txBody>
            <a:bodyPr wrap="square" lIns="0" tIns="0" rIns="0" bIns="0" rtlCol="0" anchor="ctr" anchorCtr="0">
              <a:noAutofit/>
            </a:bodyPr>
            <a:lstStyle/>
            <a:p>
              <a:pPr algn="ctr"/>
              <a:r>
                <a:rPr lang="en-GB" sz="1200" b="1" dirty="0" smtClean="0">
                  <a:solidFill>
                    <a:schemeClr val="bg1"/>
                  </a:solidFill>
                </a:rPr>
                <a:t>Norway</a:t>
              </a:r>
              <a:endParaRPr lang="en-GB" sz="1400" b="1" dirty="0">
                <a:solidFill>
                  <a:schemeClr val="bg1"/>
                </a:solidFill>
              </a:endParaRPr>
            </a:p>
          </p:txBody>
        </p:sp>
        <p:sp>
          <p:nvSpPr>
            <p:cNvPr id="27" name="TextBox 26"/>
            <p:cNvSpPr txBox="1"/>
            <p:nvPr/>
          </p:nvSpPr>
          <p:spPr>
            <a:xfrm>
              <a:off x="8401469" y="3658389"/>
              <a:ext cx="691911" cy="169277"/>
            </a:xfrm>
            <a:prstGeom prst="rect">
              <a:avLst/>
            </a:prstGeom>
            <a:noFill/>
          </p:spPr>
          <p:txBody>
            <a:bodyPr wrap="square" lIns="0" tIns="0" rIns="0" bIns="0" rtlCol="0" anchor="ctr" anchorCtr="0">
              <a:noAutofit/>
            </a:bodyPr>
            <a:lstStyle/>
            <a:p>
              <a:pPr algn="ctr"/>
              <a:r>
                <a:rPr lang="en-GB" sz="1200" b="1" dirty="0" smtClean="0">
                  <a:solidFill>
                    <a:schemeClr val="bg1"/>
                  </a:solidFill>
                </a:rPr>
                <a:t>Sweden</a:t>
              </a:r>
              <a:endParaRPr lang="en-GB" sz="1400" b="1" dirty="0">
                <a:solidFill>
                  <a:schemeClr val="bg1"/>
                </a:solidFill>
              </a:endParaRPr>
            </a:p>
          </p:txBody>
        </p:sp>
        <p:sp>
          <p:nvSpPr>
            <p:cNvPr id="28" name="TextBox 27"/>
            <p:cNvSpPr txBox="1"/>
            <p:nvPr/>
          </p:nvSpPr>
          <p:spPr>
            <a:xfrm>
              <a:off x="9544503" y="3889427"/>
              <a:ext cx="691911" cy="169277"/>
            </a:xfrm>
            <a:prstGeom prst="rect">
              <a:avLst/>
            </a:prstGeom>
            <a:noFill/>
          </p:spPr>
          <p:txBody>
            <a:bodyPr wrap="square" lIns="0" tIns="0" rIns="0" bIns="0" rtlCol="0" anchor="ctr" anchorCtr="0">
              <a:noAutofit/>
            </a:bodyPr>
            <a:lstStyle/>
            <a:p>
              <a:pPr algn="ctr"/>
              <a:r>
                <a:rPr lang="en-GB" sz="1200" b="1" dirty="0" smtClean="0">
                  <a:solidFill>
                    <a:schemeClr val="bg1"/>
                  </a:solidFill>
                </a:rPr>
                <a:t>Finland</a:t>
              </a:r>
              <a:endParaRPr lang="en-GB" sz="1400" b="1" dirty="0">
                <a:solidFill>
                  <a:schemeClr val="bg1"/>
                </a:solidFill>
              </a:endParaRPr>
            </a:p>
          </p:txBody>
        </p:sp>
      </p:grpSp>
      <p:grpSp>
        <p:nvGrpSpPr>
          <p:cNvPr id="40" name="Group 39"/>
          <p:cNvGrpSpPr/>
          <p:nvPr/>
        </p:nvGrpSpPr>
        <p:grpSpPr>
          <a:xfrm>
            <a:off x="649586" y="1239864"/>
            <a:ext cx="4349926" cy="4913814"/>
            <a:chOff x="603092" y="1239864"/>
            <a:chExt cx="4349926" cy="4913814"/>
          </a:xfrm>
        </p:grpSpPr>
        <p:sp>
          <p:nvSpPr>
            <p:cNvPr id="5" name="Rectangle 4"/>
            <p:cNvSpPr/>
            <p:nvPr/>
          </p:nvSpPr>
          <p:spPr>
            <a:xfrm>
              <a:off x="603092" y="1630881"/>
              <a:ext cx="4349926" cy="45227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30" name="Placeholder Title 1"/>
            <p:cNvSpPr txBox="1"/>
            <p:nvPr/>
          </p:nvSpPr>
          <p:spPr>
            <a:xfrm>
              <a:off x="603092" y="1239864"/>
              <a:ext cx="4349926" cy="391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600" dirty="0" smtClean="0"/>
                <a:t>Nordea at a glance</a:t>
              </a:r>
              <a:endParaRPr lang="en-US" sz="1600" dirty="0"/>
            </a:p>
          </p:txBody>
        </p:sp>
        <p:sp>
          <p:nvSpPr>
            <p:cNvPr id="31" name="Rectangle 30"/>
            <p:cNvSpPr/>
            <p:nvPr/>
          </p:nvSpPr>
          <p:spPr>
            <a:xfrm>
              <a:off x="606176" y="1629154"/>
              <a:ext cx="4346733" cy="4397806"/>
            </a:xfrm>
            <a:prstGeom prst="rect">
              <a:avLst/>
            </a:prstGeom>
            <a:noFill/>
          </p:spPr>
          <p:txBody>
            <a:bodyPr wrap="square" lIns="36000" rIns="36000">
              <a:spAutoFit/>
            </a:bodyPr>
            <a:lstStyle/>
            <a:p>
              <a:pPr marL="63500" indent="-25400">
                <a:lnSpc>
                  <a:spcPct val="150000"/>
                </a:lnSpc>
                <a:buClr>
                  <a:schemeClr val="accent1"/>
                </a:buClr>
              </a:pPr>
              <a:r>
                <a:rPr lang="en-GB" sz="1200" b="1" dirty="0">
                  <a:solidFill>
                    <a:schemeClr val="accent1"/>
                  </a:solidFill>
                </a:rPr>
                <a:t>11 million customers</a:t>
              </a:r>
            </a:p>
            <a:p>
              <a:pPr marL="203200" indent="-139700">
                <a:lnSpc>
                  <a:spcPct val="150000"/>
                </a:lnSpc>
                <a:buClr>
                  <a:schemeClr val="accent1"/>
                </a:buClr>
                <a:buFont typeface="Wingdings" panose="05000000000000000000" pitchFamily="2" charset="2"/>
                <a:buChar char="§"/>
              </a:pPr>
              <a:r>
                <a:rPr lang="en-GB" sz="1200" dirty="0" smtClean="0"/>
                <a:t>10 </a:t>
              </a:r>
              <a:r>
                <a:rPr lang="en-GB" sz="1200" dirty="0"/>
                <a:t>million household customers </a:t>
              </a:r>
            </a:p>
            <a:p>
              <a:pPr marL="203200" indent="-139700">
                <a:lnSpc>
                  <a:spcPct val="150000"/>
                </a:lnSpc>
                <a:buClr>
                  <a:schemeClr val="accent1"/>
                </a:buClr>
                <a:buFont typeface="Wingdings" panose="05000000000000000000" pitchFamily="2" charset="2"/>
                <a:buChar char="§"/>
              </a:pPr>
              <a:r>
                <a:rPr lang="en-GB" sz="1200" dirty="0"/>
                <a:t>540,000 corporate &amp; institutional customers</a:t>
              </a:r>
            </a:p>
            <a:p>
              <a:pPr marL="203200" indent="-139700">
                <a:lnSpc>
                  <a:spcPct val="150000"/>
                </a:lnSpc>
                <a:buClr>
                  <a:schemeClr val="accent1"/>
                </a:buClr>
                <a:buFont typeface="Wingdings" panose="05000000000000000000" pitchFamily="2" charset="2"/>
                <a:buChar char="§"/>
              </a:pPr>
              <a:r>
                <a:rPr lang="en-GB" sz="1200" dirty="0"/>
                <a:t>Operating in the 10th largest economy in the world </a:t>
              </a:r>
            </a:p>
            <a:p>
              <a:pPr marL="203200" indent="-139700">
                <a:lnSpc>
                  <a:spcPct val="150000"/>
                </a:lnSpc>
                <a:buClr>
                  <a:schemeClr val="accent1"/>
                </a:buClr>
                <a:buFont typeface="Wingdings" panose="05000000000000000000" pitchFamily="2" charset="2"/>
                <a:buChar char="§"/>
              </a:pPr>
              <a:r>
                <a:rPr lang="en-GB" sz="1200" dirty="0"/>
                <a:t>Distribution power through </a:t>
              </a:r>
              <a:r>
                <a:rPr lang="en-GB" sz="1200" dirty="0" smtClean="0"/>
                <a:t>600 locations and 7 </a:t>
              </a:r>
              <a:r>
                <a:rPr lang="en-GB" sz="1200" dirty="0"/>
                <a:t>million </a:t>
              </a:r>
              <a:r>
                <a:rPr lang="en-GB" sz="1200" dirty="0" err="1"/>
                <a:t>Netbank</a:t>
              </a:r>
              <a:r>
                <a:rPr lang="en-GB" sz="1200" dirty="0"/>
                <a:t> </a:t>
              </a:r>
              <a:r>
                <a:rPr lang="en-GB" sz="1200" dirty="0" smtClean="0"/>
                <a:t>customers</a:t>
              </a:r>
            </a:p>
            <a:p>
              <a:pPr marL="63500" indent="-25400">
                <a:lnSpc>
                  <a:spcPct val="150000"/>
                </a:lnSpc>
                <a:buClr>
                  <a:schemeClr val="accent1"/>
                </a:buClr>
              </a:pPr>
              <a:r>
                <a:rPr lang="en-GB" sz="1200" b="1" dirty="0" smtClean="0">
                  <a:solidFill>
                    <a:schemeClr val="accent1"/>
                  </a:solidFill>
                </a:rPr>
                <a:t/>
              </a:r>
              <a:br>
                <a:rPr lang="en-GB" sz="1200" b="1" dirty="0" smtClean="0">
                  <a:solidFill>
                    <a:schemeClr val="accent1"/>
                  </a:solidFill>
                </a:rPr>
              </a:br>
              <a:r>
                <a:rPr lang="en-GB" sz="1200" b="1" dirty="0" smtClean="0">
                  <a:solidFill>
                    <a:schemeClr val="accent1"/>
                  </a:solidFill>
                </a:rPr>
                <a:t>Strong financial position</a:t>
              </a:r>
            </a:p>
            <a:p>
              <a:pPr marL="203200" indent="-139700">
                <a:lnSpc>
                  <a:spcPct val="150000"/>
                </a:lnSpc>
                <a:buClr>
                  <a:schemeClr val="accent1"/>
                </a:buClr>
                <a:buFont typeface="Wingdings" panose="05000000000000000000" pitchFamily="2" charset="2"/>
                <a:buChar char="§"/>
              </a:pPr>
              <a:r>
                <a:rPr lang="en-GB" sz="1200" dirty="0" smtClean="0"/>
                <a:t>EUR </a:t>
              </a:r>
              <a:r>
                <a:rPr lang="en-GB" sz="1200" dirty="0"/>
                <a:t>10bn in full year income (2016) </a:t>
              </a:r>
            </a:p>
            <a:p>
              <a:pPr marL="203200" indent="-139700">
                <a:lnSpc>
                  <a:spcPct val="150000"/>
                </a:lnSpc>
                <a:buClr>
                  <a:schemeClr val="accent1"/>
                </a:buClr>
                <a:buFont typeface="Wingdings" panose="05000000000000000000" pitchFamily="2" charset="2"/>
                <a:buChar char="§"/>
              </a:pPr>
              <a:r>
                <a:rPr lang="en-GB" sz="1200" dirty="0"/>
                <a:t>EUR </a:t>
              </a:r>
              <a:r>
                <a:rPr lang="en-GB" sz="1200" dirty="0" smtClean="0"/>
                <a:t>615,3bn </a:t>
              </a:r>
              <a:r>
                <a:rPr lang="en-GB" sz="1200" dirty="0"/>
                <a:t>of assets (</a:t>
              </a:r>
              <a:r>
                <a:rPr lang="en-GB" sz="1200" dirty="0" smtClean="0"/>
                <a:t>Q3 </a:t>
              </a:r>
              <a:r>
                <a:rPr lang="en-GB" sz="1200" dirty="0"/>
                <a:t>2017) </a:t>
              </a:r>
            </a:p>
            <a:p>
              <a:pPr marL="203200" indent="-139700">
                <a:lnSpc>
                  <a:spcPct val="150000"/>
                </a:lnSpc>
                <a:buClr>
                  <a:schemeClr val="accent1"/>
                </a:buClr>
                <a:buFont typeface="Wingdings" panose="05000000000000000000" pitchFamily="2" charset="2"/>
                <a:buChar char="§"/>
              </a:pPr>
              <a:r>
                <a:rPr lang="en-GB" sz="1200" dirty="0"/>
                <a:t>EUR </a:t>
              </a:r>
              <a:r>
                <a:rPr lang="en-GB" sz="1200" dirty="0" smtClean="0"/>
                <a:t>32,3n </a:t>
              </a:r>
              <a:r>
                <a:rPr lang="en-GB" sz="1200" dirty="0"/>
                <a:t>in equity capital (</a:t>
              </a:r>
              <a:r>
                <a:rPr lang="en-GB" sz="1200" dirty="0" smtClean="0"/>
                <a:t>Q3 </a:t>
              </a:r>
              <a:r>
                <a:rPr lang="en-GB" sz="1200" dirty="0"/>
                <a:t>2017) </a:t>
              </a:r>
            </a:p>
            <a:p>
              <a:pPr marL="203200" indent="-139700">
                <a:lnSpc>
                  <a:spcPct val="150000"/>
                </a:lnSpc>
                <a:buClr>
                  <a:schemeClr val="accent1"/>
                </a:buClr>
                <a:buFont typeface="Wingdings" panose="05000000000000000000" pitchFamily="2" charset="2"/>
                <a:buChar char="§"/>
              </a:pPr>
              <a:r>
                <a:rPr lang="en-GB" sz="1200" dirty="0"/>
                <a:t>Common </a:t>
              </a:r>
              <a:r>
                <a:rPr lang="en-GB" sz="1200" dirty="0" smtClean="0"/>
                <a:t>Equity Tier </a:t>
              </a:r>
              <a:r>
                <a:rPr lang="en-GB" sz="1200" dirty="0"/>
                <a:t>1 </a:t>
              </a:r>
              <a:r>
                <a:rPr lang="en-GB" sz="1200" dirty="0" smtClean="0"/>
                <a:t>Capital </a:t>
              </a:r>
              <a:r>
                <a:rPr lang="en-GB" sz="1200" dirty="0"/>
                <a:t>ratio of </a:t>
              </a:r>
              <a:r>
                <a:rPr lang="en-GB" sz="1200" dirty="0" smtClean="0"/>
                <a:t>19.2% </a:t>
              </a:r>
              <a:r>
                <a:rPr lang="en-GB" sz="1200" dirty="0"/>
                <a:t>(</a:t>
              </a:r>
              <a:r>
                <a:rPr lang="en-GB" sz="1200" dirty="0" smtClean="0"/>
                <a:t>Q3 </a:t>
              </a:r>
              <a:r>
                <a:rPr lang="en-GB" sz="1200" dirty="0"/>
                <a:t>2017) </a:t>
              </a:r>
            </a:p>
            <a:p>
              <a:pPr marL="63500" indent="-139700">
                <a:lnSpc>
                  <a:spcPct val="150000"/>
                </a:lnSpc>
                <a:buClr>
                  <a:schemeClr val="accent1"/>
                </a:buClr>
                <a:buFont typeface="Wingdings" panose="05000000000000000000" pitchFamily="2" charset="2"/>
                <a:buChar char="§"/>
              </a:pPr>
              <a:endParaRPr lang="en-GB" sz="800" dirty="0"/>
            </a:p>
            <a:p>
              <a:pPr marL="63500" indent="-25400">
                <a:lnSpc>
                  <a:spcPct val="150000"/>
                </a:lnSpc>
                <a:buClr>
                  <a:schemeClr val="accent1"/>
                </a:buClr>
              </a:pPr>
              <a:r>
                <a:rPr lang="en-GB" sz="1200" b="1" dirty="0" smtClean="0">
                  <a:solidFill>
                    <a:schemeClr val="accent1"/>
                  </a:solidFill>
                </a:rPr>
                <a:t>~ EUR 46,3bn </a:t>
              </a:r>
              <a:r>
                <a:rPr lang="en-GB" sz="1200" b="1" dirty="0">
                  <a:solidFill>
                    <a:schemeClr val="accent1"/>
                  </a:solidFill>
                </a:rPr>
                <a:t>in market cap </a:t>
              </a:r>
            </a:p>
            <a:p>
              <a:pPr marL="203200" indent="-139700">
                <a:lnSpc>
                  <a:spcPct val="150000"/>
                </a:lnSpc>
                <a:buClr>
                  <a:schemeClr val="accent1"/>
                </a:buClr>
                <a:buFont typeface="Wingdings" panose="05000000000000000000" pitchFamily="2" charset="2"/>
                <a:buChar char="§"/>
              </a:pPr>
              <a:r>
                <a:rPr lang="en-GB" sz="1200" dirty="0"/>
                <a:t>One of the largest Nordic corporations </a:t>
              </a:r>
            </a:p>
            <a:p>
              <a:pPr marL="203200" indent="-139700">
                <a:lnSpc>
                  <a:spcPct val="150000"/>
                </a:lnSpc>
                <a:buClr>
                  <a:schemeClr val="accent1"/>
                </a:buClr>
                <a:buFont typeface="Wingdings" panose="05000000000000000000" pitchFamily="2" charset="2"/>
                <a:buChar char="§"/>
              </a:pPr>
              <a:r>
                <a:rPr lang="en-GB" sz="1200" dirty="0"/>
                <a:t>A top-10 universal bank in Europe</a:t>
              </a:r>
            </a:p>
          </p:txBody>
        </p:sp>
      </p:grpSp>
      <p:sp>
        <p:nvSpPr>
          <p:cNvPr id="32" name="TextBox 31"/>
          <p:cNvSpPr txBox="1"/>
          <p:nvPr/>
        </p:nvSpPr>
        <p:spPr>
          <a:xfrm>
            <a:off x="748681" y="6364651"/>
            <a:ext cx="9945150" cy="461665"/>
          </a:xfrm>
          <a:prstGeom prst="rect">
            <a:avLst/>
          </a:prstGeom>
          <a:noFill/>
        </p:spPr>
        <p:txBody>
          <a:bodyPr wrap="square" rtlCol="0">
            <a:spAutoFit/>
          </a:bodyPr>
          <a:lstStyle/>
          <a:p>
            <a:r>
              <a:rPr lang="en-GB" sz="800" dirty="0" smtClean="0"/>
              <a:t>Source: Nordea Annual Report 2016 and Nordea Second Quarter Results 2017 </a:t>
            </a:r>
          </a:p>
          <a:p>
            <a:r>
              <a:rPr lang="en-GB" sz="800" dirty="0" smtClean="0">
                <a:solidFill>
                  <a:schemeClr val="tx1"/>
                </a:solidFill>
              </a:rPr>
              <a:t>Note: The Board of Nordea Bank AB (</a:t>
            </a:r>
            <a:r>
              <a:rPr lang="en-GB" sz="800" dirty="0" err="1" smtClean="0">
                <a:solidFill>
                  <a:schemeClr val="tx1"/>
                </a:solidFill>
              </a:rPr>
              <a:t>publ</a:t>
            </a:r>
            <a:r>
              <a:rPr lang="en-GB" sz="800" dirty="0" smtClean="0">
                <a:solidFill>
                  <a:schemeClr val="tx1"/>
                </a:solidFill>
              </a:rPr>
              <a:t>) has decided to initiate a  process to re-domicile to Finland. For further details please visit </a:t>
            </a:r>
            <a:r>
              <a:rPr lang="en-GB" sz="800" u="sng" dirty="0">
                <a:hlinkClick r:id="rId30"/>
              </a:rPr>
              <a:t>https://www.nordea.com/Images/33-202209/Debt%20Investor%20Presentation%20Q2%202017.pdf</a:t>
            </a:r>
            <a:endParaRPr lang="en-GB" sz="800" dirty="0">
              <a:solidFill>
                <a:schemeClr val="tx1"/>
              </a:solidFill>
            </a:endParaRPr>
          </a:p>
        </p:txBody>
      </p:sp>
      <p:grpSp>
        <p:nvGrpSpPr>
          <p:cNvPr id="33" name="Group 32"/>
          <p:cNvGrpSpPr/>
          <p:nvPr/>
        </p:nvGrpSpPr>
        <p:grpSpPr>
          <a:xfrm>
            <a:off x="5283296" y="1867326"/>
            <a:ext cx="3847523" cy="1487935"/>
            <a:chOff x="5892674" y="2161702"/>
            <a:chExt cx="4013075" cy="969607"/>
          </a:xfrm>
        </p:grpSpPr>
        <p:sp>
          <p:nvSpPr>
            <p:cNvPr id="34" name="TextBox 33"/>
            <p:cNvSpPr txBox="1"/>
            <p:nvPr/>
          </p:nvSpPr>
          <p:spPr>
            <a:xfrm>
              <a:off x="7723311" y="2164648"/>
              <a:ext cx="2182438" cy="160449"/>
            </a:xfrm>
            <a:prstGeom prst="rect">
              <a:avLst/>
            </a:prstGeom>
            <a:noFill/>
          </p:spPr>
          <p:txBody>
            <a:bodyPr wrap="square" lIns="0" tIns="0" rIns="0" bIns="0" rtlCol="0" anchor="ctr" anchorCtr="0">
              <a:spAutoFit/>
            </a:bodyPr>
            <a:lstStyle>
              <a:defPPr>
                <a:defRPr lang="en-US"/>
              </a:defPPr>
              <a:lvl1pPr>
                <a:defRPr sz="1100" b="1">
                  <a:solidFill>
                    <a:schemeClr val="tx1">
                      <a:lumMod val="75000"/>
                      <a:lumOff val="25000"/>
                    </a:schemeClr>
                  </a:solidFill>
                </a:defRPr>
              </a:lvl1pPr>
            </a:lstStyle>
            <a:p>
              <a:pPr algn="ctr"/>
              <a:r>
                <a:rPr lang="en-GB" sz="1600" dirty="0"/>
                <a:t>Market position</a:t>
              </a:r>
            </a:p>
          </p:txBody>
        </p:sp>
        <p:sp>
          <p:nvSpPr>
            <p:cNvPr id="35" name="TextBox 34"/>
            <p:cNvSpPr txBox="1"/>
            <p:nvPr/>
          </p:nvSpPr>
          <p:spPr>
            <a:xfrm>
              <a:off x="5892674" y="2161702"/>
              <a:ext cx="1523948" cy="160449"/>
            </a:xfrm>
            <a:prstGeom prst="rect">
              <a:avLst/>
            </a:prstGeom>
            <a:noFill/>
          </p:spPr>
          <p:txBody>
            <a:bodyPr wrap="square" lIns="0" tIns="0" rIns="0" bIns="0" rtlCol="0" anchor="ctr" anchorCtr="0">
              <a:spAutoFit/>
            </a:bodyPr>
            <a:lstStyle/>
            <a:p>
              <a:r>
                <a:rPr lang="en-GB" sz="1600" b="1" dirty="0" smtClean="0">
                  <a:solidFill>
                    <a:schemeClr val="tx1">
                      <a:lumMod val="75000"/>
                      <a:lumOff val="25000"/>
                    </a:schemeClr>
                  </a:solidFill>
                </a:rPr>
                <a:t>Nordea Group</a:t>
              </a:r>
              <a:endParaRPr lang="en-GB" sz="1800" b="1" dirty="0">
                <a:solidFill>
                  <a:schemeClr val="tx1">
                    <a:lumMod val="75000"/>
                    <a:lumOff val="25000"/>
                  </a:schemeClr>
                </a:solidFill>
              </a:endParaRPr>
            </a:p>
          </p:txBody>
        </p:sp>
        <p:sp>
          <p:nvSpPr>
            <p:cNvPr id="36" name="Rounded Rectangle 35"/>
            <p:cNvSpPr/>
            <p:nvPr/>
          </p:nvSpPr>
          <p:spPr>
            <a:xfrm>
              <a:off x="8510551" y="2353198"/>
              <a:ext cx="1357844" cy="332716"/>
            </a:xfrm>
            <a:prstGeom prst="roundRect">
              <a:avLst>
                <a:gd name="adj" fmla="val 0"/>
              </a:avLst>
            </a:prstGeom>
            <a:solidFill>
              <a:schemeClr val="accent2">
                <a:lumMod val="75000"/>
                <a:alpha val="9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b="1" dirty="0" smtClean="0">
                  <a:solidFill>
                    <a:schemeClr val="bg1"/>
                  </a:solidFill>
                </a:rPr>
                <a:t>#1</a:t>
              </a:r>
              <a:endParaRPr lang="en-GB" b="1" dirty="0">
                <a:solidFill>
                  <a:schemeClr val="bg1"/>
                </a:solidFill>
              </a:endParaRPr>
            </a:p>
          </p:txBody>
        </p:sp>
        <p:sp>
          <p:nvSpPr>
            <p:cNvPr id="37" name="Rounded Rectangle 36"/>
            <p:cNvSpPr/>
            <p:nvPr/>
          </p:nvSpPr>
          <p:spPr>
            <a:xfrm>
              <a:off x="8510551" y="2798593"/>
              <a:ext cx="1357844" cy="332716"/>
            </a:xfrm>
            <a:prstGeom prst="roundRect">
              <a:avLst>
                <a:gd name="adj" fmla="val 0"/>
              </a:avLst>
            </a:prstGeom>
            <a:solidFill>
              <a:schemeClr val="accent3">
                <a:lumMod val="90000"/>
                <a:alpha val="9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b="1" dirty="0" smtClean="0">
                  <a:solidFill>
                    <a:schemeClr val="bg1"/>
                  </a:solidFill>
                </a:rPr>
                <a:t>#1</a:t>
              </a:r>
              <a:endParaRPr lang="en-GB" b="1" dirty="0">
                <a:solidFill>
                  <a:schemeClr val="bg1"/>
                </a:solidFill>
              </a:endParaRPr>
            </a:p>
          </p:txBody>
        </p:sp>
        <p:sp>
          <p:nvSpPr>
            <p:cNvPr id="38" name="Rounded Rectangle 37"/>
            <p:cNvSpPr/>
            <p:nvPr/>
          </p:nvSpPr>
          <p:spPr>
            <a:xfrm>
              <a:off x="5892675" y="2798593"/>
              <a:ext cx="2626815" cy="332716"/>
            </a:xfrm>
            <a:prstGeom prst="roundRect">
              <a:avLst>
                <a:gd name="adj" fmla="val 0"/>
              </a:avLst>
            </a:prstGeom>
            <a:solidFill>
              <a:schemeClr val="accent3">
                <a:lumMod val="90000"/>
                <a:alpha val="9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b="1" dirty="0" smtClean="0">
                  <a:solidFill>
                    <a:schemeClr val="bg1"/>
                  </a:solidFill>
                </a:rPr>
                <a:t>Households</a:t>
              </a:r>
              <a:endParaRPr lang="en-GB" sz="1600" b="1" dirty="0">
                <a:solidFill>
                  <a:schemeClr val="bg1"/>
                </a:solidFill>
              </a:endParaRPr>
            </a:p>
          </p:txBody>
        </p:sp>
        <p:sp>
          <p:nvSpPr>
            <p:cNvPr id="39" name="Rounded Rectangle 38"/>
            <p:cNvSpPr/>
            <p:nvPr/>
          </p:nvSpPr>
          <p:spPr>
            <a:xfrm>
              <a:off x="5892675" y="2353198"/>
              <a:ext cx="2626815" cy="332716"/>
            </a:xfrm>
            <a:prstGeom prst="roundRect">
              <a:avLst>
                <a:gd name="adj" fmla="val 0"/>
              </a:avLst>
            </a:prstGeom>
            <a:solidFill>
              <a:schemeClr val="accent2">
                <a:lumMod val="75000"/>
                <a:alpha val="9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b="1" dirty="0">
                  <a:solidFill>
                    <a:schemeClr val="bg1"/>
                  </a:solidFill>
                </a:rPr>
                <a:t>Corporate &amp; </a:t>
              </a:r>
              <a:r>
                <a:rPr lang="en-GB" sz="1600" b="1" dirty="0" smtClean="0">
                  <a:solidFill>
                    <a:schemeClr val="bg1"/>
                  </a:solidFill>
                </a:rPr>
                <a:t>Institutions</a:t>
              </a:r>
              <a:endParaRPr lang="en-GB" sz="1600" dirty="0">
                <a:solidFill>
                  <a:schemeClr val="bg1"/>
                </a:solidFill>
              </a:endParaRPr>
            </a:p>
          </p:txBody>
        </p:sp>
      </p:grpSp>
      <p:sp>
        <p:nvSpPr>
          <p:cNvPr id="42" name="Placeholder Title 1"/>
          <p:cNvSpPr txBox="1"/>
          <p:nvPr/>
        </p:nvSpPr>
        <p:spPr>
          <a:xfrm>
            <a:off x="9279518" y="1238777"/>
            <a:ext cx="2752914" cy="389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600" dirty="0" smtClean="0"/>
              <a:t>Well diversified</a:t>
            </a:r>
            <a:endParaRPr lang="en-US" sz="1600" dirty="0"/>
          </a:p>
        </p:txBody>
      </p:sp>
      <p:graphicFrame>
        <p:nvGraphicFramePr>
          <p:cNvPr id="43" name="Object 42"/>
          <p:cNvGraphicFramePr>
            <a:graphicFrameLocks/>
          </p:cNvGraphicFramePr>
          <p:nvPr>
            <p:custDataLst>
              <p:tags r:id="rId4"/>
            </p:custDataLst>
            <p:extLst>
              <p:ext uri="{D42A27DB-BD31-4B8C-83A1-F6EECF244321}">
                <p14:modId xmlns:p14="http://schemas.microsoft.com/office/powerpoint/2010/main" val="2240893977"/>
              </p:ext>
            </p:extLst>
          </p:nvPr>
        </p:nvGraphicFramePr>
        <p:xfrm>
          <a:off x="9906000" y="2057399"/>
          <a:ext cx="1543076" cy="1538518"/>
        </p:xfrm>
        <a:graphic>
          <a:graphicData uri="http://schemas.openxmlformats.org/presentationml/2006/ole">
            <mc:AlternateContent xmlns:mc="http://schemas.openxmlformats.org/markup-compatibility/2006">
              <mc:Choice xmlns:v="urn:schemas-microsoft-com:vml" Requires="v">
                <p:oleObj spid="_x0000_s319776" name="Chart" r:id="rId31" imgW="1543076" imgH="1538518" progId="MSGraph.Chart.8">
                  <p:embed followColorScheme="full"/>
                </p:oleObj>
              </mc:Choice>
              <mc:Fallback>
                <p:oleObj name="Chart" r:id="rId31" imgW="1543076" imgH="1538518" progId="MSGraph.Chart.8">
                  <p:embed followColorScheme="full"/>
                  <p:pic>
                    <p:nvPicPr>
                      <p:cNvPr id="3" name="Object 2"/>
                      <p:cNvPicPr/>
                      <p:nvPr/>
                    </p:nvPicPr>
                    <p:blipFill>
                      <a:blip r:embed="rId32"/>
                      <a:stretch>
                        <a:fillRect/>
                      </a:stretch>
                    </p:blipFill>
                    <p:spPr>
                      <a:xfrm>
                        <a:off x="9906000" y="2057399"/>
                        <a:ext cx="1543076" cy="1538518"/>
                      </a:xfrm>
                      <a:prstGeom prst="rect">
                        <a:avLst/>
                      </a:prstGeom>
                    </p:spPr>
                  </p:pic>
                </p:oleObj>
              </mc:Fallback>
            </mc:AlternateContent>
          </a:graphicData>
        </a:graphic>
      </p:graphicFrame>
      <p:sp>
        <p:nvSpPr>
          <p:cNvPr id="55" name="Text Placeholder 2"/>
          <p:cNvSpPr>
            <a:spLocks noGrp="1"/>
          </p:cNvSpPr>
          <p:nvPr>
            <p:custDataLst>
              <p:tags r:id="rId5"/>
            </p:custDataLst>
          </p:nvPr>
        </p:nvSpPr>
        <p:spPr bwMode="auto">
          <a:xfrm>
            <a:off x="9798050" y="2398713"/>
            <a:ext cx="2476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80667" indent="-180667" algn="l" rtl="0" eaLnBrk="0" fontAlgn="base" hangingPunct="0">
              <a:spcBef>
                <a:spcPts val="1200"/>
              </a:spcBef>
              <a:spcAft>
                <a:spcPct val="0"/>
              </a:spcAft>
              <a:buFont typeface="Arial" charset="0"/>
              <a:buChar char="•"/>
              <a:defRPr sz="1600" kern="1200">
                <a:solidFill>
                  <a:schemeClr val="tx1"/>
                </a:solidFill>
                <a:latin typeface="+mn-lt"/>
                <a:ea typeface="+mn-ea"/>
                <a:cs typeface="+mn-cs"/>
              </a:defRPr>
            </a:lvl1pPr>
            <a:lvl2pPr marL="394620"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1015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825688"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04122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0349"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02"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30"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344036FA-CC34-4F4E-A7DC-05DCE09DD16C}" type="datetime'''''''''''''''''''''W''''''''''''''''''''''''M'''''''''''''''">
              <a:rPr lang="en-GB" altLang="en-US" sz="1100">
                <a:sym typeface="+mn-lt"/>
              </a:rPr>
              <a:pPr/>
              <a:t>WM</a:t>
            </a:fld>
            <a:endParaRPr lang="en-GB" altLang="en-US" sz="1100" dirty="0">
              <a:sym typeface="+mn-lt"/>
            </a:endParaRPr>
          </a:p>
        </p:txBody>
      </p:sp>
      <p:sp>
        <p:nvSpPr>
          <p:cNvPr id="56" name="Text Placeholder 2"/>
          <p:cNvSpPr>
            <a:spLocks noGrp="1"/>
          </p:cNvSpPr>
          <p:nvPr>
            <p:custDataLst>
              <p:tags r:id="rId6"/>
            </p:custDataLst>
          </p:nvPr>
        </p:nvSpPr>
        <p:spPr bwMode="auto">
          <a:xfrm>
            <a:off x="10052050" y="3390900"/>
            <a:ext cx="2254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80667" indent="-180667" algn="l" rtl="0" eaLnBrk="0" fontAlgn="base" hangingPunct="0">
              <a:spcBef>
                <a:spcPts val="1200"/>
              </a:spcBef>
              <a:spcAft>
                <a:spcPct val="0"/>
              </a:spcAft>
              <a:buFont typeface="Arial" charset="0"/>
              <a:buChar char="•"/>
              <a:defRPr sz="1600" kern="1200">
                <a:solidFill>
                  <a:schemeClr val="tx1"/>
                </a:solidFill>
                <a:latin typeface="+mn-lt"/>
                <a:ea typeface="+mn-ea"/>
                <a:cs typeface="+mn-cs"/>
              </a:defRPr>
            </a:lvl1pPr>
            <a:lvl2pPr marL="394620"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1015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825688"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04122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0349"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02"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30"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F7675A72-5E11-4C74-9122-09C8349D7032}" type="datetime'''''''''''''''''''''''''''''W''''''''''''''B'''''''''''''''''">
              <a:rPr lang="en-GB" altLang="en-US" sz="1100">
                <a:sym typeface="+mn-lt"/>
              </a:rPr>
              <a:pPr/>
              <a:t>WB</a:t>
            </a:fld>
            <a:endParaRPr lang="en-GB" altLang="en-US" sz="1100" dirty="0">
              <a:sym typeface="+mn-lt"/>
            </a:endParaRPr>
          </a:p>
        </p:txBody>
      </p:sp>
      <p:sp>
        <p:nvSpPr>
          <p:cNvPr id="48" name="Text Placeholder 2"/>
          <p:cNvSpPr>
            <a:spLocks noGrp="1"/>
          </p:cNvSpPr>
          <p:nvPr>
            <p:custDataLst>
              <p:tags r:id="rId7"/>
            </p:custDataLst>
          </p:nvPr>
        </p:nvSpPr>
        <p:spPr bwMode="gray">
          <a:xfrm>
            <a:off x="10922000" y="2476500"/>
            <a:ext cx="320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numCol="1" spcCol="0" anchor="ctr" anchorCtr="0" compatLnSpc="1">
            <a:prstTxWarp prst="textNoShape">
              <a:avLst/>
            </a:prstTxWarp>
            <a:noAutofit/>
          </a:bodyPr>
          <a:lstStyle>
            <a:lvl1pPr marL="180667" indent="-180667" algn="l" rtl="0" eaLnBrk="0" fontAlgn="base" hangingPunct="0">
              <a:spcBef>
                <a:spcPts val="1200"/>
              </a:spcBef>
              <a:spcAft>
                <a:spcPct val="0"/>
              </a:spcAft>
              <a:buFont typeface="Arial" charset="0"/>
              <a:buChar char="•"/>
              <a:defRPr sz="1600" kern="1200">
                <a:solidFill>
                  <a:schemeClr val="tx1"/>
                </a:solidFill>
                <a:latin typeface="+mn-lt"/>
                <a:ea typeface="+mn-ea"/>
                <a:cs typeface="+mn-cs"/>
              </a:defRPr>
            </a:lvl1pPr>
            <a:lvl2pPr marL="394620"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1015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825688"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04122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0349"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02"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30"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0AFC8B88-978C-4F59-A72A-6CAAF43CD710}" type="datetime'''''''''''''''''''''3''''''''''''''0''''''''''''''''%'''">
              <a:rPr lang="en-GB" altLang="en-US" sz="1100">
                <a:solidFill>
                  <a:schemeClr val="bg1"/>
                </a:solidFill>
                <a:sym typeface="+mn-lt"/>
              </a:rPr>
              <a:pPr/>
              <a:t>30%</a:t>
            </a:fld>
            <a:endParaRPr lang="en-GB" altLang="en-US" sz="1100" dirty="0">
              <a:solidFill>
                <a:schemeClr val="bg1"/>
              </a:solidFill>
              <a:sym typeface="+mn-lt"/>
            </a:endParaRPr>
          </a:p>
        </p:txBody>
      </p:sp>
      <p:sp>
        <p:nvSpPr>
          <p:cNvPr id="58" name="Text Placeholder 2"/>
          <p:cNvSpPr>
            <a:spLocks noGrp="1"/>
          </p:cNvSpPr>
          <p:nvPr>
            <p:custDataLst>
              <p:tags r:id="rId8"/>
            </p:custDataLst>
          </p:nvPr>
        </p:nvSpPr>
        <p:spPr bwMode="auto">
          <a:xfrm>
            <a:off x="11274425" y="2289175"/>
            <a:ext cx="2651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80667" indent="-180667" algn="l" rtl="0" eaLnBrk="0" fontAlgn="base" hangingPunct="0">
              <a:spcBef>
                <a:spcPts val="1200"/>
              </a:spcBef>
              <a:spcAft>
                <a:spcPct val="0"/>
              </a:spcAft>
              <a:buFont typeface="Arial" charset="0"/>
              <a:buChar char="•"/>
              <a:defRPr sz="1600" kern="1200">
                <a:solidFill>
                  <a:schemeClr val="tx1"/>
                </a:solidFill>
                <a:latin typeface="+mn-lt"/>
                <a:ea typeface="+mn-ea"/>
                <a:cs typeface="+mn-cs"/>
              </a:defRPr>
            </a:lvl1pPr>
            <a:lvl2pPr marL="394620"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1015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825688"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04122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0349"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02"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30"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D45814E9-5606-4768-8588-B3D5A9BBF0C8}" type="datetime'''''''P''''''''''''''''''''''''''''''e''''''''B'''''''''''">
              <a:rPr lang="en-GB" altLang="en-US" sz="1100">
                <a:sym typeface="+mn-lt"/>
              </a:rPr>
              <a:pPr/>
              <a:t>PeB</a:t>
            </a:fld>
            <a:endParaRPr lang="en-GB" altLang="en-US" sz="1100" dirty="0">
              <a:sym typeface="+mn-lt"/>
            </a:endParaRPr>
          </a:p>
        </p:txBody>
      </p:sp>
      <p:sp>
        <p:nvSpPr>
          <p:cNvPr id="44" name="Text Placeholder 2"/>
          <p:cNvSpPr>
            <a:spLocks noGrp="1"/>
          </p:cNvSpPr>
          <p:nvPr>
            <p:custDataLst>
              <p:tags r:id="rId9"/>
            </p:custDataLst>
          </p:nvPr>
        </p:nvSpPr>
        <p:spPr bwMode="gray">
          <a:xfrm>
            <a:off x="10453688" y="2236788"/>
            <a:ext cx="242888" cy="16827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numCol="1" spcCol="0" anchor="ctr" anchorCtr="0" compatLnSpc="1">
            <a:prstTxWarp prst="textNoShape">
              <a:avLst/>
            </a:prstTxWarp>
            <a:noAutofit/>
          </a:bodyPr>
          <a:lstStyle>
            <a:lvl1pPr marL="180667" indent="-180667" algn="l" rtl="0" eaLnBrk="0" fontAlgn="base" hangingPunct="0">
              <a:spcBef>
                <a:spcPts val="1200"/>
              </a:spcBef>
              <a:spcAft>
                <a:spcPct val="0"/>
              </a:spcAft>
              <a:buFont typeface="Arial" charset="0"/>
              <a:buChar char="•"/>
              <a:defRPr sz="1600" kern="1200">
                <a:solidFill>
                  <a:schemeClr val="tx1"/>
                </a:solidFill>
                <a:latin typeface="+mn-lt"/>
                <a:ea typeface="+mn-ea"/>
                <a:cs typeface="+mn-cs"/>
              </a:defRPr>
            </a:lvl1pPr>
            <a:lvl2pPr marL="394620"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1015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825688"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04122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0349"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02"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30"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A7680059-0D68-4E70-B984-12E150FA3361}" type="datetime'''''''''''''''''''''''''''''''7''''''''''''''%'''">
              <a:rPr lang="en-GB" altLang="en-US" sz="1100">
                <a:sym typeface="+mn-lt"/>
              </a:rPr>
              <a:pPr/>
              <a:t>7%</a:t>
            </a:fld>
            <a:endParaRPr lang="en-GB" altLang="en-US" sz="1100" dirty="0">
              <a:sym typeface="+mn-lt"/>
            </a:endParaRPr>
          </a:p>
        </p:txBody>
      </p:sp>
      <p:sp>
        <p:nvSpPr>
          <p:cNvPr id="46" name="Text Placeholder 2"/>
          <p:cNvSpPr>
            <a:spLocks noGrp="1"/>
          </p:cNvSpPr>
          <p:nvPr>
            <p:custDataLst>
              <p:tags r:id="rId10"/>
            </p:custDataLst>
          </p:nvPr>
        </p:nvSpPr>
        <p:spPr bwMode="gray">
          <a:xfrm>
            <a:off x="10231438" y="3146425"/>
            <a:ext cx="320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numCol="1" spcCol="0" anchor="ctr" anchorCtr="0" compatLnSpc="1">
            <a:prstTxWarp prst="textNoShape">
              <a:avLst/>
            </a:prstTxWarp>
            <a:noAutofit/>
          </a:bodyPr>
          <a:lstStyle>
            <a:lvl1pPr marL="180667" indent="-180667" algn="l" rtl="0" eaLnBrk="0" fontAlgn="base" hangingPunct="0">
              <a:spcBef>
                <a:spcPts val="1200"/>
              </a:spcBef>
              <a:spcAft>
                <a:spcPct val="0"/>
              </a:spcAft>
              <a:buFont typeface="Arial" charset="0"/>
              <a:buChar char="•"/>
              <a:defRPr sz="1600" kern="1200">
                <a:solidFill>
                  <a:schemeClr val="tx1"/>
                </a:solidFill>
                <a:latin typeface="+mn-lt"/>
                <a:ea typeface="+mn-ea"/>
                <a:cs typeface="+mn-cs"/>
              </a:defRPr>
            </a:lvl1pPr>
            <a:lvl2pPr marL="394620"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1015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825688"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04122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0349"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02"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30"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37F87BEB-3868-46C0-B39E-E4514A4E6132}" type="datetime'''''''2''''''''''''''3''''''''''''''''''''''%'''">
              <a:rPr lang="en-GB" altLang="en-US" sz="1100">
                <a:sym typeface="+mn-lt"/>
              </a:rPr>
              <a:pPr/>
              <a:t>23%</a:t>
            </a:fld>
            <a:endParaRPr lang="en-GB" altLang="en-US" sz="1100" dirty="0">
              <a:sym typeface="+mn-lt"/>
            </a:endParaRPr>
          </a:p>
        </p:txBody>
      </p:sp>
      <p:sp>
        <p:nvSpPr>
          <p:cNvPr id="54" name="Text Placeholder 2"/>
          <p:cNvSpPr>
            <a:spLocks noGrp="1"/>
          </p:cNvSpPr>
          <p:nvPr>
            <p:custDataLst>
              <p:tags r:id="rId11"/>
            </p:custDataLst>
          </p:nvPr>
        </p:nvSpPr>
        <p:spPr bwMode="auto">
          <a:xfrm>
            <a:off x="10258425" y="1997075"/>
            <a:ext cx="3476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80667" indent="-180667" algn="l" rtl="0" eaLnBrk="0" fontAlgn="base" hangingPunct="0">
              <a:spcBef>
                <a:spcPts val="1200"/>
              </a:spcBef>
              <a:spcAft>
                <a:spcPct val="0"/>
              </a:spcAft>
              <a:buFont typeface="Arial" charset="0"/>
              <a:buChar char="•"/>
              <a:defRPr sz="1600" kern="1200">
                <a:solidFill>
                  <a:schemeClr val="tx1"/>
                </a:solidFill>
                <a:latin typeface="+mn-lt"/>
                <a:ea typeface="+mn-ea"/>
                <a:cs typeface="+mn-cs"/>
              </a:defRPr>
            </a:lvl1pPr>
            <a:lvl2pPr marL="394620"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1015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825688"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04122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0349"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02"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30"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r>
              <a:rPr lang="en-GB" altLang="en-US" sz="1100" dirty="0" smtClean="0">
                <a:sym typeface="+mn-lt"/>
              </a:rPr>
              <a:t>Other</a:t>
            </a:r>
            <a:endParaRPr lang="en-GB" altLang="en-US" sz="1100" dirty="0">
              <a:sym typeface="+mn-lt"/>
            </a:endParaRPr>
          </a:p>
        </p:txBody>
      </p:sp>
      <p:sp>
        <p:nvSpPr>
          <p:cNvPr id="45" name="Text Placeholder 2"/>
          <p:cNvSpPr>
            <a:spLocks noGrp="1"/>
          </p:cNvSpPr>
          <p:nvPr>
            <p:custDataLst>
              <p:tags r:id="rId12"/>
            </p:custDataLst>
          </p:nvPr>
        </p:nvSpPr>
        <p:spPr bwMode="gray">
          <a:xfrm>
            <a:off x="10102850" y="2540000"/>
            <a:ext cx="320675" cy="168275"/>
          </a:xfrm>
          <a:prstGeom prst="rect">
            <a:avLst/>
          </a:prstGeom>
          <a:noFill/>
          <a:ln>
            <a:noFill/>
          </a:ln>
          <a:extLst>
            <a:ext uri="{909E8E84-426E-40DD-AFC4-6F175D3DCCD1}">
              <a14:hiddenFill xmlns:a14="http://schemas.microsoft.com/office/drawing/2010/main">
                <a:solidFill>
                  <a:schemeClr val="accent4"/>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numCol="1" spcCol="0" anchor="ctr" anchorCtr="0" compatLnSpc="1">
            <a:prstTxWarp prst="textNoShape">
              <a:avLst/>
            </a:prstTxWarp>
            <a:noAutofit/>
          </a:bodyPr>
          <a:lstStyle>
            <a:lvl1pPr marL="180667" indent="-180667" algn="l" rtl="0" eaLnBrk="0" fontAlgn="base" hangingPunct="0">
              <a:spcBef>
                <a:spcPts val="1200"/>
              </a:spcBef>
              <a:spcAft>
                <a:spcPct val="0"/>
              </a:spcAft>
              <a:buFont typeface="Arial" charset="0"/>
              <a:buChar char="•"/>
              <a:defRPr sz="1600" kern="1200">
                <a:solidFill>
                  <a:schemeClr val="tx1"/>
                </a:solidFill>
                <a:latin typeface="+mn-lt"/>
                <a:ea typeface="+mn-ea"/>
                <a:cs typeface="+mn-cs"/>
              </a:defRPr>
            </a:lvl1pPr>
            <a:lvl2pPr marL="394620"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1015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825688"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04122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0349"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02"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30"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5D868296-A43D-44EA-9D49-6B1F522B5724}" type="datetime'21''''''''''''%'''''''''''''">
              <a:rPr lang="en-GB" altLang="en-US" sz="1100">
                <a:sym typeface="+mn-lt"/>
              </a:rPr>
              <a:pPr/>
              <a:t>21%</a:t>
            </a:fld>
            <a:endParaRPr lang="en-GB" altLang="en-US" sz="1100" dirty="0">
              <a:sym typeface="+mn-lt"/>
            </a:endParaRPr>
          </a:p>
        </p:txBody>
      </p:sp>
      <p:sp>
        <p:nvSpPr>
          <p:cNvPr id="47" name="Text Placeholder 2"/>
          <p:cNvSpPr>
            <a:spLocks noGrp="1"/>
          </p:cNvSpPr>
          <p:nvPr>
            <p:custDataLst>
              <p:tags r:id="rId13"/>
            </p:custDataLst>
          </p:nvPr>
        </p:nvSpPr>
        <p:spPr bwMode="gray">
          <a:xfrm>
            <a:off x="10831513" y="3146425"/>
            <a:ext cx="320675" cy="16827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0638" tIns="0" rIns="20638" bIns="0" numCol="1" spcCol="0" anchor="ctr" anchorCtr="0" compatLnSpc="1">
            <a:prstTxWarp prst="textNoShape">
              <a:avLst/>
            </a:prstTxWarp>
            <a:noAutofit/>
          </a:bodyPr>
          <a:lstStyle>
            <a:lvl1pPr marL="180667" indent="-180667" algn="l" rtl="0" eaLnBrk="0" fontAlgn="base" hangingPunct="0">
              <a:spcBef>
                <a:spcPts val="1200"/>
              </a:spcBef>
              <a:spcAft>
                <a:spcPct val="0"/>
              </a:spcAft>
              <a:buFont typeface="Arial" charset="0"/>
              <a:buChar char="•"/>
              <a:defRPr sz="1600" kern="1200">
                <a:solidFill>
                  <a:schemeClr val="tx1"/>
                </a:solidFill>
                <a:latin typeface="+mn-lt"/>
                <a:ea typeface="+mn-ea"/>
                <a:cs typeface="+mn-cs"/>
              </a:defRPr>
            </a:lvl1pPr>
            <a:lvl2pPr marL="394620"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1015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825688"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04122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0349"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02"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30"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3D448464-00B3-4980-B6CB-E204876359BF}" type="datetime'''''''''''''''''''''''''''''1''9''%'''''''''''''''''">
              <a:rPr lang="en-GB" altLang="en-US" sz="1100">
                <a:solidFill>
                  <a:schemeClr val="bg1"/>
                </a:solidFill>
                <a:sym typeface="+mn-lt"/>
              </a:rPr>
              <a:pPr/>
              <a:t>19%</a:t>
            </a:fld>
            <a:endParaRPr lang="en-GB" altLang="en-US" sz="1100" dirty="0">
              <a:solidFill>
                <a:schemeClr val="bg1"/>
              </a:solidFill>
              <a:sym typeface="+mn-lt"/>
            </a:endParaRPr>
          </a:p>
        </p:txBody>
      </p:sp>
      <p:sp>
        <p:nvSpPr>
          <p:cNvPr id="57" name="Text Placeholder 2"/>
          <p:cNvSpPr>
            <a:spLocks noGrp="1"/>
          </p:cNvSpPr>
          <p:nvPr>
            <p:custDataLst>
              <p:tags r:id="rId14"/>
            </p:custDataLst>
          </p:nvPr>
        </p:nvSpPr>
        <p:spPr bwMode="auto">
          <a:xfrm>
            <a:off x="11106150" y="3390900"/>
            <a:ext cx="288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180667" indent="-180667" algn="l" rtl="0" eaLnBrk="0" fontAlgn="base" hangingPunct="0">
              <a:spcBef>
                <a:spcPts val="1200"/>
              </a:spcBef>
              <a:spcAft>
                <a:spcPct val="0"/>
              </a:spcAft>
              <a:buFont typeface="Arial" charset="0"/>
              <a:buChar char="•"/>
              <a:defRPr sz="1600" kern="1200">
                <a:solidFill>
                  <a:schemeClr val="tx1"/>
                </a:solidFill>
                <a:latin typeface="+mn-lt"/>
                <a:ea typeface="+mn-ea"/>
                <a:cs typeface="+mn-cs"/>
              </a:defRPr>
            </a:lvl1pPr>
            <a:lvl2pPr marL="394620"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1015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825688"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041224" indent="-17908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0349"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02"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30"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7C22A11C-A469-4E9F-81D6-6C119E8DC960}" type="datetime'''''''''''''''CB''''''''''''''''''''''''''''''''B'''''''">
              <a:rPr lang="en-GB" altLang="en-US" sz="1100">
                <a:sym typeface="+mn-lt"/>
              </a:rPr>
              <a:pPr/>
              <a:t>CBB</a:t>
            </a:fld>
            <a:endParaRPr lang="en-GB" altLang="en-US" sz="1100" dirty="0">
              <a:sym typeface="+mn-lt"/>
            </a:endParaRPr>
          </a:p>
        </p:txBody>
      </p:sp>
      <p:sp>
        <p:nvSpPr>
          <p:cNvPr id="60" name="TextBox 59"/>
          <p:cNvSpPr txBox="1"/>
          <p:nvPr/>
        </p:nvSpPr>
        <p:spPr>
          <a:xfrm>
            <a:off x="9739983" y="1645515"/>
            <a:ext cx="1966037" cy="276999"/>
          </a:xfrm>
          <a:prstGeom prst="rect">
            <a:avLst/>
          </a:prstGeom>
          <a:noFill/>
        </p:spPr>
        <p:txBody>
          <a:bodyPr wrap="square" rtlCol="0">
            <a:spAutoFit/>
          </a:bodyPr>
          <a:lstStyle/>
          <a:p>
            <a:r>
              <a:rPr lang="sv-SE" sz="1200" dirty="0" smtClean="0"/>
              <a:t>Income distribution FY’16</a:t>
            </a:r>
            <a:endParaRPr lang="en-GB" sz="1200" dirty="0"/>
          </a:p>
        </p:txBody>
      </p:sp>
      <p:graphicFrame>
        <p:nvGraphicFramePr>
          <p:cNvPr id="9" name="Object 8"/>
          <p:cNvGraphicFramePr>
            <a:graphicFrameLocks/>
          </p:cNvGraphicFramePr>
          <p:nvPr>
            <p:custDataLst>
              <p:tags r:id="rId15"/>
            </p:custDataLst>
            <p:extLst>
              <p:ext uri="{D42A27DB-BD31-4B8C-83A1-F6EECF244321}">
                <p14:modId xmlns:p14="http://schemas.microsoft.com/office/powerpoint/2010/main" val="2016848467"/>
              </p:ext>
            </p:extLst>
          </p:nvPr>
        </p:nvGraphicFramePr>
        <p:xfrm>
          <a:off x="9944100" y="4114800"/>
          <a:ext cx="1528543" cy="1552577"/>
        </p:xfrm>
        <a:graphic>
          <a:graphicData uri="http://schemas.openxmlformats.org/presentationml/2006/ole">
            <mc:AlternateContent xmlns:mc="http://schemas.openxmlformats.org/markup-compatibility/2006">
              <mc:Choice xmlns:v="urn:schemas-microsoft-com:vml" Requires="v">
                <p:oleObj spid="_x0000_s319777" name="Chart" r:id="rId33" imgW="1528543" imgH="1552577" progId="MSGraph.Chart.8">
                  <p:embed followColorScheme="full"/>
                </p:oleObj>
              </mc:Choice>
              <mc:Fallback>
                <p:oleObj name="Chart" r:id="rId33" imgW="1528543" imgH="1552577" progId="MSGraph.Chart.8">
                  <p:embed followColorScheme="full"/>
                  <p:pic>
                    <p:nvPicPr>
                      <p:cNvPr id="0" name=""/>
                      <p:cNvPicPr/>
                      <p:nvPr/>
                    </p:nvPicPr>
                    <p:blipFill>
                      <a:blip r:embed="rId34"/>
                      <a:stretch>
                        <a:fillRect/>
                      </a:stretch>
                    </p:blipFill>
                    <p:spPr>
                      <a:xfrm>
                        <a:off x="9944100" y="4114800"/>
                        <a:ext cx="1528543" cy="1552577"/>
                      </a:xfrm>
                      <a:prstGeom prst="rect">
                        <a:avLst/>
                      </a:prstGeom>
                    </p:spPr>
                  </p:pic>
                </p:oleObj>
              </mc:Fallback>
            </mc:AlternateContent>
          </a:graphicData>
        </a:graphic>
      </p:graphicFrame>
      <p:sp>
        <p:nvSpPr>
          <p:cNvPr id="67" name="Text Placeholder 2"/>
          <p:cNvSpPr>
            <a:spLocks noGrp="1"/>
          </p:cNvSpPr>
          <p:nvPr>
            <p:custDataLst>
              <p:tags r:id="rId16"/>
            </p:custDataLst>
          </p:nvPr>
        </p:nvSpPr>
        <p:spPr bwMode="gray">
          <a:xfrm>
            <a:off x="10868025" y="4491038"/>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ACBDAFD-A9AC-4BBB-907A-8C865CD681A9}" type="datetime'''''''''''''''''''''''''2''''''''''''''''''''''5''''''''''''%'">
              <a:rPr lang="en-GB" altLang="en-US" sz="1200">
                <a:solidFill>
                  <a:schemeClr val="bg1"/>
                </a:solidFill>
              </a:rPr>
              <a:pPr/>
              <a:t>25%</a:t>
            </a:fld>
            <a:endParaRPr lang="en-GB" sz="1200" dirty="0">
              <a:solidFill>
                <a:schemeClr val="bg1"/>
              </a:solidFill>
              <a:sym typeface="+mn-lt"/>
            </a:endParaRPr>
          </a:p>
        </p:txBody>
      </p:sp>
      <p:sp>
        <p:nvSpPr>
          <p:cNvPr id="62" name="Text Placeholder 2"/>
          <p:cNvSpPr>
            <a:spLocks noGrp="1"/>
          </p:cNvSpPr>
          <p:nvPr>
            <p:custDataLst>
              <p:tags r:id="rId17"/>
            </p:custDataLst>
          </p:nvPr>
        </p:nvSpPr>
        <p:spPr bwMode="gray">
          <a:xfrm>
            <a:off x="10923588" y="5078413"/>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D0E48D5-5F83-44B7-85DA-FCE63E7307C7}" type="datetime'''''''''''1''''9''%'''''''">
              <a:rPr lang="en-GB" altLang="en-US" sz="1200">
                <a:solidFill>
                  <a:schemeClr val="bg1"/>
                </a:solidFill>
              </a:rPr>
              <a:pPr/>
              <a:t>19%</a:t>
            </a:fld>
            <a:endParaRPr lang="en-GB" sz="1200" dirty="0">
              <a:solidFill>
                <a:schemeClr val="bg1"/>
              </a:solidFill>
              <a:sym typeface="+mn-lt"/>
            </a:endParaRPr>
          </a:p>
        </p:txBody>
      </p:sp>
      <p:sp>
        <p:nvSpPr>
          <p:cNvPr id="66" name="Text Placeholder 2"/>
          <p:cNvSpPr>
            <a:spLocks noGrp="1"/>
          </p:cNvSpPr>
          <p:nvPr>
            <p:custDataLst>
              <p:tags r:id="rId18"/>
            </p:custDataLst>
          </p:nvPr>
        </p:nvSpPr>
        <p:spPr bwMode="auto">
          <a:xfrm>
            <a:off x="10371138" y="5588000"/>
            <a:ext cx="5143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spcBef>
                <a:spcPct val="0"/>
              </a:spcBef>
              <a:spcAft>
                <a:spcPct val="0"/>
              </a:spcAft>
              <a:buNone/>
            </a:pPr>
            <a:fld id="{23CC0F1A-B902-4F27-B113-920F439F8453}" type="datetime'''''''''''''''No''r''''''''wa''''''y'''''''''''''''''">
              <a:rPr lang="en-GB" altLang="en-US" sz="1200"/>
              <a:pPr/>
              <a:t>Norway</a:t>
            </a:fld>
            <a:endParaRPr lang="en-GB" sz="1200" dirty="0">
              <a:sym typeface="+mn-lt"/>
            </a:endParaRPr>
          </a:p>
        </p:txBody>
      </p:sp>
      <p:sp>
        <p:nvSpPr>
          <p:cNvPr id="63" name="Text Placeholder 2"/>
          <p:cNvSpPr>
            <a:spLocks noGrp="1"/>
          </p:cNvSpPr>
          <p:nvPr>
            <p:custDataLst>
              <p:tags r:id="rId19"/>
            </p:custDataLst>
          </p:nvPr>
        </p:nvSpPr>
        <p:spPr bwMode="gray">
          <a:xfrm>
            <a:off x="10482263" y="5334000"/>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BEE4B81-91ED-4CB3-AA0E-635475C9813D}" type="datetime'''''''''''''''''''''''''''''1''''6''''''''''''%'''">
              <a:rPr lang="en-GB" altLang="en-US" sz="1200"/>
              <a:pPr/>
              <a:t>16%</a:t>
            </a:fld>
            <a:endParaRPr lang="en-GB" sz="1200" dirty="0">
              <a:sym typeface="+mn-lt"/>
            </a:endParaRPr>
          </a:p>
        </p:txBody>
      </p:sp>
      <p:sp>
        <p:nvSpPr>
          <p:cNvPr id="65" name="Text Placeholder 2"/>
          <p:cNvSpPr>
            <a:spLocks noGrp="1"/>
          </p:cNvSpPr>
          <p:nvPr>
            <p:custDataLst>
              <p:tags r:id="rId20"/>
            </p:custDataLst>
          </p:nvPr>
        </p:nvSpPr>
        <p:spPr bwMode="auto">
          <a:xfrm>
            <a:off x="11306175" y="5265738"/>
            <a:ext cx="4968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spcBef>
                <a:spcPct val="0"/>
              </a:spcBef>
              <a:spcAft>
                <a:spcPct val="0"/>
              </a:spcAft>
              <a:buNone/>
            </a:pPr>
            <a:fld id="{023971CC-7222-45EA-AB65-8E1DDD9E9B6B}" type="datetime'''''F''i''n''''''l''''''''an''''''''''''''''d'''''''''''''">
              <a:rPr lang="en-GB" altLang="en-US" sz="1200"/>
              <a:pPr/>
              <a:t>Finland</a:t>
            </a:fld>
            <a:endParaRPr lang="en-GB" sz="1200" dirty="0">
              <a:sym typeface="+mn-lt"/>
            </a:endParaRPr>
          </a:p>
        </p:txBody>
      </p:sp>
      <p:sp>
        <p:nvSpPr>
          <p:cNvPr id="64" name="Text Placeholder 2"/>
          <p:cNvSpPr>
            <a:spLocks noGrp="1"/>
          </p:cNvSpPr>
          <p:nvPr>
            <p:custDataLst>
              <p:tags r:id="rId21"/>
            </p:custDataLst>
          </p:nvPr>
        </p:nvSpPr>
        <p:spPr bwMode="auto">
          <a:xfrm>
            <a:off x="11202988" y="4248150"/>
            <a:ext cx="5476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spcBef>
                <a:spcPct val="0"/>
              </a:spcBef>
              <a:spcAft>
                <a:spcPct val="0"/>
              </a:spcAft>
              <a:buNone/>
            </a:pPr>
            <a:fld id="{2F7938E3-BC84-4BBB-843B-997EA27DC89B}" type="datetime'Sw''e''''''''d''''''e''''''''''''''''''n'''''''''''''''">
              <a:rPr lang="en-GB" altLang="en-US" sz="1200"/>
              <a:pPr/>
              <a:t>Sweden</a:t>
            </a:fld>
            <a:endParaRPr lang="en-GB" sz="1200" dirty="0">
              <a:sym typeface="+mn-lt"/>
            </a:endParaRPr>
          </a:p>
        </p:txBody>
      </p:sp>
      <p:sp>
        <p:nvSpPr>
          <p:cNvPr id="68" name="Text Placeholder 2"/>
          <p:cNvSpPr>
            <a:spLocks noGrp="1"/>
          </p:cNvSpPr>
          <p:nvPr>
            <p:custDataLst>
              <p:tags r:id="rId22"/>
            </p:custDataLst>
          </p:nvPr>
        </p:nvSpPr>
        <p:spPr bwMode="gray">
          <a:xfrm>
            <a:off x="10061575" y="4849813"/>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D5B39EB-18F8-4158-9828-925318D92E2F}" type="datetime'''''''''2''''''''''9%'''''''''''''''''''''">
              <a:rPr lang="en-GB" altLang="en-US" sz="1200"/>
              <a:pPr/>
              <a:t>29%</a:t>
            </a:fld>
            <a:endParaRPr lang="en-GB" sz="1200" dirty="0">
              <a:sym typeface="+mn-lt"/>
            </a:endParaRPr>
          </a:p>
        </p:txBody>
      </p:sp>
      <p:sp>
        <p:nvSpPr>
          <p:cNvPr id="69" name="Text Placeholder 2"/>
          <p:cNvSpPr>
            <a:spLocks noGrp="1"/>
          </p:cNvSpPr>
          <p:nvPr>
            <p:custDataLst>
              <p:tags r:id="rId23"/>
            </p:custDataLst>
          </p:nvPr>
        </p:nvSpPr>
        <p:spPr bwMode="gray">
          <a:xfrm>
            <a:off x="10361613" y="4362450"/>
            <a:ext cx="347663" cy="182563"/>
          </a:xfrm>
          <a:prstGeom prst="rect">
            <a:avLst/>
          </a:prstGeom>
          <a:noFill/>
          <a:extLst>
            <a:ext uri="{909E8E84-426E-40DD-AFC4-6F175D3DCCD1}">
              <a14:hiddenFill xmlns:a14="http://schemas.microsoft.com/office/drawing/2010/main">
                <a:solidFill>
                  <a:schemeClr val="accent5"/>
                </a:solidFill>
              </a14:hiddenFill>
            </a:ext>
          </a:extLst>
        </p:spPr>
        <p:txBody>
          <a:bodyPr vert="horz" wrap="none" lIns="22225" tIns="0" rIns="22225"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BB9A4A0-40D6-4B13-936B-403407013B2E}" type="datetime'''''1''''''''''2%'''''''''''''''''''''''''''''">
              <a:rPr lang="en-GB" altLang="en-US" sz="1200"/>
              <a:pPr/>
              <a:t>12%</a:t>
            </a:fld>
            <a:endParaRPr lang="en-GB" sz="1200" dirty="0">
              <a:sym typeface="+mn-lt"/>
            </a:endParaRPr>
          </a:p>
        </p:txBody>
      </p:sp>
      <p:sp>
        <p:nvSpPr>
          <p:cNvPr id="70" name="Text Placeholder 2"/>
          <p:cNvSpPr>
            <a:spLocks noGrp="1"/>
          </p:cNvSpPr>
          <p:nvPr>
            <p:custDataLst>
              <p:tags r:id="rId24"/>
            </p:custDataLst>
          </p:nvPr>
        </p:nvSpPr>
        <p:spPr bwMode="auto">
          <a:xfrm>
            <a:off x="9391650" y="4881563"/>
            <a:ext cx="6159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spcBef>
                <a:spcPct val="0"/>
              </a:spcBef>
              <a:spcAft>
                <a:spcPct val="0"/>
              </a:spcAft>
              <a:buNone/>
            </a:pPr>
            <a:fld id="{6E120931-2EC1-4A4B-8D75-6DD999877F67}" type="datetime'''D''''''en''''''''''''''mar''k'''''''''''''''''''''">
              <a:rPr lang="en-GB" altLang="en-US" sz="1200"/>
              <a:pPr/>
              <a:t>Denmark</a:t>
            </a:fld>
            <a:endParaRPr lang="en-GB" sz="1200" dirty="0">
              <a:sym typeface="+mn-lt"/>
            </a:endParaRPr>
          </a:p>
        </p:txBody>
      </p:sp>
      <p:sp>
        <p:nvSpPr>
          <p:cNvPr id="71" name="Text Placeholder 2"/>
          <p:cNvSpPr>
            <a:spLocks noGrp="1"/>
          </p:cNvSpPr>
          <p:nvPr>
            <p:custDataLst>
              <p:tags r:id="rId25"/>
            </p:custDataLst>
          </p:nvPr>
        </p:nvSpPr>
        <p:spPr bwMode="auto">
          <a:xfrm>
            <a:off x="10134600" y="4076700"/>
            <a:ext cx="3810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spcBef>
                <a:spcPct val="0"/>
              </a:spcBef>
              <a:spcAft>
                <a:spcPct val="0"/>
              </a:spcAft>
              <a:buNone/>
            </a:pPr>
            <a:fld id="{4DC28093-9C91-4DB4-AFEA-51858BE74AD2}" type="datetime'''''Ot''''''''''''''''''''''''''''''h''''''''''''''''e''''''r'">
              <a:rPr lang="en-GB" altLang="en-US" sz="1200"/>
              <a:pPr/>
              <a:t>Other</a:t>
            </a:fld>
            <a:endParaRPr lang="en-GB" sz="1200" dirty="0">
              <a:sym typeface="+mn-lt"/>
            </a:endParaRPr>
          </a:p>
        </p:txBody>
      </p:sp>
    </p:spTree>
    <p:extLst>
      <p:ext uri="{BB962C8B-B14F-4D97-AF65-F5344CB8AC3E}">
        <p14:creationId xmlns:p14="http://schemas.microsoft.com/office/powerpoint/2010/main" val="446659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33211242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9922"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7" name="Rectangle 16" hidden="1"/>
          <p:cNvSpPr/>
          <p:nvPr>
            <p:custDataLst>
              <p:tags r:id="rId3"/>
            </p:custDataLst>
          </p:nvPr>
        </p:nvSpPr>
        <p:spPr bwMode="auto">
          <a:xfrm>
            <a:off x="0" y="0"/>
            <a:ext cx="158750"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200" dirty="0">
              <a:solidFill>
                <a:schemeClr val="tx1"/>
              </a:solidFill>
              <a:latin typeface="Arial" panose="020B0604020202020204" pitchFamily="34" charset="0"/>
              <a:sym typeface="Arial" panose="020B0604020202020204" pitchFamily="34" charset="0"/>
            </a:endParaRPr>
          </a:p>
        </p:txBody>
      </p:sp>
      <p:graphicFrame>
        <p:nvGraphicFramePr>
          <p:cNvPr id="268" name="Object 267"/>
          <p:cNvGraphicFramePr>
            <a:graphicFrameLocks/>
          </p:cNvGraphicFramePr>
          <p:nvPr>
            <p:custDataLst>
              <p:tags r:id="rId4"/>
            </p:custDataLst>
            <p:extLst>
              <p:ext uri="{D42A27DB-BD31-4B8C-83A1-F6EECF244321}">
                <p14:modId xmlns:p14="http://schemas.microsoft.com/office/powerpoint/2010/main" val="180011321"/>
              </p:ext>
            </p:extLst>
          </p:nvPr>
        </p:nvGraphicFramePr>
        <p:xfrm>
          <a:off x="723900" y="2209800"/>
          <a:ext cx="4352857" cy="3724185"/>
        </p:xfrm>
        <a:graphic>
          <a:graphicData uri="http://schemas.openxmlformats.org/presentationml/2006/ole">
            <mc:AlternateContent xmlns:mc="http://schemas.openxmlformats.org/markup-compatibility/2006">
              <mc:Choice xmlns:v="urn:schemas-microsoft-com:vml" Requires="v">
                <p:oleObj spid="_x0000_s259923" name="Chart" r:id="rId47" imgW="4352857" imgH="3724185" progId="MSGraph.Chart.8">
                  <p:embed followColorScheme="full"/>
                </p:oleObj>
              </mc:Choice>
              <mc:Fallback>
                <p:oleObj name="Chart" r:id="rId47" imgW="4352857" imgH="3724185" progId="MSGraph.Chart.8">
                  <p:embed followColorScheme="full"/>
                  <p:pic>
                    <p:nvPicPr>
                      <p:cNvPr id="0" name=""/>
                      <p:cNvPicPr/>
                      <p:nvPr/>
                    </p:nvPicPr>
                    <p:blipFill>
                      <a:blip r:embed="rId48"/>
                      <a:stretch>
                        <a:fillRect/>
                      </a:stretch>
                    </p:blipFill>
                    <p:spPr>
                      <a:xfrm>
                        <a:off x="723900" y="2209800"/>
                        <a:ext cx="4352857" cy="3724185"/>
                      </a:xfrm>
                      <a:prstGeom prst="rect">
                        <a:avLst/>
                      </a:prstGeom>
                    </p:spPr>
                  </p:pic>
                </p:oleObj>
              </mc:Fallback>
            </mc:AlternateContent>
          </a:graphicData>
        </a:graphic>
      </p:graphicFrame>
      <p:sp useBgFill="1">
        <p:nvSpPr>
          <p:cNvPr id="22" name="Text Placeholder 2"/>
          <p:cNvSpPr>
            <a:spLocks noGrp="1"/>
          </p:cNvSpPr>
          <p:nvPr>
            <p:custDataLst>
              <p:tags r:id="rId5"/>
            </p:custDataLst>
          </p:nvPr>
        </p:nvSpPr>
        <p:spPr bwMode="gray">
          <a:xfrm>
            <a:off x="1416050" y="4629150"/>
            <a:ext cx="255588" cy="182563"/>
          </a:xfrm>
          <a:prstGeom prst="rect">
            <a:avLst/>
          </a:prstGeom>
        </p:spPr>
        <p:txBody>
          <a:bodyPr vert="horz" wrap="none" lIns="22225" tIns="0" rIns="22225" bIns="0" numCol="1" spcCol="0" rtlCol="0" anchor="b"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EB7483C-D211-4AB9-88D9-3EE4000A0BAA}" type="datetime'''''''''''''8''''''''''''''''''''''''''''''''''''''''.5'''''">
              <a:rPr lang="en-GB" altLang="en-US" sz="1200">
                <a:sym typeface="+mn-lt"/>
              </a:rPr>
              <a:pPr marL="0" indent="0" algn="ctr">
                <a:spcBef>
                  <a:spcPct val="0"/>
                </a:spcBef>
                <a:spcAft>
                  <a:spcPct val="0"/>
                </a:spcAft>
                <a:buNone/>
              </a:pPr>
              <a:t>8.5</a:t>
            </a:fld>
            <a:endParaRPr lang="en-GB" sz="1200" dirty="0">
              <a:sym typeface="+mn-lt"/>
            </a:endParaRPr>
          </a:p>
        </p:txBody>
      </p:sp>
      <p:sp>
        <p:nvSpPr>
          <p:cNvPr id="27" name="Text Placeholder 2"/>
          <p:cNvSpPr>
            <a:spLocks noGrp="1"/>
          </p:cNvSpPr>
          <p:nvPr>
            <p:custDataLst>
              <p:tags r:id="rId6"/>
            </p:custDataLst>
          </p:nvPr>
        </p:nvSpPr>
        <p:spPr bwMode="gray">
          <a:xfrm>
            <a:off x="4411663" y="2400300"/>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r>
              <a:rPr lang="en-GB" altLang="en-US" sz="1200" dirty="0" smtClean="0">
                <a:sym typeface="+mn-lt"/>
              </a:rPr>
              <a:t>19.2</a:t>
            </a:r>
            <a:endParaRPr lang="en-GB" sz="1200" dirty="0">
              <a:sym typeface="+mn-lt"/>
            </a:endParaRPr>
          </a:p>
        </p:txBody>
      </p:sp>
      <p:sp useBgFill="1">
        <p:nvSpPr>
          <p:cNvPr id="15" name="Text Placeholder 2"/>
          <p:cNvSpPr>
            <a:spLocks noGrp="1"/>
          </p:cNvSpPr>
          <p:nvPr>
            <p:custDataLst>
              <p:tags r:id="rId7"/>
            </p:custDataLst>
          </p:nvPr>
        </p:nvSpPr>
        <p:spPr bwMode="gray">
          <a:xfrm>
            <a:off x="4030663" y="2828925"/>
            <a:ext cx="339725" cy="182563"/>
          </a:xfrm>
          <a:prstGeom prst="rect">
            <a:avLst/>
          </a:prstGeom>
        </p:spPr>
        <p:txBody>
          <a:bodyPr vert="horz" wrap="none" lIns="22225" tIns="0" rIns="22225" bIns="0" numCol="1" spcCol="0" rtlCol="0" anchor="b" anchorCtr="0">
            <a:noAutofit/>
          </a:bodyPr>
          <a:lstStyle>
            <a:lvl1pPr marL="215487" indent="-215487" algn="l" defTabSz="1088776" rtl="0" eaLnBrk="1" latinLnBrk="0" hangingPunct="1">
              <a:spcBef>
                <a:spcPts val="1429"/>
              </a:spcBef>
              <a:buFont typeface="Arial" pitchFamily="34" charset="0"/>
              <a:buChar char="•"/>
              <a:defRPr sz="19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F866756-DD74-4845-BA0F-E2E97FE7206C}" type="datetime'''''1''6''.''''''''''''''''''''''''''''''''5'''''''''''''">
              <a:rPr lang="en-GB" altLang="en-US" sz="1200"/>
              <a:pPr/>
              <a:t>16.5</a:t>
            </a:fld>
            <a:endParaRPr lang="en-GB" sz="1200" dirty="0">
              <a:sym typeface="+mn-lt"/>
            </a:endParaRPr>
          </a:p>
        </p:txBody>
      </p:sp>
      <p:sp>
        <p:nvSpPr>
          <p:cNvPr id="12" name="Text Placeholder 2"/>
          <p:cNvSpPr>
            <a:spLocks noGrp="1"/>
          </p:cNvSpPr>
          <p:nvPr>
            <p:custDataLst>
              <p:tags r:id="rId8"/>
            </p:custDataLst>
          </p:nvPr>
        </p:nvSpPr>
        <p:spPr bwMode="auto">
          <a:xfrm>
            <a:off x="4435475" y="57229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487" indent="-215487" algn="l" defTabSz="1088776" rtl="0" eaLnBrk="1" latinLnBrk="0" hangingPunct="1">
              <a:spcBef>
                <a:spcPts val="1429"/>
              </a:spcBef>
              <a:buFont typeface="Arial" pitchFamily="34" charset="0"/>
              <a:buChar char="•"/>
              <a:defRPr sz="19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2703545-424D-41B6-892E-37F17CAFCB64}" type="datetime'2''''''''''''''0''''''''''''''''''1''''''6'''''''''''''''">
              <a:rPr lang="en-GB" altLang="en-US" sz="1000"/>
              <a:pPr/>
              <a:t>2016</a:t>
            </a:fld>
            <a:endParaRPr lang="en-GB" sz="1000" dirty="0">
              <a:sym typeface="+mn-lt"/>
            </a:endParaRPr>
          </a:p>
        </p:txBody>
      </p:sp>
      <p:sp>
        <p:nvSpPr>
          <p:cNvPr id="14" name="Text Placeholder 2"/>
          <p:cNvSpPr>
            <a:spLocks noGrp="1"/>
          </p:cNvSpPr>
          <p:nvPr>
            <p:custDataLst>
              <p:tags r:id="rId9"/>
            </p:custDataLst>
          </p:nvPr>
        </p:nvSpPr>
        <p:spPr bwMode="auto">
          <a:xfrm>
            <a:off x="4054475" y="57229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487" indent="-215487" algn="l" defTabSz="1088776" rtl="0" eaLnBrk="1" latinLnBrk="0" hangingPunct="1">
              <a:spcBef>
                <a:spcPts val="1429"/>
              </a:spcBef>
              <a:buFont typeface="Arial" pitchFamily="34" charset="0"/>
              <a:buChar char="•"/>
              <a:defRPr sz="19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0E186C1-9521-4CA8-BA56-82266E4B5869}" type="datetime'''2''''0''''''''''''''''''''''''1''''''''''''''''''''''5'''''">
              <a:rPr lang="en-GB" altLang="en-US" sz="1000"/>
              <a:pPr/>
              <a:t>2015</a:t>
            </a:fld>
            <a:endParaRPr lang="en-GB" sz="1000" dirty="0">
              <a:sym typeface="+mn-lt"/>
            </a:endParaRPr>
          </a:p>
        </p:txBody>
      </p:sp>
      <p:sp>
        <p:nvSpPr>
          <p:cNvPr id="7" name="Text Placeholder 2"/>
          <p:cNvSpPr>
            <a:spLocks noGrp="1"/>
          </p:cNvSpPr>
          <p:nvPr>
            <p:custDataLst>
              <p:tags r:id="rId10"/>
            </p:custDataLst>
          </p:nvPr>
        </p:nvSpPr>
        <p:spPr bwMode="auto">
          <a:xfrm>
            <a:off x="2540000" y="57229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487" indent="-215487" algn="l" defTabSz="1088776" rtl="0" eaLnBrk="1" latinLnBrk="0" hangingPunct="1">
              <a:spcBef>
                <a:spcPts val="1429"/>
              </a:spcBef>
              <a:buFont typeface="Arial" pitchFamily="34" charset="0"/>
              <a:buChar char="•"/>
              <a:defRPr sz="19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3FE1BA4-0DA6-44A7-A249-3728B4653D6D}" type="datetime'''''''''''20''''''''''''''1''''''''''''''''''''''''''1'''''''">
              <a:rPr lang="en-GB" altLang="en-US" sz="1000"/>
              <a:pPr/>
              <a:t>2011</a:t>
            </a:fld>
            <a:endParaRPr lang="en-GB" sz="1000" dirty="0">
              <a:sym typeface="+mn-lt"/>
            </a:endParaRPr>
          </a:p>
        </p:txBody>
      </p:sp>
      <p:sp>
        <p:nvSpPr>
          <p:cNvPr id="10" name="Text Placeholder 2"/>
          <p:cNvSpPr>
            <a:spLocks noGrp="1"/>
          </p:cNvSpPr>
          <p:nvPr>
            <p:custDataLst>
              <p:tags r:id="rId11"/>
            </p:custDataLst>
          </p:nvPr>
        </p:nvSpPr>
        <p:spPr bwMode="auto">
          <a:xfrm>
            <a:off x="2921000" y="57229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487" indent="-215487" algn="l" defTabSz="1088776" rtl="0" eaLnBrk="1" latinLnBrk="0" hangingPunct="1">
              <a:spcBef>
                <a:spcPts val="1429"/>
              </a:spcBef>
              <a:buFont typeface="Arial" pitchFamily="34" charset="0"/>
              <a:buChar char="•"/>
              <a:defRPr sz="19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AD37BC7-7E8E-4814-859A-C3D3EFEA0424}" type="datetime'''2''''''''0''''''''''''''''''''''''''''12'''''">
              <a:rPr lang="en-GB" altLang="en-US" sz="1000"/>
              <a:pPr/>
              <a:t>2012</a:t>
            </a:fld>
            <a:endParaRPr lang="en-GB" sz="1000" dirty="0">
              <a:sym typeface="+mn-lt"/>
            </a:endParaRPr>
          </a:p>
        </p:txBody>
      </p:sp>
      <p:sp>
        <p:nvSpPr>
          <p:cNvPr id="26" name="Text Placeholder 2"/>
          <p:cNvSpPr>
            <a:spLocks noGrp="1"/>
          </p:cNvSpPr>
          <p:nvPr>
            <p:custDataLst>
              <p:tags r:id="rId12"/>
            </p:custDataLst>
          </p:nvPr>
        </p:nvSpPr>
        <p:spPr bwMode="gray">
          <a:xfrm>
            <a:off x="3649663" y="3009900"/>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2E58A025-9153-4B6F-AB1F-3CADD94ACDCD}" type="datetime'''1''''''''''''''''''''''''''5''''''''''.''''''''7'''''">
              <a:rPr lang="en-GB" altLang="en-US" sz="1200">
                <a:sym typeface="+mn-lt"/>
              </a:rPr>
              <a:pPr marL="0" indent="0" algn="ctr">
                <a:spcBef>
                  <a:spcPct val="0"/>
                </a:spcBef>
                <a:spcAft>
                  <a:spcPct val="0"/>
                </a:spcAft>
                <a:buNone/>
              </a:pPr>
              <a:t>15.7</a:t>
            </a:fld>
            <a:endParaRPr lang="en-GB" sz="1200" dirty="0">
              <a:sym typeface="+mn-lt"/>
            </a:endParaRPr>
          </a:p>
        </p:txBody>
      </p:sp>
      <p:sp>
        <p:nvSpPr>
          <p:cNvPr id="9" name="Text Placeholder 2"/>
          <p:cNvSpPr>
            <a:spLocks noGrp="1"/>
          </p:cNvSpPr>
          <p:nvPr>
            <p:custDataLst>
              <p:tags r:id="rId13"/>
            </p:custDataLst>
          </p:nvPr>
        </p:nvSpPr>
        <p:spPr bwMode="auto">
          <a:xfrm>
            <a:off x="1778000" y="57229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487" indent="-215487" algn="l" defTabSz="1088776" rtl="0" eaLnBrk="1" latinLnBrk="0" hangingPunct="1">
              <a:spcBef>
                <a:spcPts val="1429"/>
              </a:spcBef>
              <a:buFont typeface="Arial" pitchFamily="34" charset="0"/>
              <a:buChar char="•"/>
              <a:defRPr sz="19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0E84BE16-BF70-42FF-B8DF-94D591441D04}" type="datetime'''''''''''2''''''''''''''''''''''''0''''''''09'''''''">
              <a:rPr lang="en-GB" altLang="en-US" sz="1000"/>
              <a:pPr/>
              <a:t>2009</a:t>
            </a:fld>
            <a:endParaRPr lang="en-GB" sz="1000" dirty="0">
              <a:sym typeface="+mn-lt"/>
            </a:endParaRPr>
          </a:p>
        </p:txBody>
      </p:sp>
      <p:sp>
        <p:nvSpPr>
          <p:cNvPr id="23" name="Text Placeholder 2"/>
          <p:cNvSpPr>
            <a:spLocks noGrp="1"/>
          </p:cNvSpPr>
          <p:nvPr>
            <p:custDataLst>
              <p:tags r:id="rId14"/>
            </p:custDataLst>
          </p:nvPr>
        </p:nvSpPr>
        <p:spPr bwMode="gray">
          <a:xfrm>
            <a:off x="1754188" y="4219575"/>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70017C8-381B-40AC-959F-57AA244A401A}" type="datetime'''''''''''''''''''1''0''''''''.''''''3'''''''''''">
              <a:rPr lang="en-GB" altLang="en-US" sz="1200">
                <a:sym typeface="+mn-lt"/>
              </a:rPr>
              <a:pPr marL="0" indent="0" algn="ctr">
                <a:spcBef>
                  <a:spcPct val="0"/>
                </a:spcBef>
                <a:spcAft>
                  <a:spcPct val="0"/>
                </a:spcAft>
                <a:buNone/>
              </a:pPr>
              <a:t>10.3</a:t>
            </a:fld>
            <a:endParaRPr lang="en-GB" sz="1200" dirty="0">
              <a:sym typeface="+mn-lt"/>
            </a:endParaRPr>
          </a:p>
        </p:txBody>
      </p:sp>
      <p:sp>
        <p:nvSpPr>
          <p:cNvPr id="21" name="Text Placeholder 2"/>
          <p:cNvSpPr>
            <a:spLocks noGrp="1"/>
          </p:cNvSpPr>
          <p:nvPr>
            <p:custDataLst>
              <p:tags r:id="rId15"/>
            </p:custDataLst>
          </p:nvPr>
        </p:nvSpPr>
        <p:spPr bwMode="gray">
          <a:xfrm>
            <a:off x="3268663" y="3190875"/>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37DD957-0CA6-4A28-82FC-8967323E42F3}" type="datetime'''''''''''''''''''1''''4''''''''''''''''''''''''''.''9'''">
              <a:rPr lang="en-GB" altLang="en-US" sz="1200"/>
              <a:pPr/>
              <a:t>14.9</a:t>
            </a:fld>
            <a:endParaRPr lang="en-GB" sz="1200" dirty="0">
              <a:sym typeface="+mn-lt"/>
            </a:endParaRPr>
          </a:p>
        </p:txBody>
      </p:sp>
      <p:sp>
        <p:nvSpPr>
          <p:cNvPr id="5" name="Text Placeholder 2"/>
          <p:cNvSpPr>
            <a:spLocks noGrp="1"/>
          </p:cNvSpPr>
          <p:nvPr>
            <p:custDataLst>
              <p:tags r:id="rId16"/>
            </p:custDataLst>
          </p:nvPr>
        </p:nvSpPr>
        <p:spPr bwMode="auto">
          <a:xfrm>
            <a:off x="1397000" y="57229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487" indent="-215487" algn="l" defTabSz="1088776" rtl="0" eaLnBrk="1" latinLnBrk="0" hangingPunct="1">
              <a:spcBef>
                <a:spcPts val="1429"/>
              </a:spcBef>
              <a:buFont typeface="Arial" pitchFamily="34" charset="0"/>
              <a:buChar char="•"/>
              <a:defRPr sz="19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B8A17C9-4477-45D6-9723-1EB0DBC4BCEF}" type="datetime'''2''''''0''0''''''''''''''8'''''''''''''''''''''">
              <a:rPr lang="en-GB" altLang="en-US" sz="1000"/>
              <a:pPr/>
              <a:t>2008</a:t>
            </a:fld>
            <a:endParaRPr lang="en-GB" sz="1000" dirty="0">
              <a:sym typeface="+mn-lt"/>
            </a:endParaRPr>
          </a:p>
        </p:txBody>
      </p:sp>
      <p:sp>
        <p:nvSpPr>
          <p:cNvPr id="6" name="Text Placeholder 2"/>
          <p:cNvSpPr>
            <a:spLocks noGrp="1"/>
          </p:cNvSpPr>
          <p:nvPr>
            <p:custDataLst>
              <p:tags r:id="rId17"/>
            </p:custDataLst>
          </p:nvPr>
        </p:nvSpPr>
        <p:spPr bwMode="auto">
          <a:xfrm>
            <a:off x="2159000" y="57229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487" indent="-215487" algn="l" defTabSz="1088776" rtl="0" eaLnBrk="1" latinLnBrk="0" hangingPunct="1">
              <a:spcBef>
                <a:spcPts val="1429"/>
              </a:spcBef>
              <a:buFont typeface="Arial" pitchFamily="34" charset="0"/>
              <a:buChar char="•"/>
              <a:defRPr sz="19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F79F9A9-6B16-4849-9CC4-5519E2864A83}" type="datetime'20''''''''''''''''''''1''''''''''''''''''''0'''''''''">
              <a:rPr lang="en-GB" altLang="en-US" sz="1000"/>
              <a:pPr/>
              <a:t>2010</a:t>
            </a:fld>
            <a:endParaRPr lang="en-GB" sz="1000" dirty="0">
              <a:sym typeface="+mn-lt"/>
            </a:endParaRPr>
          </a:p>
        </p:txBody>
      </p:sp>
      <p:sp>
        <p:nvSpPr>
          <p:cNvPr id="11" name="Text Placeholder 2"/>
          <p:cNvSpPr>
            <a:spLocks noGrp="1"/>
          </p:cNvSpPr>
          <p:nvPr>
            <p:custDataLst>
              <p:tags r:id="rId18"/>
            </p:custDataLst>
          </p:nvPr>
        </p:nvSpPr>
        <p:spPr bwMode="auto">
          <a:xfrm>
            <a:off x="3292475" y="57229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487" indent="-215487" algn="l" defTabSz="1088776" rtl="0" eaLnBrk="1" latinLnBrk="0" hangingPunct="1">
              <a:spcBef>
                <a:spcPts val="1429"/>
              </a:spcBef>
              <a:buFont typeface="Arial" pitchFamily="34" charset="0"/>
              <a:buChar char="•"/>
              <a:defRPr sz="19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23BD494-D041-4B38-8E23-D17D17BD637B}" type="datetime'''''''''''''''''''''''''''2''''''''''0''''1''''''''3'''''''">
              <a:rPr lang="en-GB" altLang="en-US" sz="1000"/>
              <a:pPr/>
              <a:t>2013</a:t>
            </a:fld>
            <a:endParaRPr lang="en-GB" sz="1000" dirty="0">
              <a:sym typeface="+mn-lt"/>
            </a:endParaRPr>
          </a:p>
        </p:txBody>
      </p:sp>
      <p:sp>
        <p:nvSpPr>
          <p:cNvPr id="16" name="Text Placeholder 2"/>
          <p:cNvSpPr>
            <a:spLocks noGrp="1"/>
          </p:cNvSpPr>
          <p:nvPr>
            <p:custDataLst>
              <p:tags r:id="rId19"/>
            </p:custDataLst>
          </p:nvPr>
        </p:nvSpPr>
        <p:spPr bwMode="auto">
          <a:xfrm>
            <a:off x="3673475" y="57229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487" indent="-215487" algn="l" defTabSz="1088776" rtl="0" eaLnBrk="1" latinLnBrk="0" hangingPunct="1">
              <a:spcBef>
                <a:spcPts val="1429"/>
              </a:spcBef>
              <a:buFont typeface="Arial" pitchFamily="34" charset="0"/>
              <a:buChar char="•"/>
              <a:defRPr sz="19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02FDDDF-5B67-4EF0-9DE0-1A1014C16589}" type="datetime'''''''''2''''''0''''''''1''4'''''''''''''''''''''''''''''">
              <a:rPr lang="en-GB" altLang="en-US" sz="1000"/>
              <a:pPr/>
              <a:t>2014</a:t>
            </a:fld>
            <a:endParaRPr lang="en-GB" sz="1000" dirty="0">
              <a:sym typeface="+mn-lt"/>
            </a:endParaRPr>
          </a:p>
        </p:txBody>
      </p:sp>
      <p:sp useBgFill="1">
        <p:nvSpPr>
          <p:cNvPr id="19" name="Text Placeholder 2"/>
          <p:cNvSpPr>
            <a:spLocks noGrp="1"/>
          </p:cNvSpPr>
          <p:nvPr>
            <p:custDataLst>
              <p:tags r:id="rId20"/>
            </p:custDataLst>
          </p:nvPr>
        </p:nvSpPr>
        <p:spPr bwMode="gray">
          <a:xfrm>
            <a:off x="2897188" y="3590925"/>
            <a:ext cx="339725" cy="182563"/>
          </a:xfrm>
          <a:prstGeom prst="rect">
            <a:avLst/>
          </a:prstGeom>
        </p:spPr>
        <p:txBody>
          <a:bodyPr vert="horz" wrap="none" lIns="22225" tIns="0" rIns="22225" bIns="0" numCol="1" spcCol="0" rtlCol="0" anchor="b"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2D4A198-B640-46AB-A382-4DD9612309F9}" type="datetime'''''''''''1''''''''''''''''''''''''''''''3.''''''''1'''''''''">
              <a:rPr lang="en-GB" altLang="en-US" sz="1200"/>
              <a:pPr/>
              <a:t>13.1</a:t>
            </a:fld>
            <a:endParaRPr lang="en-GB" sz="1200" dirty="0">
              <a:sym typeface="+mn-lt"/>
            </a:endParaRPr>
          </a:p>
        </p:txBody>
      </p:sp>
      <p:sp useBgFill="1">
        <p:nvSpPr>
          <p:cNvPr id="25" name="Text Placeholder 2"/>
          <p:cNvSpPr>
            <a:spLocks noGrp="1"/>
          </p:cNvSpPr>
          <p:nvPr>
            <p:custDataLst>
              <p:tags r:id="rId21"/>
            </p:custDataLst>
          </p:nvPr>
        </p:nvSpPr>
        <p:spPr bwMode="gray">
          <a:xfrm>
            <a:off x="2522538" y="4019550"/>
            <a:ext cx="328613" cy="182563"/>
          </a:xfrm>
          <a:prstGeom prst="rect">
            <a:avLst/>
          </a:prstGeom>
        </p:spPr>
        <p:txBody>
          <a:bodyPr vert="horz" wrap="none" lIns="22225" tIns="0" rIns="22225" bIns="0" numCol="1" spcCol="0" rtlCol="0" anchor="b"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506D011-61CE-4D5E-A504-1EA8FD8E4055}" type="datetime'''1''''1.''''''''''2'''''''''''''''''''">
              <a:rPr lang="en-GB" altLang="en-US" sz="1200">
                <a:sym typeface="+mn-lt"/>
              </a:rPr>
              <a:pPr marL="0" indent="0" algn="ctr">
                <a:spcBef>
                  <a:spcPct val="0"/>
                </a:spcBef>
                <a:spcAft>
                  <a:spcPct val="0"/>
                </a:spcAft>
                <a:buNone/>
              </a:pPr>
              <a:t>11.2</a:t>
            </a:fld>
            <a:endParaRPr lang="en-GB" sz="1200" dirty="0">
              <a:sym typeface="+mn-lt"/>
            </a:endParaRPr>
          </a:p>
        </p:txBody>
      </p:sp>
      <p:sp>
        <p:nvSpPr>
          <p:cNvPr id="8" name="Text Placeholder 2"/>
          <p:cNvSpPr>
            <a:spLocks noGrp="1"/>
          </p:cNvSpPr>
          <p:nvPr>
            <p:custDataLst>
              <p:tags r:id="rId22"/>
            </p:custDataLst>
          </p:nvPr>
        </p:nvSpPr>
        <p:spPr bwMode="auto">
          <a:xfrm>
            <a:off x="1016000" y="57229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487" indent="-215487" algn="l" defTabSz="1088776" rtl="0" eaLnBrk="1" latinLnBrk="0" hangingPunct="1">
              <a:spcBef>
                <a:spcPts val="1429"/>
              </a:spcBef>
              <a:buFont typeface="Arial" pitchFamily="34" charset="0"/>
              <a:buChar char="•"/>
              <a:defRPr sz="19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7A32B37-22E9-4E1A-9EEB-F18808C1D54D}" type="datetime'''''''''''''''''''''''''''20''''0''''''''''''7'''''''''">
              <a:rPr lang="en-GB" altLang="en-US" sz="1000"/>
              <a:pPr/>
              <a:t>2007</a:t>
            </a:fld>
            <a:endParaRPr lang="en-GB" sz="1000" dirty="0">
              <a:sym typeface="+mn-lt"/>
            </a:endParaRPr>
          </a:p>
        </p:txBody>
      </p:sp>
      <p:sp useBgFill="1">
        <p:nvSpPr>
          <p:cNvPr id="18" name="Text Placeholder 2"/>
          <p:cNvSpPr>
            <a:spLocks noGrp="1"/>
          </p:cNvSpPr>
          <p:nvPr>
            <p:custDataLst>
              <p:tags r:id="rId23"/>
            </p:custDataLst>
          </p:nvPr>
        </p:nvSpPr>
        <p:spPr bwMode="gray">
          <a:xfrm>
            <a:off x="1200150" y="4848225"/>
            <a:ext cx="255588" cy="182563"/>
          </a:xfrm>
          <a:prstGeom prst="rect">
            <a:avLst/>
          </a:prstGeom>
        </p:spPr>
        <p:txBody>
          <a:bodyPr vert="horz" wrap="none" lIns="22225" tIns="0" rIns="22225" bIns="0" numCol="1" spcCol="0" rtlCol="0" anchor="b"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71E8EB7-7F81-4874-9E39-C07B68CDAA5F}" type="datetime'''''''7''.''5'''''''''''''''''''''''''">
              <a:rPr lang="en-GB" altLang="en-US" sz="1200"/>
              <a:pPr/>
              <a:t>7.5</a:t>
            </a:fld>
            <a:endParaRPr lang="en-GB" sz="1200" dirty="0">
              <a:sym typeface="+mn-lt"/>
            </a:endParaRPr>
          </a:p>
        </p:txBody>
      </p:sp>
      <p:sp useBgFill="1">
        <p:nvSpPr>
          <p:cNvPr id="24" name="Text Placeholder 2"/>
          <p:cNvSpPr>
            <a:spLocks noGrp="1"/>
          </p:cNvSpPr>
          <p:nvPr>
            <p:custDataLst>
              <p:tags r:id="rId24"/>
            </p:custDataLst>
          </p:nvPr>
        </p:nvSpPr>
        <p:spPr bwMode="gray">
          <a:xfrm>
            <a:off x="2135188" y="4219575"/>
            <a:ext cx="339725" cy="182563"/>
          </a:xfrm>
          <a:prstGeom prst="rect">
            <a:avLst/>
          </a:prstGeom>
        </p:spPr>
        <p:txBody>
          <a:bodyPr vert="horz" wrap="none" lIns="22225" tIns="0" rIns="22225" bIns="0" numCol="1" spcCol="0" rtlCol="0" anchor="b"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C6A5756-CFA8-4757-96BB-20630B7CCF04}" type="datetime'''''''''''''1''''0''''''''''''''''.''''''''''''''''3'''">
              <a:rPr lang="en-GB" altLang="en-US" sz="1200">
                <a:sym typeface="+mn-lt"/>
              </a:rPr>
              <a:pPr marL="0" indent="0" algn="ctr">
                <a:spcBef>
                  <a:spcPct val="0"/>
                </a:spcBef>
                <a:spcAft>
                  <a:spcPct val="0"/>
                </a:spcAft>
                <a:buNone/>
              </a:pPr>
              <a:t>10.3</a:t>
            </a:fld>
            <a:endParaRPr lang="en-GB" sz="1200" dirty="0">
              <a:sym typeface="+mn-lt"/>
            </a:endParaRPr>
          </a:p>
        </p:txBody>
      </p:sp>
      <p:sp>
        <p:nvSpPr>
          <p:cNvPr id="13" name="Text Placeholder 2"/>
          <p:cNvSpPr>
            <a:spLocks noGrp="1"/>
          </p:cNvSpPr>
          <p:nvPr>
            <p:custDataLst>
              <p:tags r:id="rId25"/>
            </p:custDataLst>
          </p:nvPr>
        </p:nvSpPr>
        <p:spPr bwMode="auto">
          <a:xfrm>
            <a:off x="4816475" y="5722938"/>
            <a:ext cx="292100" cy="304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487" indent="-215487" algn="l" defTabSz="1088776" rtl="0" eaLnBrk="1" latinLnBrk="0" hangingPunct="1">
              <a:spcBef>
                <a:spcPts val="1429"/>
              </a:spcBef>
              <a:buFont typeface="Arial" pitchFamily="34" charset="0"/>
              <a:buChar char="•"/>
              <a:defRPr sz="19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9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918F06F-B3B9-4697-B185-FD85DD811077}" type="datetime'''''''2''''''''0''''1''''7''''''''''''''''''''''''''&#10;''Q3'''''">
              <a:rPr lang="en-GB" altLang="en-US" sz="1000"/>
              <a:pPr/>
              <a:t>2017
Q3</a:t>
            </a:fld>
            <a:endParaRPr lang="en-GB" sz="1000" dirty="0">
              <a:sym typeface="+mn-lt"/>
            </a:endParaRPr>
          </a:p>
        </p:txBody>
      </p:sp>
      <p:sp>
        <p:nvSpPr>
          <p:cNvPr id="60" name="Text Placeholder 2"/>
          <p:cNvSpPr>
            <a:spLocks noGrp="1"/>
          </p:cNvSpPr>
          <p:nvPr>
            <p:custDataLst>
              <p:tags r:id="rId26"/>
            </p:custDataLst>
          </p:nvPr>
        </p:nvSpPr>
        <p:spPr bwMode="auto">
          <a:xfrm>
            <a:off x="857250" y="2109788"/>
            <a:ext cx="6096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r>
              <a:rPr lang="en-GB" altLang="en-US" sz="1200" dirty="0" smtClean="0">
                <a:sym typeface="+mn-lt"/>
              </a:rPr>
              <a:t>CET1, %</a:t>
            </a:r>
            <a:endParaRPr lang="en-GB" sz="1200" dirty="0">
              <a:sym typeface="+mn-lt"/>
            </a:endParaRPr>
          </a:p>
        </p:txBody>
      </p:sp>
      <p:sp>
        <p:nvSpPr>
          <p:cNvPr id="2" name="Title 1"/>
          <p:cNvSpPr>
            <a:spLocks noGrp="1"/>
          </p:cNvSpPr>
          <p:nvPr>
            <p:ph type="title"/>
          </p:nvPr>
        </p:nvSpPr>
        <p:spPr/>
        <p:txBody>
          <a:bodyPr/>
          <a:lstStyle/>
          <a:p>
            <a:r>
              <a:rPr lang="en-GB" dirty="0" smtClean="0"/>
              <a:t>A robust balance sheet and stable profit generation</a:t>
            </a:r>
            <a:endParaRPr lang="en-GB" dirty="0"/>
          </a:p>
        </p:txBody>
      </p:sp>
      <p:sp>
        <p:nvSpPr>
          <p:cNvPr id="3" name="Slide Number Placeholder 2"/>
          <p:cNvSpPr>
            <a:spLocks noGrp="1"/>
          </p:cNvSpPr>
          <p:nvPr>
            <p:ph type="sldNum" sz="quarter" idx="12"/>
          </p:nvPr>
        </p:nvSpPr>
        <p:spPr/>
        <p:txBody>
          <a:bodyPr/>
          <a:lstStyle/>
          <a:p>
            <a:fld id="{D14BCCD3-0010-4FBA-B965-2126ADC31932}" type="slidenum">
              <a:rPr lang="en-GB" smtClean="0"/>
              <a:t>6</a:t>
            </a:fld>
            <a:endParaRPr lang="en-GB" dirty="0"/>
          </a:p>
        </p:txBody>
      </p:sp>
      <p:sp>
        <p:nvSpPr>
          <p:cNvPr id="61" name="Rectangle 60"/>
          <p:cNvSpPr/>
          <p:nvPr/>
        </p:nvSpPr>
        <p:spPr>
          <a:xfrm>
            <a:off x="682916" y="1403493"/>
            <a:ext cx="4718424" cy="446568"/>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Steady capital accumulation…</a:t>
            </a:r>
            <a:endParaRPr lang="en-GB" sz="1400" b="1" dirty="0">
              <a:solidFill>
                <a:schemeClr val="bg1"/>
              </a:solidFill>
            </a:endParaRPr>
          </a:p>
        </p:txBody>
      </p:sp>
      <p:sp>
        <p:nvSpPr>
          <p:cNvPr id="62" name="Rounded Rectangle 61"/>
          <p:cNvSpPr/>
          <p:nvPr/>
        </p:nvSpPr>
        <p:spPr>
          <a:xfrm>
            <a:off x="682916" y="1403493"/>
            <a:ext cx="4718424" cy="4784657"/>
          </a:xfrm>
          <a:prstGeom prst="roundRect">
            <a:avLst>
              <a:gd name="adj" fmla="val 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64" name="Rectangle 63"/>
          <p:cNvSpPr/>
          <p:nvPr/>
        </p:nvSpPr>
        <p:spPr>
          <a:xfrm>
            <a:off x="5720316" y="1403493"/>
            <a:ext cx="5757309" cy="446568"/>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  and a stable </a:t>
            </a:r>
            <a:r>
              <a:rPr lang="en-GB" sz="1400" b="1" dirty="0">
                <a:solidFill>
                  <a:schemeClr val="bg1"/>
                </a:solidFill>
              </a:rPr>
              <a:t>business </a:t>
            </a:r>
            <a:r>
              <a:rPr lang="en-GB" sz="1400" b="1" dirty="0" smtClean="0">
                <a:solidFill>
                  <a:schemeClr val="bg1"/>
                </a:solidFill>
              </a:rPr>
              <a:t>model</a:t>
            </a:r>
            <a:endParaRPr lang="en-GB" sz="1400" b="1" dirty="0">
              <a:solidFill>
                <a:schemeClr val="bg1"/>
              </a:solidFill>
            </a:endParaRPr>
          </a:p>
        </p:txBody>
      </p:sp>
      <p:sp>
        <p:nvSpPr>
          <p:cNvPr id="65" name="Rounded Rectangle 64"/>
          <p:cNvSpPr/>
          <p:nvPr/>
        </p:nvSpPr>
        <p:spPr>
          <a:xfrm>
            <a:off x="5720316" y="1403493"/>
            <a:ext cx="5757309" cy="4805923"/>
          </a:xfrm>
          <a:prstGeom prst="roundRect">
            <a:avLst>
              <a:gd name="adj" fmla="val 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239" name="TextBox 238"/>
          <p:cNvSpPr txBox="1"/>
          <p:nvPr/>
        </p:nvSpPr>
        <p:spPr>
          <a:xfrm>
            <a:off x="6819124" y="1985338"/>
            <a:ext cx="3855962" cy="276999"/>
          </a:xfrm>
          <a:prstGeom prst="rect">
            <a:avLst/>
          </a:prstGeom>
          <a:noFill/>
        </p:spPr>
        <p:txBody>
          <a:bodyPr wrap="square" rtlCol="0">
            <a:spAutoFit/>
          </a:bodyPr>
          <a:lstStyle/>
          <a:p>
            <a:pPr algn="ctr"/>
            <a:r>
              <a:rPr lang="en-GB" sz="1200" b="1" dirty="0"/>
              <a:t>Income structure less reliant on NII</a:t>
            </a:r>
          </a:p>
        </p:txBody>
      </p:sp>
      <p:graphicFrame>
        <p:nvGraphicFramePr>
          <p:cNvPr id="55" name="Object 54"/>
          <p:cNvGraphicFramePr>
            <a:graphicFrameLocks/>
          </p:cNvGraphicFramePr>
          <p:nvPr>
            <p:custDataLst>
              <p:tags r:id="rId27"/>
            </p:custDataLst>
            <p:extLst>
              <p:ext uri="{D42A27DB-BD31-4B8C-83A1-F6EECF244321}">
                <p14:modId xmlns:p14="http://schemas.microsoft.com/office/powerpoint/2010/main" val="2319361019"/>
              </p:ext>
            </p:extLst>
          </p:nvPr>
        </p:nvGraphicFramePr>
        <p:xfrm>
          <a:off x="6896099" y="2400300"/>
          <a:ext cx="3881496" cy="1390892"/>
        </p:xfrm>
        <a:graphic>
          <a:graphicData uri="http://schemas.openxmlformats.org/presentationml/2006/ole">
            <mc:AlternateContent xmlns:mc="http://schemas.openxmlformats.org/markup-compatibility/2006">
              <mc:Choice xmlns:v="urn:schemas-microsoft-com:vml" Requires="v">
                <p:oleObj spid="_x0000_s259924" name="Chart" r:id="rId49" imgW="3881496" imgH="1390892" progId="MSGraph.Chart.8">
                  <p:embed followColorScheme="full"/>
                </p:oleObj>
              </mc:Choice>
              <mc:Fallback>
                <p:oleObj name="Chart" r:id="rId49" imgW="3881496" imgH="1390892" progId="MSGraph.Chart.8">
                  <p:embed followColorScheme="full"/>
                  <p:pic>
                    <p:nvPicPr>
                      <p:cNvPr id="0" name=""/>
                      <p:cNvPicPr/>
                      <p:nvPr/>
                    </p:nvPicPr>
                    <p:blipFill>
                      <a:blip r:embed="rId50"/>
                      <a:stretch>
                        <a:fillRect/>
                      </a:stretch>
                    </p:blipFill>
                    <p:spPr>
                      <a:xfrm>
                        <a:off x="6896099" y="2400300"/>
                        <a:ext cx="3881496" cy="1390892"/>
                      </a:xfrm>
                      <a:prstGeom prst="rect">
                        <a:avLst/>
                      </a:prstGeom>
                    </p:spPr>
                  </p:pic>
                </p:oleObj>
              </mc:Fallback>
            </mc:AlternateContent>
          </a:graphicData>
        </a:graphic>
      </p:graphicFrame>
      <p:cxnSp>
        <p:nvCxnSpPr>
          <p:cNvPr id="56" name="Straight Connector 55"/>
          <p:cNvCxnSpPr/>
          <p:nvPr>
            <p:custDataLst>
              <p:tags r:id="rId28"/>
            </p:custDataLst>
          </p:nvPr>
        </p:nvCxnSpPr>
        <p:spPr bwMode="auto">
          <a:xfrm flipH="1">
            <a:off x="10323513" y="2514600"/>
            <a:ext cx="203200" cy="0"/>
          </a:xfrm>
          <a:prstGeom prst="line">
            <a:avLst/>
          </a:prstGeom>
          <a:ln w="9525">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9" name="Text Placeholder 2"/>
          <p:cNvSpPr>
            <a:spLocks noGrp="1"/>
          </p:cNvSpPr>
          <p:nvPr>
            <p:custDataLst>
              <p:tags r:id="rId29"/>
            </p:custDataLst>
          </p:nvPr>
        </p:nvSpPr>
        <p:spPr bwMode="auto">
          <a:xfrm>
            <a:off x="10577513" y="2438400"/>
            <a:ext cx="3222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spcBef>
                <a:spcPct val="0"/>
              </a:spcBef>
              <a:spcAft>
                <a:spcPct val="0"/>
              </a:spcAft>
              <a:buNone/>
            </a:pPr>
            <a:fld id="{580A16A4-D64D-433D-8726-64BDEE43E5FD}" type="datetime'''''''''1''''''''''''''''''''''0''''''''''''''''''''''''0%'">
              <a:rPr lang="en-GB" altLang="en-US" sz="1000"/>
              <a:pPr/>
              <a:t>100%</a:t>
            </a:fld>
            <a:endParaRPr lang="en-GB" sz="1000" dirty="0">
              <a:sym typeface="+mn-lt"/>
            </a:endParaRPr>
          </a:p>
        </p:txBody>
      </p:sp>
      <p:sp>
        <p:nvSpPr>
          <p:cNvPr id="57" name="Text Placeholder 2"/>
          <p:cNvSpPr>
            <a:spLocks noGrp="1"/>
          </p:cNvSpPr>
          <p:nvPr>
            <p:custDataLst>
              <p:tags r:id="rId30"/>
            </p:custDataLst>
          </p:nvPr>
        </p:nvSpPr>
        <p:spPr bwMode="auto">
          <a:xfrm>
            <a:off x="5983288" y="2790825"/>
            <a:ext cx="13096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spcBef>
                <a:spcPct val="0"/>
              </a:spcBef>
              <a:spcAft>
                <a:spcPct val="0"/>
              </a:spcAft>
              <a:buNone/>
            </a:pPr>
            <a:fld id="{CBB4AF42-4890-443B-B732-FDCCC1176931}" type="datetime'''Ne''''t'''''' ''''''i''nter''e''''s''''''''''t'' in''come'">
              <a:rPr lang="en-GB" altLang="en-US" sz="1200"/>
              <a:pPr/>
              <a:t>Net interest income</a:t>
            </a:fld>
            <a:endParaRPr lang="en-GB" sz="1200" dirty="0">
              <a:sym typeface="+mn-lt"/>
            </a:endParaRPr>
          </a:p>
        </p:txBody>
      </p:sp>
      <p:sp>
        <p:nvSpPr>
          <p:cNvPr id="66" name="Text Placeholder 2"/>
          <p:cNvSpPr>
            <a:spLocks noGrp="1"/>
          </p:cNvSpPr>
          <p:nvPr>
            <p:custDataLst>
              <p:tags r:id="rId31"/>
            </p:custDataLst>
          </p:nvPr>
        </p:nvSpPr>
        <p:spPr bwMode="auto">
          <a:xfrm>
            <a:off x="7751763" y="3784600"/>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0F19333-E7D6-4662-B0E2-A7B6086891AF}" type="datetime'''''''''''''''''''''''''2''''00''''8'''''''''''''''''''''''">
              <a:rPr lang="en-GB" altLang="en-US" sz="1200"/>
              <a:pPr/>
              <a:t>2008</a:t>
            </a:fld>
            <a:endParaRPr lang="en-GB" sz="1200" dirty="0">
              <a:sym typeface="+mn-lt"/>
            </a:endParaRPr>
          </a:p>
        </p:txBody>
      </p:sp>
      <p:sp>
        <p:nvSpPr>
          <p:cNvPr id="58" name="Text Placeholder 2"/>
          <p:cNvSpPr>
            <a:spLocks noGrp="1"/>
          </p:cNvSpPr>
          <p:nvPr>
            <p:custDataLst>
              <p:tags r:id="rId32"/>
            </p:custDataLst>
          </p:nvPr>
        </p:nvSpPr>
        <p:spPr bwMode="auto">
          <a:xfrm>
            <a:off x="9537700" y="3784600"/>
            <a:ext cx="450850"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66CAC04-DAFE-4F98-AE3E-FC2A656F40B0}" type="datetime'''''''''A''''''''''''''2''0''1''''''7'''''''''''''''''''''''''">
              <a:rPr lang="en-GB" altLang="en-US" sz="1200"/>
              <a:pPr/>
              <a:t>A2017</a:t>
            </a:fld>
            <a:endParaRPr lang="en-GB" sz="1200" dirty="0">
              <a:sym typeface="+mn-lt"/>
            </a:endParaRPr>
          </a:p>
        </p:txBody>
      </p:sp>
      <p:sp>
        <p:nvSpPr>
          <p:cNvPr id="63" name="Text Placeholder 2"/>
          <p:cNvSpPr>
            <a:spLocks noGrp="1"/>
          </p:cNvSpPr>
          <p:nvPr>
            <p:custDataLst>
              <p:tags r:id="rId33"/>
            </p:custDataLst>
          </p:nvPr>
        </p:nvSpPr>
        <p:spPr bwMode="auto">
          <a:xfrm>
            <a:off x="6188075" y="3381375"/>
            <a:ext cx="11049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r">
              <a:spcBef>
                <a:spcPct val="0"/>
              </a:spcBef>
              <a:spcAft>
                <a:spcPct val="0"/>
              </a:spcAft>
              <a:buNone/>
            </a:pPr>
            <a:fld id="{7D5D7DAF-2779-4729-A3DD-C7C8A1524FF1}" type="datetime'''An''''''''''''c''''illar''''y'' ''i''n''come'''''''''''''''">
              <a:rPr lang="en-GB" altLang="en-US" sz="1200"/>
              <a:pPr/>
              <a:t>Ancillary income</a:t>
            </a:fld>
            <a:endParaRPr lang="en-GB" sz="1200" dirty="0">
              <a:sym typeface="+mn-lt"/>
            </a:endParaRPr>
          </a:p>
        </p:txBody>
      </p:sp>
      <p:cxnSp>
        <p:nvCxnSpPr>
          <p:cNvPr id="68" name="Straight Connector 67"/>
          <p:cNvCxnSpPr/>
          <p:nvPr>
            <p:custDataLst>
              <p:tags r:id="rId34"/>
            </p:custDataLst>
          </p:nvPr>
        </p:nvCxnSpPr>
        <p:spPr bwMode="auto">
          <a:xfrm>
            <a:off x="8439149" y="2514600"/>
            <a:ext cx="814388"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35"/>
            </p:custDataLst>
          </p:nvPr>
        </p:nvCxnSpPr>
        <p:spPr bwMode="auto">
          <a:xfrm flipV="1">
            <a:off x="8439150" y="3095625"/>
            <a:ext cx="814388" cy="1524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69" name="Object 68"/>
          <p:cNvGraphicFramePr>
            <a:graphicFrameLocks/>
          </p:cNvGraphicFramePr>
          <p:nvPr>
            <p:custDataLst>
              <p:tags r:id="rId36"/>
            </p:custDataLst>
            <p:extLst>
              <p:ext uri="{D42A27DB-BD31-4B8C-83A1-F6EECF244321}">
                <p14:modId xmlns:p14="http://schemas.microsoft.com/office/powerpoint/2010/main" val="1608287393"/>
              </p:ext>
            </p:extLst>
          </p:nvPr>
        </p:nvGraphicFramePr>
        <p:xfrm>
          <a:off x="6096000" y="4419600"/>
          <a:ext cx="5248343" cy="1562190"/>
        </p:xfrm>
        <a:graphic>
          <a:graphicData uri="http://schemas.openxmlformats.org/presentationml/2006/ole">
            <mc:AlternateContent xmlns:mc="http://schemas.openxmlformats.org/markup-compatibility/2006">
              <mc:Choice xmlns:v="urn:schemas-microsoft-com:vml" Requires="v">
                <p:oleObj spid="_x0000_s259925" name="Chart" r:id="rId51" imgW="5248343" imgH="1562190" progId="MSGraph.Chart.8">
                  <p:embed followColorScheme="full"/>
                </p:oleObj>
              </mc:Choice>
              <mc:Fallback>
                <p:oleObj name="Chart" r:id="rId51" imgW="5248343" imgH="1562190" progId="MSGraph.Chart.8">
                  <p:embed followColorScheme="full"/>
                  <p:pic>
                    <p:nvPicPr>
                      <p:cNvPr id="0" name=""/>
                      <p:cNvPicPr/>
                      <p:nvPr/>
                    </p:nvPicPr>
                    <p:blipFill>
                      <a:blip r:embed="rId52"/>
                      <a:stretch>
                        <a:fillRect/>
                      </a:stretch>
                    </p:blipFill>
                    <p:spPr>
                      <a:xfrm>
                        <a:off x="6096000" y="4419600"/>
                        <a:ext cx="5248343" cy="1562190"/>
                      </a:xfrm>
                      <a:prstGeom prst="rect">
                        <a:avLst/>
                      </a:prstGeom>
                    </p:spPr>
                  </p:pic>
                </p:oleObj>
              </mc:Fallback>
            </mc:AlternateContent>
          </a:graphicData>
        </a:graphic>
      </p:graphicFrame>
      <p:sp>
        <p:nvSpPr>
          <p:cNvPr id="74" name="Text Placeholder 2"/>
          <p:cNvSpPr>
            <a:spLocks noGrp="1"/>
          </p:cNvSpPr>
          <p:nvPr>
            <p:custDataLst>
              <p:tags r:id="rId37"/>
            </p:custDataLst>
          </p:nvPr>
        </p:nvSpPr>
        <p:spPr bwMode="auto">
          <a:xfrm>
            <a:off x="7289800" y="5918200"/>
            <a:ext cx="460375"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9EEEDE4-0C8E-4FAB-AACE-BF17465E75A6}" type="datetime'''''''''''''''''''P''''e''''''e''''''''r ''''''''''1'''''''">
              <a:rPr lang="en-GB" altLang="en-US" sz="1200"/>
              <a:pPr/>
              <a:t>Peer 1</a:t>
            </a:fld>
            <a:endParaRPr lang="en-GB" sz="1200" dirty="0">
              <a:sym typeface="+mn-lt"/>
            </a:endParaRPr>
          </a:p>
        </p:txBody>
      </p:sp>
      <p:sp>
        <p:nvSpPr>
          <p:cNvPr id="75" name="Text Placeholder 2"/>
          <p:cNvSpPr>
            <a:spLocks noGrp="1"/>
          </p:cNvSpPr>
          <p:nvPr>
            <p:custDataLst>
              <p:tags r:id="rId38"/>
            </p:custDataLst>
          </p:nvPr>
        </p:nvSpPr>
        <p:spPr bwMode="auto">
          <a:xfrm>
            <a:off x="8918575" y="5918200"/>
            <a:ext cx="460375"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0EBC30E-6839-4B45-AB55-28B2B27E54ED}" type="datetime'''''''''''''P''''''''''e''e''''''''''''''''r'' 3'''''''''''">
              <a:rPr lang="en-GB" altLang="en-US" sz="1200"/>
              <a:pPr/>
              <a:t>Peer 3</a:t>
            </a:fld>
            <a:endParaRPr lang="en-GB" sz="1200" dirty="0">
              <a:sym typeface="+mn-lt"/>
            </a:endParaRPr>
          </a:p>
        </p:txBody>
      </p:sp>
      <p:sp>
        <p:nvSpPr>
          <p:cNvPr id="71" name="Text Placeholder 2"/>
          <p:cNvSpPr>
            <a:spLocks noGrp="1"/>
          </p:cNvSpPr>
          <p:nvPr>
            <p:custDataLst>
              <p:tags r:id="rId39"/>
            </p:custDataLst>
          </p:nvPr>
        </p:nvSpPr>
        <p:spPr bwMode="auto">
          <a:xfrm>
            <a:off x="8104188" y="5918200"/>
            <a:ext cx="460375"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44C4848-F3DC-476A-8086-CA8D7EC807AF}" type="datetime'''''''''P''''''e''''''e''''''''r'' ''2'''''''''''''''">
              <a:rPr lang="en-GB" altLang="en-US" sz="1200"/>
              <a:pPr/>
              <a:t>Peer 2</a:t>
            </a:fld>
            <a:endParaRPr lang="en-GB" sz="1200" dirty="0">
              <a:sym typeface="+mn-lt"/>
            </a:endParaRPr>
          </a:p>
        </p:txBody>
      </p:sp>
      <p:sp>
        <p:nvSpPr>
          <p:cNvPr id="70" name="Text Placeholder 2"/>
          <p:cNvSpPr>
            <a:spLocks noGrp="1"/>
          </p:cNvSpPr>
          <p:nvPr>
            <p:custDataLst>
              <p:tags r:id="rId40"/>
            </p:custDataLst>
          </p:nvPr>
        </p:nvSpPr>
        <p:spPr bwMode="auto">
          <a:xfrm>
            <a:off x="9732963" y="5918200"/>
            <a:ext cx="460375"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1E88A8F-1735-4CED-A572-FC355CC50DDB}" type="datetime'''''''P''''''''''e''''''''''e''''''''r'''''' ''4'''''">
              <a:rPr lang="en-GB" altLang="en-US" sz="1200"/>
              <a:pPr/>
              <a:t>Peer 4</a:t>
            </a:fld>
            <a:endParaRPr lang="en-GB" sz="1200" dirty="0">
              <a:sym typeface="+mn-lt"/>
            </a:endParaRPr>
          </a:p>
        </p:txBody>
      </p:sp>
      <p:sp>
        <p:nvSpPr>
          <p:cNvPr id="72" name="Text Placeholder 2"/>
          <p:cNvSpPr>
            <a:spLocks noGrp="1"/>
          </p:cNvSpPr>
          <p:nvPr>
            <p:custDataLst>
              <p:tags r:id="rId41"/>
            </p:custDataLst>
          </p:nvPr>
        </p:nvSpPr>
        <p:spPr bwMode="auto">
          <a:xfrm>
            <a:off x="10547350" y="5918200"/>
            <a:ext cx="460375"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0A185543-B034-4CF0-BF67-B4E700CBF1F0}" type="datetime'''P''''''''''''e''''e''''''''r'' ''''''''''''''5'''''''''">
              <a:rPr lang="en-GB" altLang="en-US" sz="1200"/>
              <a:pPr/>
              <a:t>Peer 5</a:t>
            </a:fld>
            <a:endParaRPr lang="en-GB" sz="1200" dirty="0">
              <a:sym typeface="+mn-lt"/>
            </a:endParaRPr>
          </a:p>
        </p:txBody>
      </p:sp>
      <p:sp>
        <p:nvSpPr>
          <p:cNvPr id="73" name="Text Placeholder 2"/>
          <p:cNvSpPr>
            <a:spLocks noGrp="1"/>
          </p:cNvSpPr>
          <p:nvPr>
            <p:custDataLst>
              <p:tags r:id="rId42"/>
            </p:custDataLst>
          </p:nvPr>
        </p:nvSpPr>
        <p:spPr bwMode="auto">
          <a:xfrm>
            <a:off x="6451600" y="5918200"/>
            <a:ext cx="509588" cy="182563"/>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215193" indent="-215193" algn="l" defTabSz="1087304" rtl="0" eaLnBrk="1" latinLnBrk="0" hangingPunct="1">
              <a:spcBef>
                <a:spcPts val="1200"/>
              </a:spcBef>
              <a:buFont typeface="Arial" pitchFamily="34" charset="0"/>
              <a:buChar char="•"/>
              <a:defRPr sz="1500" kern="1200">
                <a:solidFill>
                  <a:schemeClr val="tx1"/>
                </a:solidFill>
                <a:latin typeface="+mn-lt"/>
                <a:ea typeface="+mn-ea"/>
                <a:cs typeface="+mn-cs"/>
              </a:defRPr>
            </a:lvl1pPr>
            <a:lvl2pPr marL="470879"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2pPr>
            <a:lvl3pPr marL="727723"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3pPr>
            <a:lvl4pPr marL="984566"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4pPr>
            <a:lvl5pPr marL="1241408" indent="-214034" algn="l" defTabSz="1087304" rtl="0" eaLnBrk="1" latinLnBrk="0" hangingPunct="1">
              <a:spcBef>
                <a:spcPts val="0"/>
              </a:spcBef>
              <a:buFont typeface="Arial" pitchFamily="34" charset="0"/>
              <a:buChar char="−"/>
              <a:defRPr sz="1200" kern="1200">
                <a:solidFill>
                  <a:schemeClr val="tx1"/>
                </a:solidFill>
                <a:latin typeface="+mn-lt"/>
                <a:ea typeface="+mn-ea"/>
                <a:cs typeface="+mn-cs"/>
              </a:defRPr>
            </a:lvl5pPr>
            <a:lvl6pPr marL="2990085"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734"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387"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1039" indent="-271825" algn="l" defTabSz="108730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26FE6849-E713-46DC-A5D1-9D58A8243938}" type="datetime'''No''''''r''''''''''''''d''''''''''''''''''''''''ea'">
              <a:rPr lang="en-GB" altLang="en-US" sz="1200"/>
              <a:pPr/>
              <a:t>Nordea</a:t>
            </a:fld>
            <a:endParaRPr lang="en-GB" sz="1200" dirty="0">
              <a:sym typeface="+mn-lt"/>
            </a:endParaRPr>
          </a:p>
        </p:txBody>
      </p:sp>
      <p:sp>
        <p:nvSpPr>
          <p:cNvPr id="76" name="TextBox 75"/>
          <p:cNvSpPr txBox="1"/>
          <p:nvPr/>
        </p:nvSpPr>
        <p:spPr>
          <a:xfrm>
            <a:off x="6819124" y="4197197"/>
            <a:ext cx="3855962" cy="276999"/>
          </a:xfrm>
          <a:prstGeom prst="rect">
            <a:avLst/>
          </a:prstGeom>
          <a:noFill/>
        </p:spPr>
        <p:txBody>
          <a:bodyPr wrap="square" rtlCol="0">
            <a:spAutoFit/>
          </a:bodyPr>
          <a:lstStyle/>
          <a:p>
            <a:pPr algn="ctr"/>
            <a:r>
              <a:rPr lang="en-GB" sz="1200" b="1" dirty="0" smtClean="0"/>
              <a:t>Less volatile profit generation</a:t>
            </a:r>
            <a:endParaRPr lang="en-GB" sz="1200" b="1" dirty="0"/>
          </a:p>
        </p:txBody>
      </p:sp>
      <p:sp>
        <p:nvSpPr>
          <p:cNvPr id="77" name="TextBox 76"/>
          <p:cNvSpPr txBox="1"/>
          <p:nvPr/>
        </p:nvSpPr>
        <p:spPr>
          <a:xfrm>
            <a:off x="5795664" y="4466625"/>
            <a:ext cx="3519488" cy="246221"/>
          </a:xfrm>
          <a:prstGeom prst="rect">
            <a:avLst/>
          </a:prstGeom>
          <a:noFill/>
        </p:spPr>
        <p:txBody>
          <a:bodyPr wrap="square" rtlCol="0">
            <a:spAutoFit/>
          </a:bodyPr>
          <a:lstStyle/>
          <a:p>
            <a:r>
              <a:rPr lang="en-GB" sz="1000" dirty="0"/>
              <a:t>Quarterly net profit volatility, </a:t>
            </a:r>
            <a:r>
              <a:rPr lang="en-GB" sz="1000" dirty="0" smtClean="0"/>
              <a:t>2006 </a:t>
            </a:r>
            <a:r>
              <a:rPr lang="en-GB" sz="1000" dirty="0"/>
              <a:t>– 2016, </a:t>
            </a:r>
            <a:r>
              <a:rPr lang="en-GB" sz="1000" dirty="0" smtClean="0"/>
              <a:t>%</a:t>
            </a:r>
            <a:r>
              <a:rPr lang="en-GB" sz="1000" baseline="30000" dirty="0" smtClean="0"/>
              <a:t>1</a:t>
            </a:r>
            <a:endParaRPr lang="en-GB" sz="800" baseline="30000" dirty="0"/>
          </a:p>
        </p:txBody>
      </p:sp>
      <p:sp>
        <p:nvSpPr>
          <p:cNvPr id="79" name="Platshållare för innehåll 1"/>
          <p:cNvSpPr txBox="1">
            <a:spLocks/>
          </p:cNvSpPr>
          <p:nvPr/>
        </p:nvSpPr>
        <p:spPr bwMode="auto">
          <a:xfrm>
            <a:off x="861164" y="6340127"/>
            <a:ext cx="9027353" cy="3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2794" rIns="0" bIns="42794" numCol="1" spcCol="0" rtlCol="0" anchor="b" anchorCtr="0" compatLnSpc="1">
            <a:prstTxWarp prst="textNoShape">
              <a:avLst/>
            </a:prstTxWarp>
            <a:spAutoFit/>
          </a:bodyPr>
          <a:lstStyle>
            <a:lvl1pPr marL="0" indent="1588" algn="l"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1pPr>
            <a:lvl2pPr marL="642938" indent="-284163"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2pPr>
            <a:lvl3pPr marL="1003300" indent="-284163"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3pPr>
            <a:lvl4pPr marL="1363663" indent="-284163"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4pPr>
            <a:lvl5pPr marL="1724025" indent="-284163" algn="r" defTabSz="1282700" rtl="0" eaLnBrk="0" fontAlgn="base" hangingPunct="0">
              <a:lnSpc>
                <a:spcPct val="85000"/>
              </a:lnSpc>
              <a:spcBef>
                <a:spcPct val="5000"/>
              </a:spcBef>
              <a:spcAft>
                <a:spcPct val="0"/>
              </a:spcAft>
              <a:buClr>
                <a:srgbClr val="000000"/>
              </a:buClr>
              <a:buSzPct val="100000"/>
              <a:buFontTx/>
              <a:buNone/>
              <a:defRPr lang="en-GB" sz="700" b="0" kern="1200" baseline="0" dirty="0" smtClean="0">
                <a:solidFill>
                  <a:srgbClr val="191919">
                    <a:lumMod val="50000"/>
                    <a:lumOff val="50000"/>
                  </a:srgbClr>
                </a:solidFill>
                <a:latin typeface="Arial" charset="0"/>
                <a:ea typeface="+mn-ea"/>
                <a:cs typeface="Arial"/>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228600" indent="-228600">
              <a:lnSpc>
                <a:spcPct val="100000"/>
              </a:lnSpc>
              <a:spcBef>
                <a:spcPts val="0"/>
              </a:spcBef>
              <a:buAutoNum type="arabicParenR"/>
              <a:defRPr/>
            </a:pPr>
            <a:r>
              <a:rPr lang="en-GB" sz="900" dirty="0" smtClean="0">
                <a:solidFill>
                  <a:schemeClr val="tx1"/>
                </a:solidFill>
              </a:rPr>
              <a:t>Calculated </a:t>
            </a:r>
            <a:r>
              <a:rPr lang="en-GB" sz="900" dirty="0">
                <a:solidFill>
                  <a:schemeClr val="tx1"/>
                </a:solidFill>
              </a:rPr>
              <a:t>as quarter on quarter volatility in CET1 ratio, adjusted so that the volatility effect of those instances where the CET1 ratio increases between quarters are </a:t>
            </a:r>
            <a:r>
              <a:rPr lang="en-GB" sz="900" dirty="0" smtClean="0">
                <a:solidFill>
                  <a:schemeClr val="tx1"/>
                </a:solidFill>
              </a:rPr>
              <a:t>excluded</a:t>
            </a:r>
          </a:p>
          <a:p>
            <a:pPr marL="228600" indent="-228600">
              <a:lnSpc>
                <a:spcPct val="100000"/>
              </a:lnSpc>
              <a:spcBef>
                <a:spcPts val="0"/>
              </a:spcBef>
              <a:buAutoNum type="arabicParenR"/>
              <a:defRPr/>
            </a:pPr>
            <a:r>
              <a:rPr lang="sv-SE" sz="900" dirty="0" smtClean="0">
                <a:solidFill>
                  <a:schemeClr val="tx1"/>
                </a:solidFill>
              </a:rPr>
              <a:t>9 months annualised</a:t>
            </a:r>
            <a:endParaRPr lang="en-GB" sz="900" dirty="0">
              <a:solidFill>
                <a:schemeClr val="tx1"/>
              </a:solidFill>
            </a:endParaRPr>
          </a:p>
        </p:txBody>
      </p:sp>
      <p:sp>
        <p:nvSpPr>
          <p:cNvPr id="30" name="Rectangle 29"/>
          <p:cNvSpPr/>
          <p:nvPr/>
        </p:nvSpPr>
        <p:spPr>
          <a:xfrm>
            <a:off x="9904979" y="3706391"/>
            <a:ext cx="237566" cy="261610"/>
          </a:xfrm>
          <a:prstGeom prst="rect">
            <a:avLst/>
          </a:prstGeom>
        </p:spPr>
        <p:txBody>
          <a:bodyPr wrap="none">
            <a:spAutoFit/>
          </a:bodyPr>
          <a:lstStyle/>
          <a:p>
            <a:r>
              <a:rPr lang="sv-SE" sz="1100" baseline="30000" dirty="0" smtClean="0"/>
              <a:t>2</a:t>
            </a:r>
            <a:endParaRPr lang="en-GB" sz="1100" dirty="0"/>
          </a:p>
        </p:txBody>
      </p:sp>
    </p:spTree>
    <p:extLst>
      <p:ext uri="{BB962C8B-B14F-4D97-AF65-F5344CB8AC3E}">
        <p14:creationId xmlns:p14="http://schemas.microsoft.com/office/powerpoint/2010/main" val="884399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6796638" y="1403493"/>
            <a:ext cx="4718424" cy="4805923"/>
          </a:xfrm>
          <a:prstGeom prst="roundRect">
            <a:avLst>
              <a:gd name="adj" fmla="val 9456"/>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5" name="Cloud Callout 34"/>
          <p:cNvSpPr/>
          <p:nvPr/>
        </p:nvSpPr>
        <p:spPr>
          <a:xfrm>
            <a:off x="765556" y="2083973"/>
            <a:ext cx="4529471" cy="3030294"/>
          </a:xfrm>
          <a:prstGeom prst="cloudCallout">
            <a:avLst>
              <a:gd name="adj1" fmla="val -19074"/>
              <a:gd name="adj2" fmla="val 1871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2" name="Title 1"/>
          <p:cNvSpPr>
            <a:spLocks noGrp="1"/>
          </p:cNvSpPr>
          <p:nvPr>
            <p:ph type="title"/>
          </p:nvPr>
        </p:nvSpPr>
        <p:spPr>
          <a:xfrm>
            <a:off x="648000" y="116883"/>
            <a:ext cx="10867062" cy="720167"/>
          </a:xfrm>
        </p:spPr>
        <p:txBody>
          <a:bodyPr/>
          <a:lstStyle/>
          <a:p>
            <a:r>
              <a:rPr lang="en-GB" dirty="0" smtClean="0"/>
              <a:t>We face strong external and internal forces – change is underway</a:t>
            </a:r>
            <a:endParaRPr lang="en-GB" dirty="0"/>
          </a:p>
        </p:txBody>
      </p:sp>
      <p:sp>
        <p:nvSpPr>
          <p:cNvPr id="3" name="Slide Number Placeholder 2"/>
          <p:cNvSpPr>
            <a:spLocks noGrp="1"/>
          </p:cNvSpPr>
          <p:nvPr>
            <p:ph type="sldNum" sz="quarter" idx="12"/>
          </p:nvPr>
        </p:nvSpPr>
        <p:spPr/>
        <p:txBody>
          <a:bodyPr/>
          <a:lstStyle/>
          <a:p>
            <a:fld id="{D14BCCD3-0010-4FBA-B965-2126ADC31932}" type="slidenum">
              <a:rPr lang="en-GB" smtClean="0"/>
              <a:t>7</a:t>
            </a:fld>
            <a:endParaRPr lang="en-GB" dirty="0"/>
          </a:p>
        </p:txBody>
      </p:sp>
      <p:grpSp>
        <p:nvGrpSpPr>
          <p:cNvPr id="4" name="Group 3"/>
          <p:cNvGrpSpPr>
            <a:grpSpLocks noChangeAspect="1"/>
          </p:cNvGrpSpPr>
          <p:nvPr/>
        </p:nvGrpSpPr>
        <p:grpSpPr>
          <a:xfrm>
            <a:off x="2742926" y="4162003"/>
            <a:ext cx="387916" cy="252000"/>
            <a:chOff x="205739" y="1343404"/>
            <a:chExt cx="456341" cy="368340"/>
          </a:xfrm>
          <a:solidFill>
            <a:schemeClr val="bg2"/>
          </a:solidFill>
        </p:grpSpPr>
        <p:sp>
          <p:nvSpPr>
            <p:cNvPr id="5" name="Freeform 147"/>
            <p:cNvSpPr>
              <a:spLocks/>
            </p:cNvSpPr>
            <p:nvPr/>
          </p:nvSpPr>
          <p:spPr bwMode="auto">
            <a:xfrm>
              <a:off x="500852" y="1448375"/>
              <a:ext cx="161228" cy="263369"/>
            </a:xfrm>
            <a:custGeom>
              <a:avLst/>
              <a:gdLst>
                <a:gd name="T0" fmla="*/ 24 w 513"/>
                <a:gd name="T1" fmla="*/ 495 h 838"/>
                <a:gd name="T2" fmla="*/ 18 w 513"/>
                <a:gd name="T3" fmla="*/ 691 h 838"/>
                <a:gd name="T4" fmla="*/ 15 w 513"/>
                <a:gd name="T5" fmla="*/ 746 h 838"/>
                <a:gd name="T6" fmla="*/ 456 w 513"/>
                <a:gd name="T7" fmla="*/ 838 h 838"/>
                <a:gd name="T8" fmla="*/ 456 w 513"/>
                <a:gd name="T9" fmla="*/ 826 h 838"/>
                <a:gd name="T10" fmla="*/ 457 w 513"/>
                <a:gd name="T11" fmla="*/ 813 h 838"/>
                <a:gd name="T12" fmla="*/ 462 w 513"/>
                <a:gd name="T13" fmla="*/ 796 h 838"/>
                <a:gd name="T14" fmla="*/ 492 w 513"/>
                <a:gd name="T15" fmla="*/ 718 h 838"/>
                <a:gd name="T16" fmla="*/ 495 w 513"/>
                <a:gd name="T17" fmla="*/ 704 h 838"/>
                <a:gd name="T18" fmla="*/ 501 w 513"/>
                <a:gd name="T19" fmla="*/ 660 h 838"/>
                <a:gd name="T20" fmla="*/ 508 w 513"/>
                <a:gd name="T21" fmla="*/ 571 h 838"/>
                <a:gd name="T22" fmla="*/ 510 w 513"/>
                <a:gd name="T23" fmla="*/ 493 h 838"/>
                <a:gd name="T24" fmla="*/ 513 w 513"/>
                <a:gd name="T25" fmla="*/ 444 h 838"/>
                <a:gd name="T26" fmla="*/ 513 w 513"/>
                <a:gd name="T27" fmla="*/ 430 h 838"/>
                <a:gd name="T28" fmla="*/ 513 w 513"/>
                <a:gd name="T29" fmla="*/ 393 h 838"/>
                <a:gd name="T30" fmla="*/ 510 w 513"/>
                <a:gd name="T31" fmla="*/ 380 h 838"/>
                <a:gd name="T32" fmla="*/ 504 w 513"/>
                <a:gd name="T33" fmla="*/ 361 h 838"/>
                <a:gd name="T34" fmla="*/ 501 w 513"/>
                <a:gd name="T35" fmla="*/ 349 h 838"/>
                <a:gd name="T36" fmla="*/ 501 w 513"/>
                <a:gd name="T37" fmla="*/ 347 h 838"/>
                <a:gd name="T38" fmla="*/ 502 w 513"/>
                <a:gd name="T39" fmla="*/ 333 h 838"/>
                <a:gd name="T40" fmla="*/ 505 w 513"/>
                <a:gd name="T41" fmla="*/ 296 h 838"/>
                <a:gd name="T42" fmla="*/ 507 w 513"/>
                <a:gd name="T43" fmla="*/ 283 h 838"/>
                <a:gd name="T44" fmla="*/ 508 w 513"/>
                <a:gd name="T45" fmla="*/ 258 h 838"/>
                <a:gd name="T46" fmla="*/ 507 w 513"/>
                <a:gd name="T47" fmla="*/ 216 h 838"/>
                <a:gd name="T48" fmla="*/ 504 w 513"/>
                <a:gd name="T49" fmla="*/ 204 h 838"/>
                <a:gd name="T50" fmla="*/ 499 w 513"/>
                <a:gd name="T51" fmla="*/ 191 h 838"/>
                <a:gd name="T52" fmla="*/ 480 w 513"/>
                <a:gd name="T53" fmla="*/ 149 h 838"/>
                <a:gd name="T54" fmla="*/ 460 w 513"/>
                <a:gd name="T55" fmla="*/ 121 h 838"/>
                <a:gd name="T56" fmla="*/ 413 w 513"/>
                <a:gd name="T57" fmla="*/ 85 h 838"/>
                <a:gd name="T58" fmla="*/ 404 w 513"/>
                <a:gd name="T59" fmla="*/ 78 h 838"/>
                <a:gd name="T60" fmla="*/ 374 w 513"/>
                <a:gd name="T61" fmla="*/ 57 h 838"/>
                <a:gd name="T62" fmla="*/ 344 w 513"/>
                <a:gd name="T63" fmla="*/ 43 h 838"/>
                <a:gd name="T64" fmla="*/ 338 w 513"/>
                <a:gd name="T65" fmla="*/ 36 h 838"/>
                <a:gd name="T66" fmla="*/ 322 w 513"/>
                <a:gd name="T67" fmla="*/ 4 h 838"/>
                <a:gd name="T68" fmla="*/ 320 w 513"/>
                <a:gd name="T69" fmla="*/ 2 h 838"/>
                <a:gd name="T70" fmla="*/ 311 w 513"/>
                <a:gd name="T71" fmla="*/ 0 h 838"/>
                <a:gd name="T72" fmla="*/ 195 w 513"/>
                <a:gd name="T73" fmla="*/ 89 h 838"/>
                <a:gd name="T74" fmla="*/ 193 w 513"/>
                <a:gd name="T75" fmla="*/ 90 h 838"/>
                <a:gd name="T76" fmla="*/ 190 w 513"/>
                <a:gd name="T77" fmla="*/ 89 h 838"/>
                <a:gd name="T78" fmla="*/ 186 w 513"/>
                <a:gd name="T79" fmla="*/ 64 h 838"/>
                <a:gd name="T80" fmla="*/ 184 w 513"/>
                <a:gd name="T81" fmla="*/ 59 h 838"/>
                <a:gd name="T82" fmla="*/ 168 w 513"/>
                <a:gd name="T83" fmla="*/ 39 h 838"/>
                <a:gd name="T84" fmla="*/ 163 w 513"/>
                <a:gd name="T85" fmla="*/ 37 h 838"/>
                <a:gd name="T86" fmla="*/ 141 w 513"/>
                <a:gd name="T87" fmla="*/ 44 h 838"/>
                <a:gd name="T88" fmla="*/ 130 w 513"/>
                <a:gd name="T89" fmla="*/ 50 h 838"/>
                <a:gd name="T90" fmla="*/ 77 w 513"/>
                <a:gd name="T91" fmla="*/ 78 h 838"/>
                <a:gd name="T92" fmla="*/ 52 w 513"/>
                <a:gd name="T93" fmla="*/ 94 h 838"/>
                <a:gd name="T94" fmla="*/ 47 w 513"/>
                <a:gd name="T95" fmla="*/ 98 h 838"/>
                <a:gd name="T96" fmla="*/ 44 w 513"/>
                <a:gd name="T97" fmla="*/ 103 h 838"/>
                <a:gd name="T98" fmla="*/ 29 w 513"/>
                <a:gd name="T99" fmla="*/ 151 h 838"/>
                <a:gd name="T100" fmla="*/ 14 w 513"/>
                <a:gd name="T101" fmla="*/ 214 h 838"/>
                <a:gd name="T102" fmla="*/ 8 w 513"/>
                <a:gd name="T103" fmla="*/ 267 h 838"/>
                <a:gd name="T104" fmla="*/ 9 w 513"/>
                <a:gd name="T105" fmla="*/ 299 h 838"/>
                <a:gd name="T106" fmla="*/ 12 w 513"/>
                <a:gd name="T107" fmla="*/ 313 h 838"/>
                <a:gd name="T108" fmla="*/ 24 w 513"/>
                <a:gd name="T109" fmla="*/ 495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3" h="838">
                  <a:moveTo>
                    <a:pt x="24" y="495"/>
                  </a:moveTo>
                  <a:lnTo>
                    <a:pt x="24" y="495"/>
                  </a:lnTo>
                  <a:lnTo>
                    <a:pt x="21" y="607"/>
                  </a:lnTo>
                  <a:lnTo>
                    <a:pt x="18" y="691"/>
                  </a:lnTo>
                  <a:lnTo>
                    <a:pt x="15" y="746"/>
                  </a:lnTo>
                  <a:lnTo>
                    <a:pt x="15" y="746"/>
                  </a:lnTo>
                  <a:lnTo>
                    <a:pt x="0" y="838"/>
                  </a:lnTo>
                  <a:lnTo>
                    <a:pt x="456" y="838"/>
                  </a:lnTo>
                  <a:lnTo>
                    <a:pt x="456" y="826"/>
                  </a:lnTo>
                  <a:lnTo>
                    <a:pt x="456" y="826"/>
                  </a:lnTo>
                  <a:lnTo>
                    <a:pt x="457" y="813"/>
                  </a:lnTo>
                  <a:lnTo>
                    <a:pt x="457" y="813"/>
                  </a:lnTo>
                  <a:lnTo>
                    <a:pt x="457" y="808"/>
                  </a:lnTo>
                  <a:lnTo>
                    <a:pt x="462" y="796"/>
                  </a:lnTo>
                  <a:lnTo>
                    <a:pt x="462" y="796"/>
                  </a:lnTo>
                  <a:lnTo>
                    <a:pt x="492" y="718"/>
                  </a:lnTo>
                  <a:lnTo>
                    <a:pt x="492" y="718"/>
                  </a:lnTo>
                  <a:lnTo>
                    <a:pt x="495" y="704"/>
                  </a:lnTo>
                  <a:lnTo>
                    <a:pt x="495" y="704"/>
                  </a:lnTo>
                  <a:lnTo>
                    <a:pt x="501" y="660"/>
                  </a:lnTo>
                  <a:lnTo>
                    <a:pt x="505" y="615"/>
                  </a:lnTo>
                  <a:lnTo>
                    <a:pt x="508" y="571"/>
                  </a:lnTo>
                  <a:lnTo>
                    <a:pt x="510" y="493"/>
                  </a:lnTo>
                  <a:lnTo>
                    <a:pt x="510" y="493"/>
                  </a:lnTo>
                  <a:lnTo>
                    <a:pt x="512" y="479"/>
                  </a:lnTo>
                  <a:lnTo>
                    <a:pt x="513" y="444"/>
                  </a:lnTo>
                  <a:lnTo>
                    <a:pt x="513" y="444"/>
                  </a:lnTo>
                  <a:lnTo>
                    <a:pt x="513" y="430"/>
                  </a:lnTo>
                  <a:lnTo>
                    <a:pt x="513" y="393"/>
                  </a:lnTo>
                  <a:lnTo>
                    <a:pt x="513" y="393"/>
                  </a:lnTo>
                  <a:lnTo>
                    <a:pt x="512" y="387"/>
                  </a:lnTo>
                  <a:lnTo>
                    <a:pt x="510" y="380"/>
                  </a:lnTo>
                  <a:lnTo>
                    <a:pt x="504" y="361"/>
                  </a:lnTo>
                  <a:lnTo>
                    <a:pt x="504" y="361"/>
                  </a:lnTo>
                  <a:lnTo>
                    <a:pt x="502" y="356"/>
                  </a:lnTo>
                  <a:lnTo>
                    <a:pt x="501" y="349"/>
                  </a:lnTo>
                  <a:lnTo>
                    <a:pt x="501" y="347"/>
                  </a:lnTo>
                  <a:lnTo>
                    <a:pt x="501" y="347"/>
                  </a:lnTo>
                  <a:lnTo>
                    <a:pt x="502" y="333"/>
                  </a:lnTo>
                  <a:lnTo>
                    <a:pt x="502" y="333"/>
                  </a:lnTo>
                  <a:lnTo>
                    <a:pt x="504" y="320"/>
                  </a:lnTo>
                  <a:lnTo>
                    <a:pt x="505" y="296"/>
                  </a:lnTo>
                  <a:lnTo>
                    <a:pt x="505" y="296"/>
                  </a:lnTo>
                  <a:lnTo>
                    <a:pt x="507" y="283"/>
                  </a:lnTo>
                  <a:lnTo>
                    <a:pt x="508" y="258"/>
                  </a:lnTo>
                  <a:lnTo>
                    <a:pt x="508" y="258"/>
                  </a:lnTo>
                  <a:lnTo>
                    <a:pt x="508" y="244"/>
                  </a:lnTo>
                  <a:lnTo>
                    <a:pt x="507" y="216"/>
                  </a:lnTo>
                  <a:lnTo>
                    <a:pt x="507" y="216"/>
                  </a:lnTo>
                  <a:lnTo>
                    <a:pt x="504" y="204"/>
                  </a:lnTo>
                  <a:lnTo>
                    <a:pt x="504" y="204"/>
                  </a:lnTo>
                  <a:lnTo>
                    <a:pt x="499" y="191"/>
                  </a:lnTo>
                  <a:lnTo>
                    <a:pt x="487" y="163"/>
                  </a:lnTo>
                  <a:lnTo>
                    <a:pt x="480" y="149"/>
                  </a:lnTo>
                  <a:lnTo>
                    <a:pt x="469" y="133"/>
                  </a:lnTo>
                  <a:lnTo>
                    <a:pt x="460" y="121"/>
                  </a:lnTo>
                  <a:lnTo>
                    <a:pt x="450" y="112"/>
                  </a:lnTo>
                  <a:lnTo>
                    <a:pt x="413" y="85"/>
                  </a:lnTo>
                  <a:lnTo>
                    <a:pt x="413" y="85"/>
                  </a:lnTo>
                  <a:lnTo>
                    <a:pt x="404" y="78"/>
                  </a:lnTo>
                  <a:lnTo>
                    <a:pt x="374" y="57"/>
                  </a:lnTo>
                  <a:lnTo>
                    <a:pt x="374" y="57"/>
                  </a:lnTo>
                  <a:lnTo>
                    <a:pt x="364" y="50"/>
                  </a:lnTo>
                  <a:lnTo>
                    <a:pt x="344" y="43"/>
                  </a:lnTo>
                  <a:lnTo>
                    <a:pt x="344" y="43"/>
                  </a:lnTo>
                  <a:lnTo>
                    <a:pt x="338" y="36"/>
                  </a:lnTo>
                  <a:lnTo>
                    <a:pt x="334" y="29"/>
                  </a:lnTo>
                  <a:lnTo>
                    <a:pt x="322" y="4"/>
                  </a:lnTo>
                  <a:lnTo>
                    <a:pt x="322" y="4"/>
                  </a:lnTo>
                  <a:lnTo>
                    <a:pt x="320" y="2"/>
                  </a:lnTo>
                  <a:lnTo>
                    <a:pt x="315" y="0"/>
                  </a:lnTo>
                  <a:lnTo>
                    <a:pt x="311" y="0"/>
                  </a:lnTo>
                  <a:lnTo>
                    <a:pt x="308" y="2"/>
                  </a:lnTo>
                  <a:lnTo>
                    <a:pt x="195" y="89"/>
                  </a:lnTo>
                  <a:lnTo>
                    <a:pt x="195" y="89"/>
                  </a:lnTo>
                  <a:lnTo>
                    <a:pt x="193" y="90"/>
                  </a:lnTo>
                  <a:lnTo>
                    <a:pt x="192" y="89"/>
                  </a:lnTo>
                  <a:lnTo>
                    <a:pt x="190" y="89"/>
                  </a:lnTo>
                  <a:lnTo>
                    <a:pt x="189" y="85"/>
                  </a:lnTo>
                  <a:lnTo>
                    <a:pt x="186" y="64"/>
                  </a:lnTo>
                  <a:lnTo>
                    <a:pt x="186" y="64"/>
                  </a:lnTo>
                  <a:lnTo>
                    <a:pt x="184" y="59"/>
                  </a:lnTo>
                  <a:lnTo>
                    <a:pt x="180" y="53"/>
                  </a:lnTo>
                  <a:lnTo>
                    <a:pt x="168" y="39"/>
                  </a:lnTo>
                  <a:lnTo>
                    <a:pt x="168" y="39"/>
                  </a:lnTo>
                  <a:lnTo>
                    <a:pt x="163" y="37"/>
                  </a:lnTo>
                  <a:lnTo>
                    <a:pt x="159" y="37"/>
                  </a:lnTo>
                  <a:lnTo>
                    <a:pt x="141" y="44"/>
                  </a:lnTo>
                  <a:lnTo>
                    <a:pt x="141" y="44"/>
                  </a:lnTo>
                  <a:lnTo>
                    <a:pt x="130" y="50"/>
                  </a:lnTo>
                  <a:lnTo>
                    <a:pt x="77" y="78"/>
                  </a:lnTo>
                  <a:lnTo>
                    <a:pt x="77" y="78"/>
                  </a:lnTo>
                  <a:lnTo>
                    <a:pt x="67" y="85"/>
                  </a:lnTo>
                  <a:lnTo>
                    <a:pt x="52" y="94"/>
                  </a:lnTo>
                  <a:lnTo>
                    <a:pt x="52" y="94"/>
                  </a:lnTo>
                  <a:lnTo>
                    <a:pt x="47" y="98"/>
                  </a:lnTo>
                  <a:lnTo>
                    <a:pt x="44" y="103"/>
                  </a:lnTo>
                  <a:lnTo>
                    <a:pt x="44" y="103"/>
                  </a:lnTo>
                  <a:lnTo>
                    <a:pt x="37" y="126"/>
                  </a:lnTo>
                  <a:lnTo>
                    <a:pt x="29" y="151"/>
                  </a:lnTo>
                  <a:lnTo>
                    <a:pt x="21" y="181"/>
                  </a:lnTo>
                  <a:lnTo>
                    <a:pt x="14" y="214"/>
                  </a:lnTo>
                  <a:lnTo>
                    <a:pt x="9" y="250"/>
                  </a:lnTo>
                  <a:lnTo>
                    <a:pt x="8" y="267"/>
                  </a:lnTo>
                  <a:lnTo>
                    <a:pt x="8" y="283"/>
                  </a:lnTo>
                  <a:lnTo>
                    <a:pt x="9" y="299"/>
                  </a:lnTo>
                  <a:lnTo>
                    <a:pt x="12" y="313"/>
                  </a:lnTo>
                  <a:lnTo>
                    <a:pt x="12" y="313"/>
                  </a:lnTo>
                  <a:lnTo>
                    <a:pt x="24" y="495"/>
                  </a:lnTo>
                  <a:lnTo>
                    <a:pt x="24" y="4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1088592" fontAlgn="base">
                <a:spcBef>
                  <a:spcPct val="0"/>
                </a:spcBef>
                <a:spcAft>
                  <a:spcPct val="0"/>
                </a:spcAft>
                <a:defRPr/>
              </a:pPr>
              <a:endParaRPr lang="en-GB" sz="1700" dirty="0">
                <a:solidFill>
                  <a:srgbClr val="000000"/>
                </a:solidFill>
                <a:latin typeface="Arial"/>
              </a:endParaRPr>
            </a:p>
          </p:txBody>
        </p:sp>
        <p:sp>
          <p:nvSpPr>
            <p:cNvPr id="6" name="Freeform 148"/>
            <p:cNvSpPr>
              <a:spLocks/>
            </p:cNvSpPr>
            <p:nvPr/>
          </p:nvSpPr>
          <p:spPr bwMode="auto">
            <a:xfrm>
              <a:off x="404367" y="1577859"/>
              <a:ext cx="37714" cy="47142"/>
            </a:xfrm>
            <a:custGeom>
              <a:avLst/>
              <a:gdLst>
                <a:gd name="T0" fmla="*/ 9 w 120"/>
                <a:gd name="T1" fmla="*/ 18 h 150"/>
                <a:gd name="T2" fmla="*/ 24 w 120"/>
                <a:gd name="T3" fmla="*/ 16 h 150"/>
                <a:gd name="T4" fmla="*/ 36 w 120"/>
                <a:gd name="T5" fmla="*/ 9 h 150"/>
                <a:gd name="T6" fmla="*/ 48 w 120"/>
                <a:gd name="T7" fmla="*/ 2 h 150"/>
                <a:gd name="T8" fmla="*/ 62 w 120"/>
                <a:gd name="T9" fmla="*/ 0 h 150"/>
                <a:gd name="T10" fmla="*/ 80 w 120"/>
                <a:gd name="T11" fmla="*/ 7 h 150"/>
                <a:gd name="T12" fmla="*/ 98 w 120"/>
                <a:gd name="T13" fmla="*/ 18 h 150"/>
                <a:gd name="T14" fmla="*/ 107 w 120"/>
                <a:gd name="T15" fmla="*/ 20 h 150"/>
                <a:gd name="T16" fmla="*/ 114 w 120"/>
                <a:gd name="T17" fmla="*/ 21 h 150"/>
                <a:gd name="T18" fmla="*/ 116 w 120"/>
                <a:gd name="T19" fmla="*/ 23 h 150"/>
                <a:gd name="T20" fmla="*/ 119 w 120"/>
                <a:gd name="T21" fmla="*/ 37 h 150"/>
                <a:gd name="T22" fmla="*/ 119 w 120"/>
                <a:gd name="T23" fmla="*/ 55 h 150"/>
                <a:gd name="T24" fmla="*/ 120 w 120"/>
                <a:gd name="T25" fmla="*/ 103 h 150"/>
                <a:gd name="T26" fmla="*/ 120 w 120"/>
                <a:gd name="T27" fmla="*/ 117 h 150"/>
                <a:gd name="T28" fmla="*/ 117 w 120"/>
                <a:gd name="T29" fmla="*/ 120 h 150"/>
                <a:gd name="T30" fmla="*/ 114 w 120"/>
                <a:gd name="T31" fmla="*/ 122 h 150"/>
                <a:gd name="T32" fmla="*/ 104 w 120"/>
                <a:gd name="T33" fmla="*/ 127 h 150"/>
                <a:gd name="T34" fmla="*/ 93 w 120"/>
                <a:gd name="T35" fmla="*/ 133 h 150"/>
                <a:gd name="T36" fmla="*/ 81 w 120"/>
                <a:gd name="T37" fmla="*/ 136 h 150"/>
                <a:gd name="T38" fmla="*/ 78 w 120"/>
                <a:gd name="T39" fmla="*/ 138 h 150"/>
                <a:gd name="T40" fmla="*/ 71 w 120"/>
                <a:gd name="T41" fmla="*/ 145 h 150"/>
                <a:gd name="T42" fmla="*/ 68 w 120"/>
                <a:gd name="T43" fmla="*/ 147 h 150"/>
                <a:gd name="T44" fmla="*/ 59 w 120"/>
                <a:gd name="T45" fmla="*/ 150 h 150"/>
                <a:gd name="T46" fmla="*/ 51 w 120"/>
                <a:gd name="T47" fmla="*/ 149 h 150"/>
                <a:gd name="T48" fmla="*/ 46 w 120"/>
                <a:gd name="T49" fmla="*/ 145 h 150"/>
                <a:gd name="T50" fmla="*/ 31 w 120"/>
                <a:gd name="T51" fmla="*/ 135 h 150"/>
                <a:gd name="T52" fmla="*/ 15 w 120"/>
                <a:gd name="T53" fmla="*/ 133 h 150"/>
                <a:gd name="T54" fmla="*/ 9 w 120"/>
                <a:gd name="T55" fmla="*/ 133 h 150"/>
                <a:gd name="T56" fmla="*/ 4 w 120"/>
                <a:gd name="T57" fmla="*/ 129 h 150"/>
                <a:gd name="T58" fmla="*/ 1 w 120"/>
                <a:gd name="T59" fmla="*/ 124 h 150"/>
                <a:gd name="T60" fmla="*/ 3 w 120"/>
                <a:gd name="T61" fmla="*/ 106 h 150"/>
                <a:gd name="T62" fmla="*/ 3 w 120"/>
                <a:gd name="T63" fmla="*/ 83 h 150"/>
                <a:gd name="T64" fmla="*/ 1 w 120"/>
                <a:gd name="T65" fmla="*/ 73 h 150"/>
                <a:gd name="T66" fmla="*/ 0 w 120"/>
                <a:gd name="T67" fmla="*/ 60 h 150"/>
                <a:gd name="T68" fmla="*/ 1 w 120"/>
                <a:gd name="T69" fmla="*/ 50 h 150"/>
                <a:gd name="T70" fmla="*/ 9 w 120"/>
                <a:gd name="T71"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50">
                  <a:moveTo>
                    <a:pt x="9" y="18"/>
                  </a:moveTo>
                  <a:lnTo>
                    <a:pt x="9" y="18"/>
                  </a:lnTo>
                  <a:lnTo>
                    <a:pt x="18" y="18"/>
                  </a:lnTo>
                  <a:lnTo>
                    <a:pt x="24" y="16"/>
                  </a:lnTo>
                  <a:lnTo>
                    <a:pt x="28" y="14"/>
                  </a:lnTo>
                  <a:lnTo>
                    <a:pt x="36" y="9"/>
                  </a:lnTo>
                  <a:lnTo>
                    <a:pt x="36" y="9"/>
                  </a:lnTo>
                  <a:lnTo>
                    <a:pt x="48" y="2"/>
                  </a:lnTo>
                  <a:lnTo>
                    <a:pt x="55" y="0"/>
                  </a:lnTo>
                  <a:lnTo>
                    <a:pt x="62" y="0"/>
                  </a:lnTo>
                  <a:lnTo>
                    <a:pt x="62" y="0"/>
                  </a:lnTo>
                  <a:lnTo>
                    <a:pt x="80" y="7"/>
                  </a:lnTo>
                  <a:lnTo>
                    <a:pt x="98" y="18"/>
                  </a:lnTo>
                  <a:lnTo>
                    <a:pt x="98" y="18"/>
                  </a:lnTo>
                  <a:lnTo>
                    <a:pt x="102" y="18"/>
                  </a:lnTo>
                  <a:lnTo>
                    <a:pt x="107" y="20"/>
                  </a:lnTo>
                  <a:lnTo>
                    <a:pt x="110" y="20"/>
                  </a:lnTo>
                  <a:lnTo>
                    <a:pt x="114" y="21"/>
                  </a:lnTo>
                  <a:lnTo>
                    <a:pt x="114" y="21"/>
                  </a:lnTo>
                  <a:lnTo>
                    <a:pt x="116" y="23"/>
                  </a:lnTo>
                  <a:lnTo>
                    <a:pt x="117" y="27"/>
                  </a:lnTo>
                  <a:lnTo>
                    <a:pt x="119" y="37"/>
                  </a:lnTo>
                  <a:lnTo>
                    <a:pt x="119" y="55"/>
                  </a:lnTo>
                  <a:lnTo>
                    <a:pt x="119" y="55"/>
                  </a:lnTo>
                  <a:lnTo>
                    <a:pt x="120" y="103"/>
                  </a:lnTo>
                  <a:lnTo>
                    <a:pt x="120" y="103"/>
                  </a:lnTo>
                  <a:lnTo>
                    <a:pt x="120" y="112"/>
                  </a:lnTo>
                  <a:lnTo>
                    <a:pt x="120" y="117"/>
                  </a:lnTo>
                  <a:lnTo>
                    <a:pt x="117" y="120"/>
                  </a:lnTo>
                  <a:lnTo>
                    <a:pt x="117" y="120"/>
                  </a:lnTo>
                  <a:lnTo>
                    <a:pt x="116" y="120"/>
                  </a:lnTo>
                  <a:lnTo>
                    <a:pt x="114" y="122"/>
                  </a:lnTo>
                  <a:lnTo>
                    <a:pt x="114" y="122"/>
                  </a:lnTo>
                  <a:lnTo>
                    <a:pt x="104" y="127"/>
                  </a:lnTo>
                  <a:lnTo>
                    <a:pt x="93" y="133"/>
                  </a:lnTo>
                  <a:lnTo>
                    <a:pt x="93" y="133"/>
                  </a:lnTo>
                  <a:lnTo>
                    <a:pt x="86" y="135"/>
                  </a:lnTo>
                  <a:lnTo>
                    <a:pt x="81" y="136"/>
                  </a:lnTo>
                  <a:lnTo>
                    <a:pt x="78" y="138"/>
                  </a:lnTo>
                  <a:lnTo>
                    <a:pt x="78" y="138"/>
                  </a:lnTo>
                  <a:lnTo>
                    <a:pt x="72" y="143"/>
                  </a:lnTo>
                  <a:lnTo>
                    <a:pt x="71" y="145"/>
                  </a:lnTo>
                  <a:lnTo>
                    <a:pt x="68" y="147"/>
                  </a:lnTo>
                  <a:lnTo>
                    <a:pt x="68" y="147"/>
                  </a:lnTo>
                  <a:lnTo>
                    <a:pt x="59" y="150"/>
                  </a:lnTo>
                  <a:lnTo>
                    <a:pt x="59" y="150"/>
                  </a:lnTo>
                  <a:lnTo>
                    <a:pt x="54" y="150"/>
                  </a:lnTo>
                  <a:lnTo>
                    <a:pt x="51" y="149"/>
                  </a:lnTo>
                  <a:lnTo>
                    <a:pt x="46" y="145"/>
                  </a:lnTo>
                  <a:lnTo>
                    <a:pt x="46" y="145"/>
                  </a:lnTo>
                  <a:lnTo>
                    <a:pt x="39" y="140"/>
                  </a:lnTo>
                  <a:lnTo>
                    <a:pt x="31" y="135"/>
                  </a:lnTo>
                  <a:lnTo>
                    <a:pt x="22" y="133"/>
                  </a:lnTo>
                  <a:lnTo>
                    <a:pt x="15" y="133"/>
                  </a:lnTo>
                  <a:lnTo>
                    <a:pt x="15" y="133"/>
                  </a:lnTo>
                  <a:lnTo>
                    <a:pt x="9" y="133"/>
                  </a:lnTo>
                  <a:lnTo>
                    <a:pt x="6" y="131"/>
                  </a:lnTo>
                  <a:lnTo>
                    <a:pt x="4" y="129"/>
                  </a:lnTo>
                  <a:lnTo>
                    <a:pt x="4" y="129"/>
                  </a:lnTo>
                  <a:lnTo>
                    <a:pt x="1" y="124"/>
                  </a:lnTo>
                  <a:lnTo>
                    <a:pt x="1" y="119"/>
                  </a:lnTo>
                  <a:lnTo>
                    <a:pt x="3" y="106"/>
                  </a:lnTo>
                  <a:lnTo>
                    <a:pt x="3" y="106"/>
                  </a:lnTo>
                  <a:lnTo>
                    <a:pt x="3" y="83"/>
                  </a:lnTo>
                  <a:lnTo>
                    <a:pt x="3" y="83"/>
                  </a:lnTo>
                  <a:lnTo>
                    <a:pt x="1" y="73"/>
                  </a:lnTo>
                  <a:lnTo>
                    <a:pt x="0" y="66"/>
                  </a:lnTo>
                  <a:lnTo>
                    <a:pt x="0" y="60"/>
                  </a:lnTo>
                  <a:lnTo>
                    <a:pt x="0" y="60"/>
                  </a:lnTo>
                  <a:lnTo>
                    <a:pt x="1" y="50"/>
                  </a:lnTo>
                  <a:lnTo>
                    <a:pt x="1" y="39"/>
                  </a:lnTo>
                  <a:lnTo>
                    <a:pt x="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1088592" fontAlgn="base">
                <a:spcBef>
                  <a:spcPct val="0"/>
                </a:spcBef>
                <a:spcAft>
                  <a:spcPct val="0"/>
                </a:spcAft>
                <a:defRPr/>
              </a:pPr>
              <a:endParaRPr lang="en-GB" sz="1700" dirty="0">
                <a:solidFill>
                  <a:srgbClr val="000000"/>
                </a:solidFill>
                <a:latin typeface="Arial"/>
              </a:endParaRPr>
            </a:p>
          </p:txBody>
        </p:sp>
        <p:sp>
          <p:nvSpPr>
            <p:cNvPr id="7" name="Freeform 149"/>
            <p:cNvSpPr>
              <a:spLocks/>
            </p:cNvSpPr>
            <p:nvPr/>
          </p:nvSpPr>
          <p:spPr bwMode="auto">
            <a:xfrm>
              <a:off x="438938" y="1526945"/>
              <a:ext cx="80143" cy="96485"/>
            </a:xfrm>
            <a:custGeom>
              <a:avLst/>
              <a:gdLst>
                <a:gd name="T0" fmla="*/ 235 w 255"/>
                <a:gd name="T1" fmla="*/ 19 h 307"/>
                <a:gd name="T2" fmla="*/ 229 w 255"/>
                <a:gd name="T3" fmla="*/ 8 h 307"/>
                <a:gd name="T4" fmla="*/ 224 w 255"/>
                <a:gd name="T5" fmla="*/ 5 h 307"/>
                <a:gd name="T6" fmla="*/ 215 w 255"/>
                <a:gd name="T7" fmla="*/ 0 h 307"/>
                <a:gd name="T8" fmla="*/ 208 w 255"/>
                <a:gd name="T9" fmla="*/ 3 h 307"/>
                <a:gd name="T10" fmla="*/ 208 w 255"/>
                <a:gd name="T11" fmla="*/ 3 h 307"/>
                <a:gd name="T12" fmla="*/ 199 w 255"/>
                <a:gd name="T13" fmla="*/ 12 h 307"/>
                <a:gd name="T14" fmla="*/ 194 w 255"/>
                <a:gd name="T15" fmla="*/ 14 h 307"/>
                <a:gd name="T16" fmla="*/ 187 w 255"/>
                <a:gd name="T17" fmla="*/ 23 h 307"/>
                <a:gd name="T18" fmla="*/ 185 w 255"/>
                <a:gd name="T19" fmla="*/ 24 h 307"/>
                <a:gd name="T20" fmla="*/ 146 w 255"/>
                <a:gd name="T21" fmla="*/ 93 h 307"/>
                <a:gd name="T22" fmla="*/ 140 w 255"/>
                <a:gd name="T23" fmla="*/ 106 h 307"/>
                <a:gd name="T24" fmla="*/ 137 w 255"/>
                <a:gd name="T25" fmla="*/ 120 h 307"/>
                <a:gd name="T26" fmla="*/ 131 w 255"/>
                <a:gd name="T27" fmla="*/ 130 h 307"/>
                <a:gd name="T28" fmla="*/ 128 w 255"/>
                <a:gd name="T29" fmla="*/ 134 h 307"/>
                <a:gd name="T30" fmla="*/ 117 w 255"/>
                <a:gd name="T31" fmla="*/ 141 h 307"/>
                <a:gd name="T32" fmla="*/ 96 w 255"/>
                <a:gd name="T33" fmla="*/ 146 h 307"/>
                <a:gd name="T34" fmla="*/ 36 w 255"/>
                <a:gd name="T35" fmla="*/ 166 h 307"/>
                <a:gd name="T36" fmla="*/ 25 w 255"/>
                <a:gd name="T37" fmla="*/ 167 h 307"/>
                <a:gd name="T38" fmla="*/ 21 w 255"/>
                <a:gd name="T39" fmla="*/ 169 h 307"/>
                <a:gd name="T40" fmla="*/ 6 w 255"/>
                <a:gd name="T41" fmla="*/ 173 h 307"/>
                <a:gd name="T42" fmla="*/ 3 w 255"/>
                <a:gd name="T43" fmla="*/ 176 h 307"/>
                <a:gd name="T44" fmla="*/ 3 w 255"/>
                <a:gd name="T45" fmla="*/ 258 h 307"/>
                <a:gd name="T46" fmla="*/ 1 w 255"/>
                <a:gd name="T47" fmla="*/ 272 h 307"/>
                <a:gd name="T48" fmla="*/ 0 w 255"/>
                <a:gd name="T49" fmla="*/ 277 h 307"/>
                <a:gd name="T50" fmla="*/ 0 w 255"/>
                <a:gd name="T51" fmla="*/ 291 h 307"/>
                <a:gd name="T52" fmla="*/ 1 w 255"/>
                <a:gd name="T53" fmla="*/ 295 h 307"/>
                <a:gd name="T54" fmla="*/ 9 w 255"/>
                <a:gd name="T55" fmla="*/ 305 h 307"/>
                <a:gd name="T56" fmla="*/ 21 w 255"/>
                <a:gd name="T57" fmla="*/ 307 h 307"/>
                <a:gd name="T58" fmla="*/ 62 w 255"/>
                <a:gd name="T59" fmla="*/ 302 h 307"/>
                <a:gd name="T60" fmla="*/ 72 w 255"/>
                <a:gd name="T61" fmla="*/ 302 h 307"/>
                <a:gd name="T62" fmla="*/ 101 w 255"/>
                <a:gd name="T63" fmla="*/ 298 h 307"/>
                <a:gd name="T64" fmla="*/ 134 w 255"/>
                <a:gd name="T65" fmla="*/ 295 h 307"/>
                <a:gd name="T66" fmla="*/ 146 w 255"/>
                <a:gd name="T67" fmla="*/ 289 h 307"/>
                <a:gd name="T68" fmla="*/ 151 w 255"/>
                <a:gd name="T69" fmla="*/ 288 h 307"/>
                <a:gd name="T70" fmla="*/ 160 w 255"/>
                <a:gd name="T71" fmla="*/ 281 h 307"/>
                <a:gd name="T72" fmla="*/ 170 w 255"/>
                <a:gd name="T73" fmla="*/ 272 h 307"/>
                <a:gd name="T74" fmla="*/ 175 w 255"/>
                <a:gd name="T75" fmla="*/ 272 h 307"/>
                <a:gd name="T76" fmla="*/ 185 w 255"/>
                <a:gd name="T77" fmla="*/ 266 h 307"/>
                <a:gd name="T78" fmla="*/ 191 w 255"/>
                <a:gd name="T79" fmla="*/ 263 h 307"/>
                <a:gd name="T80" fmla="*/ 209 w 255"/>
                <a:gd name="T81" fmla="*/ 252 h 307"/>
                <a:gd name="T82" fmla="*/ 218 w 255"/>
                <a:gd name="T83" fmla="*/ 243 h 307"/>
                <a:gd name="T84" fmla="*/ 252 w 255"/>
                <a:gd name="T85" fmla="*/ 201 h 307"/>
                <a:gd name="T86" fmla="*/ 255 w 255"/>
                <a:gd name="T87" fmla="*/ 18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5" h="307">
                  <a:moveTo>
                    <a:pt x="235" y="19"/>
                  </a:moveTo>
                  <a:lnTo>
                    <a:pt x="235" y="19"/>
                  </a:lnTo>
                  <a:lnTo>
                    <a:pt x="234" y="14"/>
                  </a:lnTo>
                  <a:lnTo>
                    <a:pt x="229" y="8"/>
                  </a:lnTo>
                  <a:lnTo>
                    <a:pt x="224" y="5"/>
                  </a:lnTo>
                  <a:lnTo>
                    <a:pt x="224" y="5"/>
                  </a:lnTo>
                  <a:lnTo>
                    <a:pt x="215" y="0"/>
                  </a:lnTo>
                  <a:lnTo>
                    <a:pt x="215" y="0"/>
                  </a:lnTo>
                  <a:lnTo>
                    <a:pt x="212" y="0"/>
                  </a:lnTo>
                  <a:lnTo>
                    <a:pt x="208" y="3"/>
                  </a:lnTo>
                  <a:lnTo>
                    <a:pt x="208" y="3"/>
                  </a:lnTo>
                  <a:lnTo>
                    <a:pt x="208" y="3"/>
                  </a:lnTo>
                  <a:lnTo>
                    <a:pt x="203" y="8"/>
                  </a:lnTo>
                  <a:lnTo>
                    <a:pt x="199" y="12"/>
                  </a:lnTo>
                  <a:lnTo>
                    <a:pt x="194" y="14"/>
                  </a:lnTo>
                  <a:lnTo>
                    <a:pt x="194" y="14"/>
                  </a:lnTo>
                  <a:lnTo>
                    <a:pt x="190" y="17"/>
                  </a:lnTo>
                  <a:lnTo>
                    <a:pt x="187" y="23"/>
                  </a:lnTo>
                  <a:lnTo>
                    <a:pt x="185" y="24"/>
                  </a:lnTo>
                  <a:lnTo>
                    <a:pt x="185" y="24"/>
                  </a:lnTo>
                  <a:lnTo>
                    <a:pt x="179" y="37"/>
                  </a:lnTo>
                  <a:lnTo>
                    <a:pt x="146" y="93"/>
                  </a:lnTo>
                  <a:lnTo>
                    <a:pt x="146" y="93"/>
                  </a:lnTo>
                  <a:lnTo>
                    <a:pt x="140" y="106"/>
                  </a:lnTo>
                  <a:lnTo>
                    <a:pt x="137" y="120"/>
                  </a:lnTo>
                  <a:lnTo>
                    <a:pt x="137" y="120"/>
                  </a:lnTo>
                  <a:lnTo>
                    <a:pt x="134" y="125"/>
                  </a:lnTo>
                  <a:lnTo>
                    <a:pt x="131" y="130"/>
                  </a:lnTo>
                  <a:lnTo>
                    <a:pt x="128" y="134"/>
                  </a:lnTo>
                  <a:lnTo>
                    <a:pt x="128" y="134"/>
                  </a:lnTo>
                  <a:lnTo>
                    <a:pt x="123" y="137"/>
                  </a:lnTo>
                  <a:lnTo>
                    <a:pt x="117" y="141"/>
                  </a:lnTo>
                  <a:lnTo>
                    <a:pt x="96" y="146"/>
                  </a:lnTo>
                  <a:lnTo>
                    <a:pt x="96" y="146"/>
                  </a:lnTo>
                  <a:lnTo>
                    <a:pt x="86" y="150"/>
                  </a:lnTo>
                  <a:lnTo>
                    <a:pt x="36" y="166"/>
                  </a:lnTo>
                  <a:lnTo>
                    <a:pt x="36" y="166"/>
                  </a:lnTo>
                  <a:lnTo>
                    <a:pt x="25" y="167"/>
                  </a:lnTo>
                  <a:lnTo>
                    <a:pt x="21" y="169"/>
                  </a:lnTo>
                  <a:lnTo>
                    <a:pt x="21" y="169"/>
                  </a:lnTo>
                  <a:lnTo>
                    <a:pt x="10" y="171"/>
                  </a:lnTo>
                  <a:lnTo>
                    <a:pt x="6" y="173"/>
                  </a:lnTo>
                  <a:lnTo>
                    <a:pt x="6" y="173"/>
                  </a:lnTo>
                  <a:lnTo>
                    <a:pt x="3" y="176"/>
                  </a:lnTo>
                  <a:lnTo>
                    <a:pt x="1" y="180"/>
                  </a:lnTo>
                  <a:lnTo>
                    <a:pt x="3" y="258"/>
                  </a:lnTo>
                  <a:lnTo>
                    <a:pt x="3" y="258"/>
                  </a:lnTo>
                  <a:lnTo>
                    <a:pt x="1" y="272"/>
                  </a:lnTo>
                  <a:lnTo>
                    <a:pt x="0" y="277"/>
                  </a:lnTo>
                  <a:lnTo>
                    <a:pt x="0" y="277"/>
                  </a:lnTo>
                  <a:lnTo>
                    <a:pt x="0" y="284"/>
                  </a:lnTo>
                  <a:lnTo>
                    <a:pt x="0" y="291"/>
                  </a:lnTo>
                  <a:lnTo>
                    <a:pt x="0" y="291"/>
                  </a:lnTo>
                  <a:lnTo>
                    <a:pt x="1" y="295"/>
                  </a:lnTo>
                  <a:lnTo>
                    <a:pt x="6" y="302"/>
                  </a:lnTo>
                  <a:lnTo>
                    <a:pt x="9" y="305"/>
                  </a:lnTo>
                  <a:lnTo>
                    <a:pt x="15" y="307"/>
                  </a:lnTo>
                  <a:lnTo>
                    <a:pt x="21" y="307"/>
                  </a:lnTo>
                  <a:lnTo>
                    <a:pt x="28" y="304"/>
                  </a:lnTo>
                  <a:lnTo>
                    <a:pt x="62" y="302"/>
                  </a:lnTo>
                  <a:lnTo>
                    <a:pt x="62" y="302"/>
                  </a:lnTo>
                  <a:lnTo>
                    <a:pt x="72" y="302"/>
                  </a:lnTo>
                  <a:lnTo>
                    <a:pt x="101" y="298"/>
                  </a:lnTo>
                  <a:lnTo>
                    <a:pt x="101" y="298"/>
                  </a:lnTo>
                  <a:lnTo>
                    <a:pt x="111" y="297"/>
                  </a:lnTo>
                  <a:lnTo>
                    <a:pt x="134" y="295"/>
                  </a:lnTo>
                  <a:lnTo>
                    <a:pt x="134" y="295"/>
                  </a:lnTo>
                  <a:lnTo>
                    <a:pt x="146" y="289"/>
                  </a:lnTo>
                  <a:lnTo>
                    <a:pt x="151" y="288"/>
                  </a:lnTo>
                  <a:lnTo>
                    <a:pt x="151" y="288"/>
                  </a:lnTo>
                  <a:lnTo>
                    <a:pt x="160" y="281"/>
                  </a:lnTo>
                  <a:lnTo>
                    <a:pt x="160" y="281"/>
                  </a:lnTo>
                  <a:lnTo>
                    <a:pt x="164" y="275"/>
                  </a:lnTo>
                  <a:lnTo>
                    <a:pt x="170" y="272"/>
                  </a:lnTo>
                  <a:lnTo>
                    <a:pt x="175" y="272"/>
                  </a:lnTo>
                  <a:lnTo>
                    <a:pt x="175" y="272"/>
                  </a:lnTo>
                  <a:lnTo>
                    <a:pt x="179" y="270"/>
                  </a:lnTo>
                  <a:lnTo>
                    <a:pt x="185" y="266"/>
                  </a:lnTo>
                  <a:lnTo>
                    <a:pt x="191" y="263"/>
                  </a:lnTo>
                  <a:lnTo>
                    <a:pt x="191" y="263"/>
                  </a:lnTo>
                  <a:lnTo>
                    <a:pt x="202" y="258"/>
                  </a:lnTo>
                  <a:lnTo>
                    <a:pt x="209" y="252"/>
                  </a:lnTo>
                  <a:lnTo>
                    <a:pt x="209" y="252"/>
                  </a:lnTo>
                  <a:lnTo>
                    <a:pt x="218" y="243"/>
                  </a:lnTo>
                  <a:lnTo>
                    <a:pt x="252" y="201"/>
                  </a:lnTo>
                  <a:lnTo>
                    <a:pt x="252" y="201"/>
                  </a:lnTo>
                  <a:lnTo>
                    <a:pt x="255" y="196"/>
                  </a:lnTo>
                  <a:lnTo>
                    <a:pt x="255" y="189"/>
                  </a:lnTo>
                  <a:lnTo>
                    <a:pt x="23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1088592" fontAlgn="base">
                <a:spcBef>
                  <a:spcPct val="0"/>
                </a:spcBef>
                <a:spcAft>
                  <a:spcPct val="0"/>
                </a:spcAft>
                <a:defRPr/>
              </a:pPr>
              <a:endParaRPr lang="en-GB" sz="1700" dirty="0">
                <a:solidFill>
                  <a:srgbClr val="000000"/>
                </a:solidFill>
                <a:latin typeface="Arial"/>
              </a:endParaRPr>
            </a:p>
          </p:txBody>
        </p:sp>
        <p:sp>
          <p:nvSpPr>
            <p:cNvPr id="8" name="Freeform 150"/>
            <p:cNvSpPr>
              <a:spLocks/>
            </p:cNvSpPr>
            <p:nvPr/>
          </p:nvSpPr>
          <p:spPr bwMode="auto">
            <a:xfrm>
              <a:off x="534166" y="1441775"/>
              <a:ext cx="65371" cy="102142"/>
            </a:xfrm>
            <a:custGeom>
              <a:avLst/>
              <a:gdLst>
                <a:gd name="T0" fmla="*/ 77 w 208"/>
                <a:gd name="T1" fmla="*/ 41 h 325"/>
                <a:gd name="T2" fmla="*/ 63 w 208"/>
                <a:gd name="T3" fmla="*/ 44 h 325"/>
                <a:gd name="T4" fmla="*/ 62 w 208"/>
                <a:gd name="T5" fmla="*/ 46 h 325"/>
                <a:gd name="T6" fmla="*/ 45 w 208"/>
                <a:gd name="T7" fmla="*/ 57 h 325"/>
                <a:gd name="T8" fmla="*/ 39 w 208"/>
                <a:gd name="T9" fmla="*/ 104 h 325"/>
                <a:gd name="T10" fmla="*/ 12 w 208"/>
                <a:gd name="T11" fmla="*/ 198 h 325"/>
                <a:gd name="T12" fmla="*/ 7 w 208"/>
                <a:gd name="T13" fmla="*/ 228 h 325"/>
                <a:gd name="T14" fmla="*/ 0 w 208"/>
                <a:gd name="T15" fmla="*/ 322 h 325"/>
                <a:gd name="T16" fmla="*/ 15 w 208"/>
                <a:gd name="T17" fmla="*/ 288 h 325"/>
                <a:gd name="T18" fmla="*/ 15 w 208"/>
                <a:gd name="T19" fmla="*/ 288 h 325"/>
                <a:gd name="T20" fmla="*/ 19 w 208"/>
                <a:gd name="T21" fmla="*/ 308 h 325"/>
                <a:gd name="T22" fmla="*/ 26 w 208"/>
                <a:gd name="T23" fmla="*/ 320 h 325"/>
                <a:gd name="T24" fmla="*/ 29 w 208"/>
                <a:gd name="T25" fmla="*/ 324 h 325"/>
                <a:gd name="T26" fmla="*/ 32 w 208"/>
                <a:gd name="T27" fmla="*/ 325 h 325"/>
                <a:gd name="T28" fmla="*/ 32 w 208"/>
                <a:gd name="T29" fmla="*/ 325 h 325"/>
                <a:gd name="T30" fmla="*/ 38 w 208"/>
                <a:gd name="T31" fmla="*/ 318 h 325"/>
                <a:gd name="T32" fmla="*/ 45 w 208"/>
                <a:gd name="T33" fmla="*/ 308 h 325"/>
                <a:gd name="T34" fmla="*/ 54 w 208"/>
                <a:gd name="T35" fmla="*/ 294 h 325"/>
                <a:gd name="T36" fmla="*/ 110 w 208"/>
                <a:gd name="T37" fmla="*/ 133 h 325"/>
                <a:gd name="T38" fmla="*/ 110 w 208"/>
                <a:gd name="T39" fmla="*/ 133 h 325"/>
                <a:gd name="T40" fmla="*/ 130 w 208"/>
                <a:gd name="T41" fmla="*/ 108 h 325"/>
                <a:gd name="T42" fmla="*/ 145 w 208"/>
                <a:gd name="T43" fmla="*/ 90 h 325"/>
                <a:gd name="T44" fmla="*/ 154 w 208"/>
                <a:gd name="T45" fmla="*/ 80 h 325"/>
                <a:gd name="T46" fmla="*/ 154 w 208"/>
                <a:gd name="T47" fmla="*/ 80 h 325"/>
                <a:gd name="T48" fmla="*/ 176 w 208"/>
                <a:gd name="T49" fmla="*/ 58 h 325"/>
                <a:gd name="T50" fmla="*/ 196 w 208"/>
                <a:gd name="T51" fmla="*/ 39 h 325"/>
                <a:gd name="T52" fmla="*/ 208 w 208"/>
                <a:gd name="T53" fmla="*/ 27 h 325"/>
                <a:gd name="T54" fmla="*/ 196 w 208"/>
                <a:gd name="T55" fmla="*/ 0 h 325"/>
                <a:gd name="T56" fmla="*/ 77 w 208"/>
                <a:gd name="T57" fmla="*/ 4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325">
                  <a:moveTo>
                    <a:pt x="77" y="41"/>
                  </a:moveTo>
                  <a:lnTo>
                    <a:pt x="63" y="44"/>
                  </a:lnTo>
                  <a:lnTo>
                    <a:pt x="62" y="46"/>
                  </a:lnTo>
                  <a:lnTo>
                    <a:pt x="45" y="57"/>
                  </a:lnTo>
                  <a:lnTo>
                    <a:pt x="39" y="104"/>
                  </a:lnTo>
                  <a:lnTo>
                    <a:pt x="12" y="198"/>
                  </a:lnTo>
                  <a:lnTo>
                    <a:pt x="7" y="228"/>
                  </a:lnTo>
                  <a:lnTo>
                    <a:pt x="0" y="322"/>
                  </a:lnTo>
                  <a:lnTo>
                    <a:pt x="15" y="288"/>
                  </a:lnTo>
                  <a:lnTo>
                    <a:pt x="15" y="288"/>
                  </a:lnTo>
                  <a:lnTo>
                    <a:pt x="19" y="308"/>
                  </a:lnTo>
                  <a:lnTo>
                    <a:pt x="26" y="320"/>
                  </a:lnTo>
                  <a:lnTo>
                    <a:pt x="29" y="324"/>
                  </a:lnTo>
                  <a:lnTo>
                    <a:pt x="32" y="325"/>
                  </a:lnTo>
                  <a:lnTo>
                    <a:pt x="32" y="325"/>
                  </a:lnTo>
                  <a:lnTo>
                    <a:pt x="38" y="318"/>
                  </a:lnTo>
                  <a:lnTo>
                    <a:pt x="45" y="308"/>
                  </a:lnTo>
                  <a:lnTo>
                    <a:pt x="54" y="294"/>
                  </a:lnTo>
                  <a:lnTo>
                    <a:pt x="110" y="133"/>
                  </a:lnTo>
                  <a:lnTo>
                    <a:pt x="110" y="133"/>
                  </a:lnTo>
                  <a:lnTo>
                    <a:pt x="130" y="108"/>
                  </a:lnTo>
                  <a:lnTo>
                    <a:pt x="145" y="90"/>
                  </a:lnTo>
                  <a:lnTo>
                    <a:pt x="154" y="80"/>
                  </a:lnTo>
                  <a:lnTo>
                    <a:pt x="154" y="80"/>
                  </a:lnTo>
                  <a:lnTo>
                    <a:pt x="176" y="58"/>
                  </a:lnTo>
                  <a:lnTo>
                    <a:pt x="196" y="39"/>
                  </a:lnTo>
                  <a:lnTo>
                    <a:pt x="208" y="27"/>
                  </a:lnTo>
                  <a:lnTo>
                    <a:pt x="196" y="0"/>
                  </a:lnTo>
                  <a:lnTo>
                    <a:pt x="7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1088592" fontAlgn="base">
                <a:spcBef>
                  <a:spcPct val="0"/>
                </a:spcBef>
                <a:spcAft>
                  <a:spcPct val="0"/>
                </a:spcAft>
                <a:defRPr/>
              </a:pPr>
              <a:endParaRPr lang="en-GB" sz="1700" dirty="0">
                <a:solidFill>
                  <a:srgbClr val="000000"/>
                </a:solidFill>
                <a:latin typeface="Arial"/>
              </a:endParaRPr>
            </a:p>
          </p:txBody>
        </p:sp>
        <p:sp>
          <p:nvSpPr>
            <p:cNvPr id="9" name="Freeform 151"/>
            <p:cNvSpPr>
              <a:spLocks/>
            </p:cNvSpPr>
            <p:nvPr/>
          </p:nvSpPr>
          <p:spPr bwMode="auto">
            <a:xfrm>
              <a:off x="528823" y="1343404"/>
              <a:ext cx="81714" cy="122256"/>
            </a:xfrm>
            <a:custGeom>
              <a:avLst/>
              <a:gdLst>
                <a:gd name="T0" fmla="*/ 76 w 260"/>
                <a:gd name="T1" fmla="*/ 363 h 389"/>
                <a:gd name="T2" fmla="*/ 76 w 260"/>
                <a:gd name="T3" fmla="*/ 368 h 389"/>
                <a:gd name="T4" fmla="*/ 91 w 260"/>
                <a:gd name="T5" fmla="*/ 387 h 389"/>
                <a:gd name="T6" fmla="*/ 95 w 260"/>
                <a:gd name="T7" fmla="*/ 389 h 389"/>
                <a:gd name="T8" fmla="*/ 121 w 260"/>
                <a:gd name="T9" fmla="*/ 378 h 389"/>
                <a:gd name="T10" fmla="*/ 131 w 260"/>
                <a:gd name="T11" fmla="*/ 373 h 389"/>
                <a:gd name="T12" fmla="*/ 181 w 260"/>
                <a:gd name="T13" fmla="*/ 341 h 389"/>
                <a:gd name="T14" fmla="*/ 204 w 260"/>
                <a:gd name="T15" fmla="*/ 325 h 389"/>
                <a:gd name="T16" fmla="*/ 208 w 260"/>
                <a:gd name="T17" fmla="*/ 322 h 389"/>
                <a:gd name="T18" fmla="*/ 210 w 260"/>
                <a:gd name="T19" fmla="*/ 318 h 389"/>
                <a:gd name="T20" fmla="*/ 213 w 260"/>
                <a:gd name="T21" fmla="*/ 308 h 389"/>
                <a:gd name="T22" fmla="*/ 213 w 260"/>
                <a:gd name="T23" fmla="*/ 276 h 389"/>
                <a:gd name="T24" fmla="*/ 217 w 260"/>
                <a:gd name="T25" fmla="*/ 249 h 389"/>
                <a:gd name="T26" fmla="*/ 219 w 260"/>
                <a:gd name="T27" fmla="*/ 244 h 389"/>
                <a:gd name="T28" fmla="*/ 222 w 260"/>
                <a:gd name="T29" fmla="*/ 239 h 389"/>
                <a:gd name="T30" fmla="*/ 240 w 260"/>
                <a:gd name="T31" fmla="*/ 207 h 389"/>
                <a:gd name="T32" fmla="*/ 252 w 260"/>
                <a:gd name="T33" fmla="*/ 173 h 389"/>
                <a:gd name="T34" fmla="*/ 258 w 260"/>
                <a:gd name="T35" fmla="*/ 145 h 389"/>
                <a:gd name="T36" fmla="*/ 258 w 260"/>
                <a:gd name="T37" fmla="*/ 115 h 389"/>
                <a:gd name="T38" fmla="*/ 252 w 260"/>
                <a:gd name="T39" fmla="*/ 83 h 389"/>
                <a:gd name="T40" fmla="*/ 246 w 260"/>
                <a:gd name="T41" fmla="*/ 66 h 389"/>
                <a:gd name="T42" fmla="*/ 233 w 260"/>
                <a:gd name="T43" fmla="*/ 46 h 389"/>
                <a:gd name="T44" fmla="*/ 210 w 260"/>
                <a:gd name="T45" fmla="*/ 21 h 389"/>
                <a:gd name="T46" fmla="*/ 187 w 260"/>
                <a:gd name="T47" fmla="*/ 5 h 389"/>
                <a:gd name="T48" fmla="*/ 171 w 260"/>
                <a:gd name="T49" fmla="*/ 0 h 389"/>
                <a:gd name="T50" fmla="*/ 88 w 260"/>
                <a:gd name="T51" fmla="*/ 5 h 389"/>
                <a:gd name="T52" fmla="*/ 65 w 260"/>
                <a:gd name="T53" fmla="*/ 21 h 389"/>
                <a:gd name="T54" fmla="*/ 44 w 260"/>
                <a:gd name="T55" fmla="*/ 37 h 389"/>
                <a:gd name="T56" fmla="*/ 41 w 260"/>
                <a:gd name="T57" fmla="*/ 48 h 389"/>
                <a:gd name="T58" fmla="*/ 43 w 260"/>
                <a:gd name="T59" fmla="*/ 60 h 389"/>
                <a:gd name="T60" fmla="*/ 43 w 260"/>
                <a:gd name="T61" fmla="*/ 60 h 389"/>
                <a:gd name="T62" fmla="*/ 44 w 260"/>
                <a:gd name="T63" fmla="*/ 71 h 389"/>
                <a:gd name="T64" fmla="*/ 44 w 260"/>
                <a:gd name="T65" fmla="*/ 82 h 389"/>
                <a:gd name="T66" fmla="*/ 23 w 260"/>
                <a:gd name="T67" fmla="*/ 124 h 389"/>
                <a:gd name="T68" fmla="*/ 18 w 260"/>
                <a:gd name="T69" fmla="*/ 138 h 389"/>
                <a:gd name="T70" fmla="*/ 17 w 260"/>
                <a:gd name="T71" fmla="*/ 147 h 389"/>
                <a:gd name="T72" fmla="*/ 17 w 260"/>
                <a:gd name="T73" fmla="*/ 156 h 389"/>
                <a:gd name="T74" fmla="*/ 17 w 260"/>
                <a:gd name="T75" fmla="*/ 161 h 389"/>
                <a:gd name="T76" fmla="*/ 3 w 260"/>
                <a:gd name="T77" fmla="*/ 203 h 389"/>
                <a:gd name="T78" fmla="*/ 0 w 260"/>
                <a:gd name="T79" fmla="*/ 216 h 389"/>
                <a:gd name="T80" fmla="*/ 2 w 260"/>
                <a:gd name="T81" fmla="*/ 219 h 389"/>
                <a:gd name="T82" fmla="*/ 11 w 260"/>
                <a:gd name="T83" fmla="*/ 226 h 389"/>
                <a:gd name="T84" fmla="*/ 15 w 260"/>
                <a:gd name="T85" fmla="*/ 228 h 389"/>
                <a:gd name="T86" fmla="*/ 15 w 260"/>
                <a:gd name="T87" fmla="*/ 255 h 389"/>
                <a:gd name="T88" fmla="*/ 15 w 260"/>
                <a:gd name="T89" fmla="*/ 267 h 389"/>
                <a:gd name="T90" fmla="*/ 15 w 260"/>
                <a:gd name="T91" fmla="*/ 269 h 389"/>
                <a:gd name="T92" fmla="*/ 17 w 260"/>
                <a:gd name="T93" fmla="*/ 281 h 389"/>
                <a:gd name="T94" fmla="*/ 15 w 260"/>
                <a:gd name="T95" fmla="*/ 301 h 389"/>
                <a:gd name="T96" fmla="*/ 15 w 260"/>
                <a:gd name="T97" fmla="*/ 308 h 389"/>
                <a:gd name="T98" fmla="*/ 17 w 260"/>
                <a:gd name="T99" fmla="*/ 315 h 389"/>
                <a:gd name="T100" fmla="*/ 21 w 260"/>
                <a:gd name="T101" fmla="*/ 320 h 389"/>
                <a:gd name="T102" fmla="*/ 24 w 260"/>
                <a:gd name="T103" fmla="*/ 325 h 389"/>
                <a:gd name="T104" fmla="*/ 39 w 260"/>
                <a:gd name="T105" fmla="*/ 334 h 389"/>
                <a:gd name="T106" fmla="*/ 56 w 260"/>
                <a:gd name="T107" fmla="*/ 338 h 389"/>
                <a:gd name="T108" fmla="*/ 80 w 260"/>
                <a:gd name="T109" fmla="*/ 336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 h="389">
                  <a:moveTo>
                    <a:pt x="80" y="336"/>
                  </a:moveTo>
                  <a:lnTo>
                    <a:pt x="76" y="363"/>
                  </a:lnTo>
                  <a:lnTo>
                    <a:pt x="76" y="363"/>
                  </a:lnTo>
                  <a:lnTo>
                    <a:pt x="76" y="368"/>
                  </a:lnTo>
                  <a:lnTo>
                    <a:pt x="79" y="373"/>
                  </a:lnTo>
                  <a:lnTo>
                    <a:pt x="91" y="387"/>
                  </a:lnTo>
                  <a:lnTo>
                    <a:pt x="91" y="387"/>
                  </a:lnTo>
                  <a:lnTo>
                    <a:pt x="95" y="389"/>
                  </a:lnTo>
                  <a:lnTo>
                    <a:pt x="101" y="389"/>
                  </a:lnTo>
                  <a:lnTo>
                    <a:pt x="121" y="378"/>
                  </a:lnTo>
                  <a:lnTo>
                    <a:pt x="121" y="378"/>
                  </a:lnTo>
                  <a:lnTo>
                    <a:pt x="131" y="373"/>
                  </a:lnTo>
                  <a:lnTo>
                    <a:pt x="181" y="341"/>
                  </a:lnTo>
                  <a:lnTo>
                    <a:pt x="181" y="341"/>
                  </a:lnTo>
                  <a:lnTo>
                    <a:pt x="190" y="334"/>
                  </a:lnTo>
                  <a:lnTo>
                    <a:pt x="204" y="325"/>
                  </a:lnTo>
                  <a:lnTo>
                    <a:pt x="204" y="325"/>
                  </a:lnTo>
                  <a:lnTo>
                    <a:pt x="208" y="322"/>
                  </a:lnTo>
                  <a:lnTo>
                    <a:pt x="210" y="318"/>
                  </a:lnTo>
                  <a:lnTo>
                    <a:pt x="210" y="318"/>
                  </a:lnTo>
                  <a:lnTo>
                    <a:pt x="211" y="313"/>
                  </a:lnTo>
                  <a:lnTo>
                    <a:pt x="213" y="308"/>
                  </a:lnTo>
                  <a:lnTo>
                    <a:pt x="213" y="276"/>
                  </a:lnTo>
                  <a:lnTo>
                    <a:pt x="213" y="276"/>
                  </a:lnTo>
                  <a:lnTo>
                    <a:pt x="214" y="264"/>
                  </a:lnTo>
                  <a:lnTo>
                    <a:pt x="217" y="249"/>
                  </a:lnTo>
                  <a:lnTo>
                    <a:pt x="217" y="249"/>
                  </a:lnTo>
                  <a:lnTo>
                    <a:pt x="219" y="244"/>
                  </a:lnTo>
                  <a:lnTo>
                    <a:pt x="222" y="239"/>
                  </a:lnTo>
                  <a:lnTo>
                    <a:pt x="222" y="239"/>
                  </a:lnTo>
                  <a:lnTo>
                    <a:pt x="231" y="223"/>
                  </a:lnTo>
                  <a:lnTo>
                    <a:pt x="240" y="207"/>
                  </a:lnTo>
                  <a:lnTo>
                    <a:pt x="249" y="186"/>
                  </a:lnTo>
                  <a:lnTo>
                    <a:pt x="252" y="173"/>
                  </a:lnTo>
                  <a:lnTo>
                    <a:pt x="257" y="159"/>
                  </a:lnTo>
                  <a:lnTo>
                    <a:pt x="258" y="145"/>
                  </a:lnTo>
                  <a:lnTo>
                    <a:pt x="260" y="131"/>
                  </a:lnTo>
                  <a:lnTo>
                    <a:pt x="258" y="115"/>
                  </a:lnTo>
                  <a:lnTo>
                    <a:pt x="257" y="99"/>
                  </a:lnTo>
                  <a:lnTo>
                    <a:pt x="252" y="83"/>
                  </a:lnTo>
                  <a:lnTo>
                    <a:pt x="246" y="66"/>
                  </a:lnTo>
                  <a:lnTo>
                    <a:pt x="246" y="66"/>
                  </a:lnTo>
                  <a:lnTo>
                    <a:pt x="240" y="57"/>
                  </a:lnTo>
                  <a:lnTo>
                    <a:pt x="233" y="46"/>
                  </a:lnTo>
                  <a:lnTo>
                    <a:pt x="222" y="34"/>
                  </a:lnTo>
                  <a:lnTo>
                    <a:pt x="210" y="21"/>
                  </a:lnTo>
                  <a:lnTo>
                    <a:pt x="195" y="11"/>
                  </a:lnTo>
                  <a:lnTo>
                    <a:pt x="187" y="5"/>
                  </a:lnTo>
                  <a:lnTo>
                    <a:pt x="180" y="4"/>
                  </a:lnTo>
                  <a:lnTo>
                    <a:pt x="171" y="0"/>
                  </a:lnTo>
                  <a:lnTo>
                    <a:pt x="162" y="0"/>
                  </a:lnTo>
                  <a:lnTo>
                    <a:pt x="88" y="5"/>
                  </a:lnTo>
                  <a:lnTo>
                    <a:pt x="88" y="5"/>
                  </a:lnTo>
                  <a:lnTo>
                    <a:pt x="65" y="21"/>
                  </a:lnTo>
                  <a:lnTo>
                    <a:pt x="44" y="37"/>
                  </a:lnTo>
                  <a:lnTo>
                    <a:pt x="44" y="37"/>
                  </a:lnTo>
                  <a:lnTo>
                    <a:pt x="41" y="43"/>
                  </a:lnTo>
                  <a:lnTo>
                    <a:pt x="41" y="48"/>
                  </a:lnTo>
                  <a:lnTo>
                    <a:pt x="41" y="48"/>
                  </a:lnTo>
                  <a:lnTo>
                    <a:pt x="43" y="60"/>
                  </a:lnTo>
                  <a:lnTo>
                    <a:pt x="43" y="60"/>
                  </a:lnTo>
                  <a:lnTo>
                    <a:pt x="43" y="60"/>
                  </a:lnTo>
                  <a:lnTo>
                    <a:pt x="44" y="71"/>
                  </a:lnTo>
                  <a:lnTo>
                    <a:pt x="44" y="71"/>
                  </a:lnTo>
                  <a:lnTo>
                    <a:pt x="46" y="76"/>
                  </a:lnTo>
                  <a:lnTo>
                    <a:pt x="44" y="82"/>
                  </a:lnTo>
                  <a:lnTo>
                    <a:pt x="23" y="124"/>
                  </a:lnTo>
                  <a:lnTo>
                    <a:pt x="23" y="124"/>
                  </a:lnTo>
                  <a:lnTo>
                    <a:pt x="18" y="136"/>
                  </a:lnTo>
                  <a:lnTo>
                    <a:pt x="18" y="138"/>
                  </a:lnTo>
                  <a:lnTo>
                    <a:pt x="18" y="138"/>
                  </a:lnTo>
                  <a:lnTo>
                    <a:pt x="17" y="147"/>
                  </a:lnTo>
                  <a:lnTo>
                    <a:pt x="17" y="147"/>
                  </a:lnTo>
                  <a:lnTo>
                    <a:pt x="17" y="156"/>
                  </a:lnTo>
                  <a:lnTo>
                    <a:pt x="17" y="156"/>
                  </a:lnTo>
                  <a:lnTo>
                    <a:pt x="17" y="161"/>
                  </a:lnTo>
                  <a:lnTo>
                    <a:pt x="17" y="168"/>
                  </a:lnTo>
                  <a:lnTo>
                    <a:pt x="3" y="203"/>
                  </a:lnTo>
                  <a:lnTo>
                    <a:pt x="3" y="203"/>
                  </a:lnTo>
                  <a:lnTo>
                    <a:pt x="0" y="216"/>
                  </a:lnTo>
                  <a:lnTo>
                    <a:pt x="0" y="216"/>
                  </a:lnTo>
                  <a:lnTo>
                    <a:pt x="2" y="219"/>
                  </a:lnTo>
                  <a:lnTo>
                    <a:pt x="5" y="223"/>
                  </a:lnTo>
                  <a:lnTo>
                    <a:pt x="11" y="226"/>
                  </a:lnTo>
                  <a:lnTo>
                    <a:pt x="11" y="226"/>
                  </a:lnTo>
                  <a:lnTo>
                    <a:pt x="15" y="228"/>
                  </a:lnTo>
                  <a:lnTo>
                    <a:pt x="15" y="234"/>
                  </a:lnTo>
                  <a:lnTo>
                    <a:pt x="15" y="255"/>
                  </a:lnTo>
                  <a:lnTo>
                    <a:pt x="15" y="255"/>
                  </a:lnTo>
                  <a:lnTo>
                    <a:pt x="15" y="267"/>
                  </a:lnTo>
                  <a:lnTo>
                    <a:pt x="15" y="269"/>
                  </a:lnTo>
                  <a:lnTo>
                    <a:pt x="15" y="269"/>
                  </a:lnTo>
                  <a:lnTo>
                    <a:pt x="17" y="281"/>
                  </a:lnTo>
                  <a:lnTo>
                    <a:pt x="17" y="281"/>
                  </a:lnTo>
                  <a:lnTo>
                    <a:pt x="15" y="294"/>
                  </a:lnTo>
                  <a:lnTo>
                    <a:pt x="15" y="301"/>
                  </a:lnTo>
                  <a:lnTo>
                    <a:pt x="15" y="301"/>
                  </a:lnTo>
                  <a:lnTo>
                    <a:pt x="15" y="308"/>
                  </a:lnTo>
                  <a:lnTo>
                    <a:pt x="17" y="313"/>
                  </a:lnTo>
                  <a:lnTo>
                    <a:pt x="17" y="315"/>
                  </a:lnTo>
                  <a:lnTo>
                    <a:pt x="17" y="315"/>
                  </a:lnTo>
                  <a:lnTo>
                    <a:pt x="21" y="320"/>
                  </a:lnTo>
                  <a:lnTo>
                    <a:pt x="24" y="325"/>
                  </a:lnTo>
                  <a:lnTo>
                    <a:pt x="24" y="325"/>
                  </a:lnTo>
                  <a:lnTo>
                    <a:pt x="29" y="327"/>
                  </a:lnTo>
                  <a:lnTo>
                    <a:pt x="39" y="334"/>
                  </a:lnTo>
                  <a:lnTo>
                    <a:pt x="47" y="336"/>
                  </a:lnTo>
                  <a:lnTo>
                    <a:pt x="56" y="338"/>
                  </a:lnTo>
                  <a:lnTo>
                    <a:pt x="68" y="338"/>
                  </a:lnTo>
                  <a:lnTo>
                    <a:pt x="80" y="336"/>
                  </a:lnTo>
                  <a:lnTo>
                    <a:pt x="80" y="3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1088592" fontAlgn="base">
                <a:spcBef>
                  <a:spcPct val="0"/>
                </a:spcBef>
                <a:spcAft>
                  <a:spcPct val="0"/>
                </a:spcAft>
                <a:defRPr/>
              </a:pPr>
              <a:endParaRPr lang="en-GB" sz="1700" dirty="0">
                <a:solidFill>
                  <a:srgbClr val="000000"/>
                </a:solidFill>
                <a:latin typeface="Arial"/>
              </a:endParaRPr>
            </a:p>
          </p:txBody>
        </p:sp>
        <p:sp>
          <p:nvSpPr>
            <p:cNvPr id="10" name="Freeform 152"/>
            <p:cNvSpPr>
              <a:spLocks/>
            </p:cNvSpPr>
            <p:nvPr/>
          </p:nvSpPr>
          <p:spPr bwMode="auto">
            <a:xfrm>
              <a:off x="531652" y="1461889"/>
              <a:ext cx="28914" cy="102142"/>
            </a:xfrm>
            <a:custGeom>
              <a:avLst/>
              <a:gdLst>
                <a:gd name="T0" fmla="*/ 80 w 92"/>
                <a:gd name="T1" fmla="*/ 0 h 325"/>
                <a:gd name="T2" fmla="*/ 65 w 92"/>
                <a:gd name="T3" fmla="*/ 17 h 325"/>
                <a:gd name="T4" fmla="*/ 67 w 92"/>
                <a:gd name="T5" fmla="*/ 30 h 325"/>
                <a:gd name="T6" fmla="*/ 5 w 92"/>
                <a:gd name="T7" fmla="*/ 192 h 325"/>
                <a:gd name="T8" fmla="*/ 0 w 92"/>
                <a:gd name="T9" fmla="*/ 244 h 325"/>
                <a:gd name="T10" fmla="*/ 0 w 92"/>
                <a:gd name="T11" fmla="*/ 261 h 325"/>
                <a:gd name="T12" fmla="*/ 3 w 92"/>
                <a:gd name="T13" fmla="*/ 274 h 325"/>
                <a:gd name="T14" fmla="*/ 3 w 92"/>
                <a:gd name="T15" fmla="*/ 274 h 325"/>
                <a:gd name="T16" fmla="*/ 8 w 92"/>
                <a:gd name="T17" fmla="*/ 300 h 325"/>
                <a:gd name="T18" fmla="*/ 11 w 92"/>
                <a:gd name="T19" fmla="*/ 318 h 325"/>
                <a:gd name="T20" fmla="*/ 14 w 92"/>
                <a:gd name="T21" fmla="*/ 325 h 325"/>
                <a:gd name="T22" fmla="*/ 15 w 92"/>
                <a:gd name="T23" fmla="*/ 325 h 325"/>
                <a:gd name="T24" fmla="*/ 15 w 92"/>
                <a:gd name="T25" fmla="*/ 325 h 325"/>
                <a:gd name="T26" fmla="*/ 37 w 92"/>
                <a:gd name="T27" fmla="*/ 297 h 325"/>
                <a:gd name="T28" fmla="*/ 61 w 92"/>
                <a:gd name="T29" fmla="*/ 258 h 325"/>
                <a:gd name="T30" fmla="*/ 61 w 92"/>
                <a:gd name="T31" fmla="*/ 258 h 325"/>
                <a:gd name="T32" fmla="*/ 67 w 92"/>
                <a:gd name="T33" fmla="*/ 244 h 325"/>
                <a:gd name="T34" fmla="*/ 73 w 92"/>
                <a:gd name="T35" fmla="*/ 224 h 325"/>
                <a:gd name="T36" fmla="*/ 77 w 92"/>
                <a:gd name="T37" fmla="*/ 198 h 325"/>
                <a:gd name="T38" fmla="*/ 77 w 92"/>
                <a:gd name="T39" fmla="*/ 198 h 325"/>
                <a:gd name="T40" fmla="*/ 83 w 92"/>
                <a:gd name="T41" fmla="*/ 40 h 325"/>
                <a:gd name="T42" fmla="*/ 92 w 92"/>
                <a:gd name="T43" fmla="*/ 32 h 325"/>
                <a:gd name="T44" fmla="*/ 89 w 92"/>
                <a:gd name="T45" fmla="*/ 5 h 325"/>
                <a:gd name="T46" fmla="*/ 80 w 92"/>
                <a:gd name="T47"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325">
                  <a:moveTo>
                    <a:pt x="80" y="0"/>
                  </a:moveTo>
                  <a:lnTo>
                    <a:pt x="65" y="17"/>
                  </a:lnTo>
                  <a:lnTo>
                    <a:pt x="67" y="30"/>
                  </a:lnTo>
                  <a:lnTo>
                    <a:pt x="5" y="192"/>
                  </a:lnTo>
                  <a:lnTo>
                    <a:pt x="0" y="244"/>
                  </a:lnTo>
                  <a:lnTo>
                    <a:pt x="0" y="261"/>
                  </a:lnTo>
                  <a:lnTo>
                    <a:pt x="3" y="274"/>
                  </a:lnTo>
                  <a:lnTo>
                    <a:pt x="3" y="274"/>
                  </a:lnTo>
                  <a:lnTo>
                    <a:pt x="8" y="300"/>
                  </a:lnTo>
                  <a:lnTo>
                    <a:pt x="11" y="318"/>
                  </a:lnTo>
                  <a:lnTo>
                    <a:pt x="14" y="325"/>
                  </a:lnTo>
                  <a:lnTo>
                    <a:pt x="15" y="325"/>
                  </a:lnTo>
                  <a:lnTo>
                    <a:pt x="15" y="325"/>
                  </a:lnTo>
                  <a:lnTo>
                    <a:pt x="37" y="297"/>
                  </a:lnTo>
                  <a:lnTo>
                    <a:pt x="61" y="258"/>
                  </a:lnTo>
                  <a:lnTo>
                    <a:pt x="61" y="258"/>
                  </a:lnTo>
                  <a:lnTo>
                    <a:pt x="67" y="244"/>
                  </a:lnTo>
                  <a:lnTo>
                    <a:pt x="73" y="224"/>
                  </a:lnTo>
                  <a:lnTo>
                    <a:pt x="77" y="198"/>
                  </a:lnTo>
                  <a:lnTo>
                    <a:pt x="77" y="198"/>
                  </a:lnTo>
                  <a:lnTo>
                    <a:pt x="83" y="40"/>
                  </a:lnTo>
                  <a:lnTo>
                    <a:pt x="92" y="32"/>
                  </a:lnTo>
                  <a:lnTo>
                    <a:pt x="89" y="5"/>
                  </a:ln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1088592" fontAlgn="base">
                <a:spcBef>
                  <a:spcPct val="0"/>
                </a:spcBef>
                <a:spcAft>
                  <a:spcPct val="0"/>
                </a:spcAft>
                <a:defRPr/>
              </a:pPr>
              <a:endParaRPr lang="en-GB" sz="1700" dirty="0">
                <a:solidFill>
                  <a:srgbClr val="000000"/>
                </a:solidFill>
                <a:latin typeface="Arial"/>
              </a:endParaRPr>
            </a:p>
          </p:txBody>
        </p:sp>
        <p:sp>
          <p:nvSpPr>
            <p:cNvPr id="11" name="Freeform 153"/>
            <p:cNvSpPr>
              <a:spLocks/>
            </p:cNvSpPr>
            <p:nvPr/>
          </p:nvSpPr>
          <p:spPr bwMode="auto">
            <a:xfrm>
              <a:off x="309453" y="1564659"/>
              <a:ext cx="99942" cy="68199"/>
            </a:xfrm>
            <a:custGeom>
              <a:avLst/>
              <a:gdLst>
                <a:gd name="T0" fmla="*/ 0 w 318"/>
                <a:gd name="T1" fmla="*/ 164 h 217"/>
                <a:gd name="T2" fmla="*/ 14 w 318"/>
                <a:gd name="T3" fmla="*/ 178 h 217"/>
                <a:gd name="T4" fmla="*/ 14 w 318"/>
                <a:gd name="T5" fmla="*/ 178 h 217"/>
                <a:gd name="T6" fmla="*/ 32 w 318"/>
                <a:gd name="T7" fmla="*/ 185 h 217"/>
                <a:gd name="T8" fmla="*/ 45 w 318"/>
                <a:gd name="T9" fmla="*/ 191 h 217"/>
                <a:gd name="T10" fmla="*/ 53 w 318"/>
                <a:gd name="T11" fmla="*/ 192 h 217"/>
                <a:gd name="T12" fmla="*/ 53 w 318"/>
                <a:gd name="T13" fmla="*/ 192 h 217"/>
                <a:gd name="T14" fmla="*/ 127 w 318"/>
                <a:gd name="T15" fmla="*/ 201 h 217"/>
                <a:gd name="T16" fmla="*/ 172 w 318"/>
                <a:gd name="T17" fmla="*/ 210 h 217"/>
                <a:gd name="T18" fmla="*/ 220 w 318"/>
                <a:gd name="T19" fmla="*/ 207 h 217"/>
                <a:gd name="T20" fmla="*/ 276 w 318"/>
                <a:gd name="T21" fmla="*/ 217 h 217"/>
                <a:gd name="T22" fmla="*/ 314 w 318"/>
                <a:gd name="T23" fmla="*/ 214 h 217"/>
                <a:gd name="T24" fmla="*/ 314 w 318"/>
                <a:gd name="T25" fmla="*/ 214 h 217"/>
                <a:gd name="T26" fmla="*/ 315 w 318"/>
                <a:gd name="T27" fmla="*/ 192 h 217"/>
                <a:gd name="T28" fmla="*/ 318 w 318"/>
                <a:gd name="T29" fmla="*/ 145 h 217"/>
                <a:gd name="T30" fmla="*/ 318 w 318"/>
                <a:gd name="T31" fmla="*/ 118 h 217"/>
                <a:gd name="T32" fmla="*/ 317 w 318"/>
                <a:gd name="T33" fmla="*/ 92 h 217"/>
                <a:gd name="T34" fmla="*/ 315 w 318"/>
                <a:gd name="T35" fmla="*/ 70 h 217"/>
                <a:gd name="T36" fmla="*/ 314 w 318"/>
                <a:gd name="T37" fmla="*/ 62 h 217"/>
                <a:gd name="T38" fmla="*/ 311 w 318"/>
                <a:gd name="T39" fmla="*/ 55 h 217"/>
                <a:gd name="T40" fmla="*/ 264 w 318"/>
                <a:gd name="T41" fmla="*/ 53 h 217"/>
                <a:gd name="T42" fmla="*/ 223 w 318"/>
                <a:gd name="T43" fmla="*/ 53 h 217"/>
                <a:gd name="T44" fmla="*/ 172 w 318"/>
                <a:gd name="T45" fmla="*/ 51 h 217"/>
                <a:gd name="T46" fmla="*/ 136 w 318"/>
                <a:gd name="T47" fmla="*/ 44 h 217"/>
                <a:gd name="T48" fmla="*/ 106 w 318"/>
                <a:gd name="T49" fmla="*/ 39 h 217"/>
                <a:gd name="T50" fmla="*/ 106 w 318"/>
                <a:gd name="T51" fmla="*/ 39 h 217"/>
                <a:gd name="T52" fmla="*/ 97 w 318"/>
                <a:gd name="T53" fmla="*/ 35 h 217"/>
                <a:gd name="T54" fmla="*/ 83 w 318"/>
                <a:gd name="T55" fmla="*/ 26 h 217"/>
                <a:gd name="T56" fmla="*/ 83 w 318"/>
                <a:gd name="T57" fmla="*/ 26 h 217"/>
                <a:gd name="T58" fmla="*/ 71 w 318"/>
                <a:gd name="T59" fmla="*/ 19 h 217"/>
                <a:gd name="T60" fmla="*/ 50 w 318"/>
                <a:gd name="T61" fmla="*/ 10 h 217"/>
                <a:gd name="T62" fmla="*/ 23 w 318"/>
                <a:gd name="T63" fmla="*/ 0 h 217"/>
                <a:gd name="T64" fmla="*/ 0 w 318"/>
                <a:gd name="T65" fmla="*/ 16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 h="217">
                  <a:moveTo>
                    <a:pt x="0" y="164"/>
                  </a:moveTo>
                  <a:lnTo>
                    <a:pt x="14" y="178"/>
                  </a:lnTo>
                  <a:lnTo>
                    <a:pt x="14" y="178"/>
                  </a:lnTo>
                  <a:lnTo>
                    <a:pt x="32" y="185"/>
                  </a:lnTo>
                  <a:lnTo>
                    <a:pt x="45" y="191"/>
                  </a:lnTo>
                  <a:lnTo>
                    <a:pt x="53" y="192"/>
                  </a:lnTo>
                  <a:lnTo>
                    <a:pt x="53" y="192"/>
                  </a:lnTo>
                  <a:lnTo>
                    <a:pt x="127" y="201"/>
                  </a:lnTo>
                  <a:lnTo>
                    <a:pt x="172" y="210"/>
                  </a:lnTo>
                  <a:lnTo>
                    <a:pt x="220" y="207"/>
                  </a:lnTo>
                  <a:lnTo>
                    <a:pt x="276" y="217"/>
                  </a:lnTo>
                  <a:lnTo>
                    <a:pt x="314" y="214"/>
                  </a:lnTo>
                  <a:lnTo>
                    <a:pt x="314" y="214"/>
                  </a:lnTo>
                  <a:lnTo>
                    <a:pt x="315" y="192"/>
                  </a:lnTo>
                  <a:lnTo>
                    <a:pt x="318" y="145"/>
                  </a:lnTo>
                  <a:lnTo>
                    <a:pt x="318" y="118"/>
                  </a:lnTo>
                  <a:lnTo>
                    <a:pt x="317" y="92"/>
                  </a:lnTo>
                  <a:lnTo>
                    <a:pt x="315" y="70"/>
                  </a:lnTo>
                  <a:lnTo>
                    <a:pt x="314" y="62"/>
                  </a:lnTo>
                  <a:lnTo>
                    <a:pt x="311" y="55"/>
                  </a:lnTo>
                  <a:lnTo>
                    <a:pt x="264" y="53"/>
                  </a:lnTo>
                  <a:lnTo>
                    <a:pt x="223" y="53"/>
                  </a:lnTo>
                  <a:lnTo>
                    <a:pt x="172" y="51"/>
                  </a:lnTo>
                  <a:lnTo>
                    <a:pt x="136" y="44"/>
                  </a:lnTo>
                  <a:lnTo>
                    <a:pt x="106" y="39"/>
                  </a:lnTo>
                  <a:lnTo>
                    <a:pt x="106" y="39"/>
                  </a:lnTo>
                  <a:lnTo>
                    <a:pt x="97" y="35"/>
                  </a:lnTo>
                  <a:lnTo>
                    <a:pt x="83" y="26"/>
                  </a:lnTo>
                  <a:lnTo>
                    <a:pt x="83" y="26"/>
                  </a:lnTo>
                  <a:lnTo>
                    <a:pt x="71" y="19"/>
                  </a:lnTo>
                  <a:lnTo>
                    <a:pt x="50" y="10"/>
                  </a:lnTo>
                  <a:lnTo>
                    <a:pt x="23" y="0"/>
                  </a:lnTo>
                  <a:lnTo>
                    <a:pt x="0"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1088592" fontAlgn="base">
                <a:spcBef>
                  <a:spcPct val="0"/>
                </a:spcBef>
                <a:spcAft>
                  <a:spcPct val="0"/>
                </a:spcAft>
                <a:defRPr/>
              </a:pPr>
              <a:endParaRPr lang="en-GB" sz="1700" dirty="0">
                <a:solidFill>
                  <a:srgbClr val="000000"/>
                </a:solidFill>
                <a:latin typeface="Arial"/>
              </a:endParaRPr>
            </a:p>
          </p:txBody>
        </p:sp>
        <p:sp>
          <p:nvSpPr>
            <p:cNvPr id="12" name="Freeform 155"/>
            <p:cNvSpPr>
              <a:spLocks/>
            </p:cNvSpPr>
            <p:nvPr/>
          </p:nvSpPr>
          <p:spPr bwMode="auto">
            <a:xfrm>
              <a:off x="205739" y="1347804"/>
              <a:ext cx="134200" cy="363940"/>
            </a:xfrm>
            <a:custGeom>
              <a:avLst/>
              <a:gdLst>
                <a:gd name="T0" fmla="*/ 415 w 427"/>
                <a:gd name="T1" fmla="*/ 1158 h 1158"/>
                <a:gd name="T2" fmla="*/ 413 w 427"/>
                <a:gd name="T3" fmla="*/ 1050 h 1158"/>
                <a:gd name="T4" fmla="*/ 425 w 427"/>
                <a:gd name="T5" fmla="*/ 921 h 1158"/>
                <a:gd name="T6" fmla="*/ 427 w 427"/>
                <a:gd name="T7" fmla="*/ 877 h 1158"/>
                <a:gd name="T8" fmla="*/ 422 w 427"/>
                <a:gd name="T9" fmla="*/ 805 h 1158"/>
                <a:gd name="T10" fmla="*/ 381 w 427"/>
                <a:gd name="T11" fmla="*/ 637 h 1158"/>
                <a:gd name="T12" fmla="*/ 372 w 427"/>
                <a:gd name="T13" fmla="*/ 594 h 1158"/>
                <a:gd name="T14" fmla="*/ 344 w 427"/>
                <a:gd name="T15" fmla="*/ 518 h 1158"/>
                <a:gd name="T16" fmla="*/ 314 w 427"/>
                <a:gd name="T17" fmla="*/ 441 h 1158"/>
                <a:gd name="T18" fmla="*/ 271 w 427"/>
                <a:gd name="T19" fmla="*/ 377 h 1158"/>
                <a:gd name="T20" fmla="*/ 273 w 427"/>
                <a:gd name="T21" fmla="*/ 357 h 1158"/>
                <a:gd name="T22" fmla="*/ 276 w 427"/>
                <a:gd name="T23" fmla="*/ 331 h 1158"/>
                <a:gd name="T24" fmla="*/ 283 w 427"/>
                <a:gd name="T25" fmla="*/ 326 h 1158"/>
                <a:gd name="T26" fmla="*/ 303 w 427"/>
                <a:gd name="T27" fmla="*/ 322 h 1158"/>
                <a:gd name="T28" fmla="*/ 339 w 427"/>
                <a:gd name="T29" fmla="*/ 315 h 1158"/>
                <a:gd name="T30" fmla="*/ 347 w 427"/>
                <a:gd name="T31" fmla="*/ 304 h 1158"/>
                <a:gd name="T32" fmla="*/ 348 w 427"/>
                <a:gd name="T33" fmla="*/ 276 h 1158"/>
                <a:gd name="T34" fmla="*/ 348 w 427"/>
                <a:gd name="T35" fmla="*/ 264 h 1158"/>
                <a:gd name="T36" fmla="*/ 350 w 427"/>
                <a:gd name="T37" fmla="*/ 241 h 1158"/>
                <a:gd name="T38" fmla="*/ 350 w 427"/>
                <a:gd name="T39" fmla="*/ 223 h 1158"/>
                <a:gd name="T40" fmla="*/ 357 w 427"/>
                <a:gd name="T41" fmla="*/ 220 h 1158"/>
                <a:gd name="T42" fmla="*/ 365 w 427"/>
                <a:gd name="T43" fmla="*/ 216 h 1158"/>
                <a:gd name="T44" fmla="*/ 359 w 427"/>
                <a:gd name="T45" fmla="*/ 193 h 1158"/>
                <a:gd name="T46" fmla="*/ 347 w 427"/>
                <a:gd name="T47" fmla="*/ 170 h 1158"/>
                <a:gd name="T48" fmla="*/ 341 w 427"/>
                <a:gd name="T49" fmla="*/ 159 h 1158"/>
                <a:gd name="T50" fmla="*/ 341 w 427"/>
                <a:gd name="T51" fmla="*/ 144 h 1158"/>
                <a:gd name="T52" fmla="*/ 342 w 427"/>
                <a:gd name="T53" fmla="*/ 119 h 1158"/>
                <a:gd name="T54" fmla="*/ 338 w 427"/>
                <a:gd name="T55" fmla="*/ 101 h 1158"/>
                <a:gd name="T56" fmla="*/ 329 w 427"/>
                <a:gd name="T57" fmla="*/ 78 h 1158"/>
                <a:gd name="T58" fmla="*/ 315 w 427"/>
                <a:gd name="T59" fmla="*/ 62 h 1158"/>
                <a:gd name="T60" fmla="*/ 314 w 427"/>
                <a:gd name="T61" fmla="*/ 52 h 1158"/>
                <a:gd name="T62" fmla="*/ 314 w 427"/>
                <a:gd name="T63" fmla="*/ 43 h 1158"/>
                <a:gd name="T64" fmla="*/ 306 w 427"/>
                <a:gd name="T65" fmla="*/ 23 h 1158"/>
                <a:gd name="T66" fmla="*/ 292 w 427"/>
                <a:gd name="T67" fmla="*/ 13 h 1158"/>
                <a:gd name="T68" fmla="*/ 267 w 427"/>
                <a:gd name="T69" fmla="*/ 2 h 1158"/>
                <a:gd name="T70" fmla="*/ 214 w 427"/>
                <a:gd name="T71" fmla="*/ 2 h 1158"/>
                <a:gd name="T72" fmla="*/ 179 w 427"/>
                <a:gd name="T73" fmla="*/ 11 h 1158"/>
                <a:gd name="T74" fmla="*/ 152 w 427"/>
                <a:gd name="T75" fmla="*/ 20 h 1158"/>
                <a:gd name="T76" fmla="*/ 128 w 427"/>
                <a:gd name="T77" fmla="*/ 30 h 1158"/>
                <a:gd name="T78" fmla="*/ 119 w 427"/>
                <a:gd name="T79" fmla="*/ 37 h 1158"/>
                <a:gd name="T80" fmla="*/ 98 w 427"/>
                <a:gd name="T81" fmla="*/ 82 h 1158"/>
                <a:gd name="T82" fmla="*/ 92 w 427"/>
                <a:gd name="T83" fmla="*/ 122 h 1158"/>
                <a:gd name="T84" fmla="*/ 92 w 427"/>
                <a:gd name="T85" fmla="*/ 154 h 1158"/>
                <a:gd name="T86" fmla="*/ 93 w 427"/>
                <a:gd name="T87" fmla="*/ 186 h 1158"/>
                <a:gd name="T88" fmla="*/ 108 w 427"/>
                <a:gd name="T89" fmla="*/ 223 h 1158"/>
                <a:gd name="T90" fmla="*/ 119 w 427"/>
                <a:gd name="T91" fmla="*/ 248 h 1158"/>
                <a:gd name="T92" fmla="*/ 130 w 427"/>
                <a:gd name="T93" fmla="*/ 274 h 1158"/>
                <a:gd name="T94" fmla="*/ 108 w 427"/>
                <a:gd name="T95" fmla="*/ 327 h 1158"/>
                <a:gd name="T96" fmla="*/ 63 w 427"/>
                <a:gd name="T97" fmla="*/ 382 h 1158"/>
                <a:gd name="T98" fmla="*/ 19 w 427"/>
                <a:gd name="T99" fmla="*/ 453 h 1158"/>
                <a:gd name="T100" fmla="*/ 12 w 427"/>
                <a:gd name="T101" fmla="*/ 478 h 1158"/>
                <a:gd name="T102" fmla="*/ 10 w 427"/>
                <a:gd name="T103" fmla="*/ 527 h 1158"/>
                <a:gd name="T104" fmla="*/ 10 w 427"/>
                <a:gd name="T105" fmla="*/ 614 h 1158"/>
                <a:gd name="T106" fmla="*/ 30 w 427"/>
                <a:gd name="T107" fmla="*/ 769 h 1158"/>
                <a:gd name="T108" fmla="*/ 26 w 427"/>
                <a:gd name="T109" fmla="*/ 835 h 1158"/>
                <a:gd name="T110" fmla="*/ 10 w 427"/>
                <a:gd name="T111" fmla="*/ 886 h 1158"/>
                <a:gd name="T112" fmla="*/ 9 w 427"/>
                <a:gd name="T113" fmla="*/ 925 h 1158"/>
                <a:gd name="T114" fmla="*/ 19 w 427"/>
                <a:gd name="T115" fmla="*/ 999 h 1158"/>
                <a:gd name="T116" fmla="*/ 10 w 427"/>
                <a:gd name="T117" fmla="*/ 1082 h 1158"/>
                <a:gd name="T118" fmla="*/ 0 w 427"/>
                <a:gd name="T119" fmla="*/ 115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7" h="1158">
                  <a:moveTo>
                    <a:pt x="0" y="1158"/>
                  </a:moveTo>
                  <a:lnTo>
                    <a:pt x="415" y="1158"/>
                  </a:lnTo>
                  <a:lnTo>
                    <a:pt x="415" y="1158"/>
                  </a:lnTo>
                  <a:lnTo>
                    <a:pt x="415" y="1096"/>
                  </a:lnTo>
                  <a:lnTo>
                    <a:pt x="415" y="1070"/>
                  </a:lnTo>
                  <a:lnTo>
                    <a:pt x="413" y="1050"/>
                  </a:lnTo>
                  <a:lnTo>
                    <a:pt x="410" y="1019"/>
                  </a:lnTo>
                  <a:lnTo>
                    <a:pt x="416" y="969"/>
                  </a:lnTo>
                  <a:lnTo>
                    <a:pt x="425" y="921"/>
                  </a:lnTo>
                  <a:lnTo>
                    <a:pt x="425" y="921"/>
                  </a:lnTo>
                  <a:lnTo>
                    <a:pt x="425" y="909"/>
                  </a:lnTo>
                  <a:lnTo>
                    <a:pt x="427" y="877"/>
                  </a:lnTo>
                  <a:lnTo>
                    <a:pt x="427" y="840"/>
                  </a:lnTo>
                  <a:lnTo>
                    <a:pt x="425" y="821"/>
                  </a:lnTo>
                  <a:lnTo>
                    <a:pt x="422" y="805"/>
                  </a:lnTo>
                  <a:lnTo>
                    <a:pt x="377" y="688"/>
                  </a:lnTo>
                  <a:lnTo>
                    <a:pt x="381" y="637"/>
                  </a:lnTo>
                  <a:lnTo>
                    <a:pt x="381" y="637"/>
                  </a:lnTo>
                  <a:lnTo>
                    <a:pt x="380" y="626"/>
                  </a:lnTo>
                  <a:lnTo>
                    <a:pt x="377" y="612"/>
                  </a:lnTo>
                  <a:lnTo>
                    <a:pt x="372" y="594"/>
                  </a:lnTo>
                  <a:lnTo>
                    <a:pt x="366" y="571"/>
                  </a:lnTo>
                  <a:lnTo>
                    <a:pt x="356" y="547"/>
                  </a:lnTo>
                  <a:lnTo>
                    <a:pt x="344" y="518"/>
                  </a:lnTo>
                  <a:lnTo>
                    <a:pt x="327" y="488"/>
                  </a:lnTo>
                  <a:lnTo>
                    <a:pt x="323" y="476"/>
                  </a:lnTo>
                  <a:lnTo>
                    <a:pt x="314" y="441"/>
                  </a:lnTo>
                  <a:lnTo>
                    <a:pt x="298" y="419"/>
                  </a:lnTo>
                  <a:lnTo>
                    <a:pt x="279" y="393"/>
                  </a:lnTo>
                  <a:lnTo>
                    <a:pt x="271" y="377"/>
                  </a:lnTo>
                  <a:lnTo>
                    <a:pt x="271" y="370"/>
                  </a:lnTo>
                  <a:lnTo>
                    <a:pt x="271" y="370"/>
                  </a:lnTo>
                  <a:lnTo>
                    <a:pt x="273" y="357"/>
                  </a:lnTo>
                  <a:lnTo>
                    <a:pt x="273" y="347"/>
                  </a:lnTo>
                  <a:lnTo>
                    <a:pt x="274" y="336"/>
                  </a:lnTo>
                  <a:lnTo>
                    <a:pt x="276" y="331"/>
                  </a:lnTo>
                  <a:lnTo>
                    <a:pt x="277" y="329"/>
                  </a:lnTo>
                  <a:lnTo>
                    <a:pt x="277" y="329"/>
                  </a:lnTo>
                  <a:lnTo>
                    <a:pt x="283" y="326"/>
                  </a:lnTo>
                  <a:lnTo>
                    <a:pt x="289" y="324"/>
                  </a:lnTo>
                  <a:lnTo>
                    <a:pt x="303" y="322"/>
                  </a:lnTo>
                  <a:lnTo>
                    <a:pt x="303" y="322"/>
                  </a:lnTo>
                  <a:lnTo>
                    <a:pt x="321" y="320"/>
                  </a:lnTo>
                  <a:lnTo>
                    <a:pt x="330" y="319"/>
                  </a:lnTo>
                  <a:lnTo>
                    <a:pt x="339" y="315"/>
                  </a:lnTo>
                  <a:lnTo>
                    <a:pt x="339" y="315"/>
                  </a:lnTo>
                  <a:lnTo>
                    <a:pt x="344" y="311"/>
                  </a:lnTo>
                  <a:lnTo>
                    <a:pt x="347" y="304"/>
                  </a:lnTo>
                  <a:lnTo>
                    <a:pt x="348" y="299"/>
                  </a:lnTo>
                  <a:lnTo>
                    <a:pt x="348" y="290"/>
                  </a:lnTo>
                  <a:lnTo>
                    <a:pt x="348" y="276"/>
                  </a:lnTo>
                  <a:lnTo>
                    <a:pt x="348" y="271"/>
                  </a:lnTo>
                  <a:lnTo>
                    <a:pt x="348" y="264"/>
                  </a:lnTo>
                  <a:lnTo>
                    <a:pt x="348" y="264"/>
                  </a:lnTo>
                  <a:lnTo>
                    <a:pt x="351" y="253"/>
                  </a:lnTo>
                  <a:lnTo>
                    <a:pt x="350" y="241"/>
                  </a:lnTo>
                  <a:lnTo>
                    <a:pt x="350" y="241"/>
                  </a:lnTo>
                  <a:lnTo>
                    <a:pt x="350" y="232"/>
                  </a:lnTo>
                  <a:lnTo>
                    <a:pt x="350" y="227"/>
                  </a:lnTo>
                  <a:lnTo>
                    <a:pt x="350" y="223"/>
                  </a:lnTo>
                  <a:lnTo>
                    <a:pt x="350" y="223"/>
                  </a:lnTo>
                  <a:lnTo>
                    <a:pt x="353" y="221"/>
                  </a:lnTo>
                  <a:lnTo>
                    <a:pt x="357" y="220"/>
                  </a:lnTo>
                  <a:lnTo>
                    <a:pt x="362" y="218"/>
                  </a:lnTo>
                  <a:lnTo>
                    <a:pt x="365" y="216"/>
                  </a:lnTo>
                  <a:lnTo>
                    <a:pt x="365" y="216"/>
                  </a:lnTo>
                  <a:lnTo>
                    <a:pt x="366" y="209"/>
                  </a:lnTo>
                  <a:lnTo>
                    <a:pt x="365" y="204"/>
                  </a:lnTo>
                  <a:lnTo>
                    <a:pt x="359" y="193"/>
                  </a:lnTo>
                  <a:lnTo>
                    <a:pt x="359" y="193"/>
                  </a:lnTo>
                  <a:lnTo>
                    <a:pt x="351" y="177"/>
                  </a:lnTo>
                  <a:lnTo>
                    <a:pt x="347" y="170"/>
                  </a:lnTo>
                  <a:lnTo>
                    <a:pt x="342" y="163"/>
                  </a:lnTo>
                  <a:lnTo>
                    <a:pt x="342" y="163"/>
                  </a:lnTo>
                  <a:lnTo>
                    <a:pt x="341" y="159"/>
                  </a:lnTo>
                  <a:lnTo>
                    <a:pt x="339" y="156"/>
                  </a:lnTo>
                  <a:lnTo>
                    <a:pt x="339" y="149"/>
                  </a:lnTo>
                  <a:lnTo>
                    <a:pt x="341" y="144"/>
                  </a:lnTo>
                  <a:lnTo>
                    <a:pt x="342" y="136"/>
                  </a:lnTo>
                  <a:lnTo>
                    <a:pt x="342" y="136"/>
                  </a:lnTo>
                  <a:lnTo>
                    <a:pt x="342" y="119"/>
                  </a:lnTo>
                  <a:lnTo>
                    <a:pt x="341" y="110"/>
                  </a:lnTo>
                  <a:lnTo>
                    <a:pt x="338" y="101"/>
                  </a:lnTo>
                  <a:lnTo>
                    <a:pt x="338" y="101"/>
                  </a:lnTo>
                  <a:lnTo>
                    <a:pt x="333" y="89"/>
                  </a:lnTo>
                  <a:lnTo>
                    <a:pt x="329" y="78"/>
                  </a:lnTo>
                  <a:lnTo>
                    <a:pt x="329" y="78"/>
                  </a:lnTo>
                  <a:lnTo>
                    <a:pt x="324" y="73"/>
                  </a:lnTo>
                  <a:lnTo>
                    <a:pt x="320" y="68"/>
                  </a:lnTo>
                  <a:lnTo>
                    <a:pt x="315" y="62"/>
                  </a:lnTo>
                  <a:lnTo>
                    <a:pt x="314" y="55"/>
                  </a:lnTo>
                  <a:lnTo>
                    <a:pt x="314" y="55"/>
                  </a:lnTo>
                  <a:lnTo>
                    <a:pt x="314" y="52"/>
                  </a:lnTo>
                  <a:lnTo>
                    <a:pt x="314" y="48"/>
                  </a:lnTo>
                  <a:lnTo>
                    <a:pt x="314" y="43"/>
                  </a:lnTo>
                  <a:lnTo>
                    <a:pt x="314" y="43"/>
                  </a:lnTo>
                  <a:lnTo>
                    <a:pt x="312" y="36"/>
                  </a:lnTo>
                  <a:lnTo>
                    <a:pt x="309" y="29"/>
                  </a:lnTo>
                  <a:lnTo>
                    <a:pt x="306" y="23"/>
                  </a:lnTo>
                  <a:lnTo>
                    <a:pt x="301" y="20"/>
                  </a:lnTo>
                  <a:lnTo>
                    <a:pt x="301" y="20"/>
                  </a:lnTo>
                  <a:lnTo>
                    <a:pt x="292" y="13"/>
                  </a:lnTo>
                  <a:lnTo>
                    <a:pt x="285" y="9"/>
                  </a:lnTo>
                  <a:lnTo>
                    <a:pt x="276" y="6"/>
                  </a:lnTo>
                  <a:lnTo>
                    <a:pt x="267" y="2"/>
                  </a:lnTo>
                  <a:lnTo>
                    <a:pt x="249" y="0"/>
                  </a:lnTo>
                  <a:lnTo>
                    <a:pt x="231" y="0"/>
                  </a:lnTo>
                  <a:lnTo>
                    <a:pt x="214" y="2"/>
                  </a:lnTo>
                  <a:lnTo>
                    <a:pt x="199" y="6"/>
                  </a:lnTo>
                  <a:lnTo>
                    <a:pt x="179" y="11"/>
                  </a:lnTo>
                  <a:lnTo>
                    <a:pt x="179" y="11"/>
                  </a:lnTo>
                  <a:lnTo>
                    <a:pt x="166" y="14"/>
                  </a:lnTo>
                  <a:lnTo>
                    <a:pt x="158" y="16"/>
                  </a:lnTo>
                  <a:lnTo>
                    <a:pt x="152" y="20"/>
                  </a:lnTo>
                  <a:lnTo>
                    <a:pt x="139" y="23"/>
                  </a:lnTo>
                  <a:lnTo>
                    <a:pt x="139" y="23"/>
                  </a:lnTo>
                  <a:lnTo>
                    <a:pt x="128" y="30"/>
                  </a:lnTo>
                  <a:lnTo>
                    <a:pt x="122" y="34"/>
                  </a:lnTo>
                  <a:lnTo>
                    <a:pt x="119" y="37"/>
                  </a:lnTo>
                  <a:lnTo>
                    <a:pt x="119" y="37"/>
                  </a:lnTo>
                  <a:lnTo>
                    <a:pt x="113" y="50"/>
                  </a:lnTo>
                  <a:lnTo>
                    <a:pt x="102" y="69"/>
                  </a:lnTo>
                  <a:lnTo>
                    <a:pt x="98" y="82"/>
                  </a:lnTo>
                  <a:lnTo>
                    <a:pt x="93" y="94"/>
                  </a:lnTo>
                  <a:lnTo>
                    <a:pt x="92" y="108"/>
                  </a:lnTo>
                  <a:lnTo>
                    <a:pt x="92" y="122"/>
                  </a:lnTo>
                  <a:lnTo>
                    <a:pt x="92" y="122"/>
                  </a:lnTo>
                  <a:lnTo>
                    <a:pt x="92" y="136"/>
                  </a:lnTo>
                  <a:lnTo>
                    <a:pt x="92" y="154"/>
                  </a:lnTo>
                  <a:lnTo>
                    <a:pt x="92" y="172"/>
                  </a:lnTo>
                  <a:lnTo>
                    <a:pt x="93" y="186"/>
                  </a:lnTo>
                  <a:lnTo>
                    <a:pt x="93" y="186"/>
                  </a:lnTo>
                  <a:lnTo>
                    <a:pt x="98" y="198"/>
                  </a:lnTo>
                  <a:lnTo>
                    <a:pt x="102" y="211"/>
                  </a:lnTo>
                  <a:lnTo>
                    <a:pt x="108" y="223"/>
                  </a:lnTo>
                  <a:lnTo>
                    <a:pt x="113" y="235"/>
                  </a:lnTo>
                  <a:lnTo>
                    <a:pt x="113" y="235"/>
                  </a:lnTo>
                  <a:lnTo>
                    <a:pt x="119" y="248"/>
                  </a:lnTo>
                  <a:lnTo>
                    <a:pt x="125" y="258"/>
                  </a:lnTo>
                  <a:lnTo>
                    <a:pt x="130" y="267"/>
                  </a:lnTo>
                  <a:lnTo>
                    <a:pt x="130" y="274"/>
                  </a:lnTo>
                  <a:lnTo>
                    <a:pt x="130" y="281"/>
                  </a:lnTo>
                  <a:lnTo>
                    <a:pt x="124" y="299"/>
                  </a:lnTo>
                  <a:lnTo>
                    <a:pt x="108" y="327"/>
                  </a:lnTo>
                  <a:lnTo>
                    <a:pt x="95" y="338"/>
                  </a:lnTo>
                  <a:lnTo>
                    <a:pt x="95" y="338"/>
                  </a:lnTo>
                  <a:lnTo>
                    <a:pt x="63" y="382"/>
                  </a:lnTo>
                  <a:lnTo>
                    <a:pt x="38" y="419"/>
                  </a:lnTo>
                  <a:lnTo>
                    <a:pt x="27" y="437"/>
                  </a:lnTo>
                  <a:lnTo>
                    <a:pt x="19" y="453"/>
                  </a:lnTo>
                  <a:lnTo>
                    <a:pt x="19" y="453"/>
                  </a:lnTo>
                  <a:lnTo>
                    <a:pt x="15" y="465"/>
                  </a:lnTo>
                  <a:lnTo>
                    <a:pt x="12" y="478"/>
                  </a:lnTo>
                  <a:lnTo>
                    <a:pt x="10" y="492"/>
                  </a:lnTo>
                  <a:lnTo>
                    <a:pt x="10" y="504"/>
                  </a:lnTo>
                  <a:lnTo>
                    <a:pt x="10" y="527"/>
                  </a:lnTo>
                  <a:lnTo>
                    <a:pt x="12" y="550"/>
                  </a:lnTo>
                  <a:lnTo>
                    <a:pt x="9" y="577"/>
                  </a:lnTo>
                  <a:lnTo>
                    <a:pt x="10" y="614"/>
                  </a:lnTo>
                  <a:lnTo>
                    <a:pt x="21" y="711"/>
                  </a:lnTo>
                  <a:lnTo>
                    <a:pt x="21" y="737"/>
                  </a:lnTo>
                  <a:lnTo>
                    <a:pt x="30" y="769"/>
                  </a:lnTo>
                  <a:lnTo>
                    <a:pt x="30" y="822"/>
                  </a:lnTo>
                  <a:lnTo>
                    <a:pt x="30" y="822"/>
                  </a:lnTo>
                  <a:lnTo>
                    <a:pt x="26" y="835"/>
                  </a:lnTo>
                  <a:lnTo>
                    <a:pt x="19" y="849"/>
                  </a:lnTo>
                  <a:lnTo>
                    <a:pt x="15" y="867"/>
                  </a:lnTo>
                  <a:lnTo>
                    <a:pt x="10" y="886"/>
                  </a:lnTo>
                  <a:lnTo>
                    <a:pt x="7" y="905"/>
                  </a:lnTo>
                  <a:lnTo>
                    <a:pt x="9" y="916"/>
                  </a:lnTo>
                  <a:lnTo>
                    <a:pt x="9" y="925"/>
                  </a:lnTo>
                  <a:lnTo>
                    <a:pt x="12" y="934"/>
                  </a:lnTo>
                  <a:lnTo>
                    <a:pt x="15" y="943"/>
                  </a:lnTo>
                  <a:lnTo>
                    <a:pt x="19" y="999"/>
                  </a:lnTo>
                  <a:lnTo>
                    <a:pt x="19" y="999"/>
                  </a:lnTo>
                  <a:lnTo>
                    <a:pt x="13" y="1045"/>
                  </a:lnTo>
                  <a:lnTo>
                    <a:pt x="10" y="1082"/>
                  </a:lnTo>
                  <a:lnTo>
                    <a:pt x="7" y="1112"/>
                  </a:lnTo>
                  <a:lnTo>
                    <a:pt x="7" y="1112"/>
                  </a:lnTo>
                  <a:lnTo>
                    <a:pt x="0" y="1158"/>
                  </a:lnTo>
                  <a:lnTo>
                    <a:pt x="0" y="1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1088592" fontAlgn="base">
                <a:spcBef>
                  <a:spcPct val="0"/>
                </a:spcBef>
                <a:spcAft>
                  <a:spcPct val="0"/>
                </a:spcAft>
                <a:defRPr/>
              </a:pPr>
              <a:endParaRPr lang="en-GB" sz="1700" dirty="0">
                <a:solidFill>
                  <a:srgbClr val="000000"/>
                </a:solidFill>
                <a:latin typeface="Arial"/>
              </a:endParaRPr>
            </a:p>
          </p:txBody>
        </p:sp>
        <p:sp>
          <p:nvSpPr>
            <p:cNvPr id="13" name="Freeform 156"/>
            <p:cNvSpPr>
              <a:spLocks/>
            </p:cNvSpPr>
            <p:nvPr/>
          </p:nvSpPr>
          <p:spPr bwMode="auto">
            <a:xfrm>
              <a:off x="239682" y="1435175"/>
              <a:ext cx="81714" cy="94285"/>
            </a:xfrm>
            <a:custGeom>
              <a:avLst/>
              <a:gdLst>
                <a:gd name="T0" fmla="*/ 76 w 260"/>
                <a:gd name="T1" fmla="*/ 97 h 300"/>
                <a:gd name="T2" fmla="*/ 76 w 260"/>
                <a:gd name="T3" fmla="*/ 97 h 300"/>
                <a:gd name="T4" fmla="*/ 95 w 260"/>
                <a:gd name="T5" fmla="*/ 109 h 300"/>
                <a:gd name="T6" fmla="*/ 115 w 260"/>
                <a:gd name="T7" fmla="*/ 124 h 300"/>
                <a:gd name="T8" fmla="*/ 133 w 260"/>
                <a:gd name="T9" fmla="*/ 140 h 300"/>
                <a:gd name="T10" fmla="*/ 142 w 260"/>
                <a:gd name="T11" fmla="*/ 148 h 300"/>
                <a:gd name="T12" fmla="*/ 148 w 260"/>
                <a:gd name="T13" fmla="*/ 159 h 300"/>
                <a:gd name="T14" fmla="*/ 148 w 260"/>
                <a:gd name="T15" fmla="*/ 159 h 300"/>
                <a:gd name="T16" fmla="*/ 172 w 260"/>
                <a:gd name="T17" fmla="*/ 198 h 300"/>
                <a:gd name="T18" fmla="*/ 196 w 260"/>
                <a:gd name="T19" fmla="*/ 239 h 300"/>
                <a:gd name="T20" fmla="*/ 210 w 260"/>
                <a:gd name="T21" fmla="*/ 256 h 300"/>
                <a:gd name="T22" fmla="*/ 225 w 260"/>
                <a:gd name="T23" fmla="*/ 274 h 300"/>
                <a:gd name="T24" fmla="*/ 242 w 260"/>
                <a:gd name="T25" fmla="*/ 288 h 300"/>
                <a:gd name="T26" fmla="*/ 260 w 260"/>
                <a:gd name="T27" fmla="*/ 300 h 300"/>
                <a:gd name="T28" fmla="*/ 260 w 260"/>
                <a:gd name="T29" fmla="*/ 300 h 300"/>
                <a:gd name="T30" fmla="*/ 252 w 260"/>
                <a:gd name="T31" fmla="*/ 281 h 300"/>
                <a:gd name="T32" fmla="*/ 243 w 260"/>
                <a:gd name="T33" fmla="*/ 258 h 300"/>
                <a:gd name="T34" fmla="*/ 233 w 260"/>
                <a:gd name="T35" fmla="*/ 235 h 300"/>
                <a:gd name="T36" fmla="*/ 219 w 260"/>
                <a:gd name="T37" fmla="*/ 210 h 300"/>
                <a:gd name="T38" fmla="*/ 215 w 260"/>
                <a:gd name="T39" fmla="*/ 198 h 300"/>
                <a:gd name="T40" fmla="*/ 206 w 260"/>
                <a:gd name="T41" fmla="*/ 163 h 300"/>
                <a:gd name="T42" fmla="*/ 190 w 260"/>
                <a:gd name="T43" fmla="*/ 141 h 300"/>
                <a:gd name="T44" fmla="*/ 171 w 260"/>
                <a:gd name="T45" fmla="*/ 115 h 300"/>
                <a:gd name="T46" fmla="*/ 163 w 260"/>
                <a:gd name="T47" fmla="*/ 99 h 300"/>
                <a:gd name="T48" fmla="*/ 163 w 260"/>
                <a:gd name="T49" fmla="*/ 92 h 300"/>
                <a:gd name="T50" fmla="*/ 163 w 260"/>
                <a:gd name="T51" fmla="*/ 92 h 300"/>
                <a:gd name="T52" fmla="*/ 165 w 260"/>
                <a:gd name="T53" fmla="*/ 83 h 300"/>
                <a:gd name="T54" fmla="*/ 165 w 260"/>
                <a:gd name="T55" fmla="*/ 83 h 300"/>
                <a:gd name="T56" fmla="*/ 145 w 260"/>
                <a:gd name="T57" fmla="*/ 72 h 300"/>
                <a:gd name="T58" fmla="*/ 127 w 260"/>
                <a:gd name="T59" fmla="*/ 62 h 300"/>
                <a:gd name="T60" fmla="*/ 108 w 260"/>
                <a:gd name="T61" fmla="*/ 53 h 300"/>
                <a:gd name="T62" fmla="*/ 88 w 260"/>
                <a:gd name="T63" fmla="*/ 42 h 300"/>
                <a:gd name="T64" fmla="*/ 88 w 260"/>
                <a:gd name="T65" fmla="*/ 42 h 300"/>
                <a:gd name="T66" fmla="*/ 76 w 260"/>
                <a:gd name="T67" fmla="*/ 33 h 300"/>
                <a:gd name="T68" fmla="*/ 64 w 260"/>
                <a:gd name="T69" fmla="*/ 25 h 300"/>
                <a:gd name="T70" fmla="*/ 52 w 260"/>
                <a:gd name="T71" fmla="*/ 18 h 300"/>
                <a:gd name="T72" fmla="*/ 38 w 260"/>
                <a:gd name="T73" fmla="*/ 10 h 300"/>
                <a:gd name="T74" fmla="*/ 38 w 260"/>
                <a:gd name="T75" fmla="*/ 10 h 300"/>
                <a:gd name="T76" fmla="*/ 29 w 260"/>
                <a:gd name="T77" fmla="*/ 5 h 300"/>
                <a:gd name="T78" fmla="*/ 23 w 260"/>
                <a:gd name="T79" fmla="*/ 2 h 300"/>
                <a:gd name="T80" fmla="*/ 19 w 260"/>
                <a:gd name="T81" fmla="*/ 0 h 300"/>
                <a:gd name="T82" fmla="*/ 19 w 260"/>
                <a:gd name="T83" fmla="*/ 0 h 300"/>
                <a:gd name="T84" fmla="*/ 19 w 260"/>
                <a:gd name="T85" fmla="*/ 3 h 300"/>
                <a:gd name="T86" fmla="*/ 0 w 260"/>
                <a:gd name="T87" fmla="*/ 48 h 300"/>
                <a:gd name="T88" fmla="*/ 0 w 260"/>
                <a:gd name="T89" fmla="*/ 48 h 300"/>
                <a:gd name="T90" fmla="*/ 5 w 260"/>
                <a:gd name="T91" fmla="*/ 49 h 300"/>
                <a:gd name="T92" fmla="*/ 10 w 260"/>
                <a:gd name="T93" fmla="*/ 53 h 300"/>
                <a:gd name="T94" fmla="*/ 17 w 260"/>
                <a:gd name="T95" fmla="*/ 60 h 300"/>
                <a:gd name="T96" fmla="*/ 17 w 260"/>
                <a:gd name="T97" fmla="*/ 60 h 300"/>
                <a:gd name="T98" fmla="*/ 76 w 260"/>
                <a:gd name="T99" fmla="*/ 97 h 300"/>
                <a:gd name="T100" fmla="*/ 76 w 260"/>
                <a:gd name="T101" fmla="*/ 9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 h="300">
                  <a:moveTo>
                    <a:pt x="76" y="97"/>
                  </a:moveTo>
                  <a:lnTo>
                    <a:pt x="76" y="97"/>
                  </a:lnTo>
                  <a:lnTo>
                    <a:pt x="95" y="109"/>
                  </a:lnTo>
                  <a:lnTo>
                    <a:pt x="115" y="124"/>
                  </a:lnTo>
                  <a:lnTo>
                    <a:pt x="133" y="140"/>
                  </a:lnTo>
                  <a:lnTo>
                    <a:pt x="142" y="148"/>
                  </a:lnTo>
                  <a:lnTo>
                    <a:pt x="148" y="159"/>
                  </a:lnTo>
                  <a:lnTo>
                    <a:pt x="148" y="159"/>
                  </a:lnTo>
                  <a:lnTo>
                    <a:pt x="172" y="198"/>
                  </a:lnTo>
                  <a:lnTo>
                    <a:pt x="196" y="239"/>
                  </a:lnTo>
                  <a:lnTo>
                    <a:pt x="210" y="256"/>
                  </a:lnTo>
                  <a:lnTo>
                    <a:pt x="225" y="274"/>
                  </a:lnTo>
                  <a:lnTo>
                    <a:pt x="242" y="288"/>
                  </a:lnTo>
                  <a:lnTo>
                    <a:pt x="260" y="300"/>
                  </a:lnTo>
                  <a:lnTo>
                    <a:pt x="260" y="300"/>
                  </a:lnTo>
                  <a:lnTo>
                    <a:pt x="252" y="281"/>
                  </a:lnTo>
                  <a:lnTo>
                    <a:pt x="243" y="258"/>
                  </a:lnTo>
                  <a:lnTo>
                    <a:pt x="233" y="235"/>
                  </a:lnTo>
                  <a:lnTo>
                    <a:pt x="219" y="210"/>
                  </a:lnTo>
                  <a:lnTo>
                    <a:pt x="215" y="198"/>
                  </a:lnTo>
                  <a:lnTo>
                    <a:pt x="206" y="163"/>
                  </a:lnTo>
                  <a:lnTo>
                    <a:pt x="190" y="141"/>
                  </a:lnTo>
                  <a:lnTo>
                    <a:pt x="171" y="115"/>
                  </a:lnTo>
                  <a:lnTo>
                    <a:pt x="163" y="99"/>
                  </a:lnTo>
                  <a:lnTo>
                    <a:pt x="163" y="92"/>
                  </a:lnTo>
                  <a:lnTo>
                    <a:pt x="163" y="92"/>
                  </a:lnTo>
                  <a:lnTo>
                    <a:pt x="165" y="83"/>
                  </a:lnTo>
                  <a:lnTo>
                    <a:pt x="165" y="83"/>
                  </a:lnTo>
                  <a:lnTo>
                    <a:pt x="145" y="72"/>
                  </a:lnTo>
                  <a:lnTo>
                    <a:pt x="127" y="62"/>
                  </a:lnTo>
                  <a:lnTo>
                    <a:pt x="108" y="53"/>
                  </a:lnTo>
                  <a:lnTo>
                    <a:pt x="88" y="42"/>
                  </a:lnTo>
                  <a:lnTo>
                    <a:pt x="88" y="42"/>
                  </a:lnTo>
                  <a:lnTo>
                    <a:pt x="76" y="33"/>
                  </a:lnTo>
                  <a:lnTo>
                    <a:pt x="64" y="25"/>
                  </a:lnTo>
                  <a:lnTo>
                    <a:pt x="52" y="18"/>
                  </a:lnTo>
                  <a:lnTo>
                    <a:pt x="38" y="10"/>
                  </a:lnTo>
                  <a:lnTo>
                    <a:pt x="38" y="10"/>
                  </a:lnTo>
                  <a:lnTo>
                    <a:pt x="29" y="5"/>
                  </a:lnTo>
                  <a:lnTo>
                    <a:pt x="23" y="2"/>
                  </a:lnTo>
                  <a:lnTo>
                    <a:pt x="19" y="0"/>
                  </a:lnTo>
                  <a:lnTo>
                    <a:pt x="19" y="0"/>
                  </a:lnTo>
                  <a:lnTo>
                    <a:pt x="19" y="3"/>
                  </a:lnTo>
                  <a:lnTo>
                    <a:pt x="0" y="48"/>
                  </a:lnTo>
                  <a:lnTo>
                    <a:pt x="0" y="48"/>
                  </a:lnTo>
                  <a:lnTo>
                    <a:pt x="5" y="49"/>
                  </a:lnTo>
                  <a:lnTo>
                    <a:pt x="10" y="53"/>
                  </a:lnTo>
                  <a:lnTo>
                    <a:pt x="17" y="60"/>
                  </a:lnTo>
                  <a:lnTo>
                    <a:pt x="17" y="60"/>
                  </a:lnTo>
                  <a:lnTo>
                    <a:pt x="76" y="97"/>
                  </a:lnTo>
                  <a:lnTo>
                    <a:pt x="76"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1088592" fontAlgn="base">
                <a:spcBef>
                  <a:spcPct val="0"/>
                </a:spcBef>
                <a:spcAft>
                  <a:spcPct val="0"/>
                </a:spcAft>
                <a:defRPr/>
              </a:pPr>
              <a:endParaRPr lang="en-GB" sz="1700" dirty="0">
                <a:solidFill>
                  <a:srgbClr val="000000"/>
                </a:solidFill>
                <a:latin typeface="Arial"/>
              </a:endParaRPr>
            </a:p>
          </p:txBody>
        </p:sp>
        <p:sp>
          <p:nvSpPr>
            <p:cNvPr id="14" name="Freeform 157"/>
            <p:cNvSpPr>
              <a:spLocks/>
            </p:cNvSpPr>
            <p:nvPr/>
          </p:nvSpPr>
          <p:spPr bwMode="auto">
            <a:xfrm>
              <a:off x="287139" y="1461260"/>
              <a:ext cx="38971" cy="86114"/>
            </a:xfrm>
            <a:custGeom>
              <a:avLst/>
              <a:gdLst>
                <a:gd name="T0" fmla="*/ 12 w 124"/>
                <a:gd name="T1" fmla="*/ 0 h 274"/>
                <a:gd name="T2" fmla="*/ 12 w 124"/>
                <a:gd name="T3" fmla="*/ 0 h 274"/>
                <a:gd name="T4" fmla="*/ 6 w 124"/>
                <a:gd name="T5" fmla="*/ 11 h 274"/>
                <a:gd name="T6" fmla="*/ 2 w 124"/>
                <a:gd name="T7" fmla="*/ 21 h 274"/>
                <a:gd name="T8" fmla="*/ 0 w 124"/>
                <a:gd name="T9" fmla="*/ 26 h 274"/>
                <a:gd name="T10" fmla="*/ 0 w 124"/>
                <a:gd name="T11" fmla="*/ 34 h 274"/>
                <a:gd name="T12" fmla="*/ 0 w 124"/>
                <a:gd name="T13" fmla="*/ 41 h 274"/>
                <a:gd name="T14" fmla="*/ 3 w 124"/>
                <a:gd name="T15" fmla="*/ 48 h 274"/>
                <a:gd name="T16" fmla="*/ 3 w 124"/>
                <a:gd name="T17" fmla="*/ 48 h 274"/>
                <a:gd name="T18" fmla="*/ 8 w 124"/>
                <a:gd name="T19" fmla="*/ 51 h 274"/>
                <a:gd name="T20" fmla="*/ 15 w 124"/>
                <a:gd name="T21" fmla="*/ 55 h 274"/>
                <a:gd name="T22" fmla="*/ 21 w 124"/>
                <a:gd name="T23" fmla="*/ 58 h 274"/>
                <a:gd name="T24" fmla="*/ 26 w 124"/>
                <a:gd name="T25" fmla="*/ 64 h 274"/>
                <a:gd name="T26" fmla="*/ 26 w 124"/>
                <a:gd name="T27" fmla="*/ 64 h 274"/>
                <a:gd name="T28" fmla="*/ 32 w 124"/>
                <a:gd name="T29" fmla="*/ 72 h 274"/>
                <a:gd name="T30" fmla="*/ 35 w 124"/>
                <a:gd name="T31" fmla="*/ 83 h 274"/>
                <a:gd name="T32" fmla="*/ 42 w 124"/>
                <a:gd name="T33" fmla="*/ 102 h 274"/>
                <a:gd name="T34" fmla="*/ 42 w 124"/>
                <a:gd name="T35" fmla="*/ 102 h 274"/>
                <a:gd name="T36" fmla="*/ 58 w 124"/>
                <a:gd name="T37" fmla="*/ 138 h 274"/>
                <a:gd name="T38" fmla="*/ 67 w 124"/>
                <a:gd name="T39" fmla="*/ 156 h 274"/>
                <a:gd name="T40" fmla="*/ 74 w 124"/>
                <a:gd name="T41" fmla="*/ 173 h 274"/>
                <a:gd name="T42" fmla="*/ 74 w 124"/>
                <a:gd name="T43" fmla="*/ 173 h 274"/>
                <a:gd name="T44" fmla="*/ 77 w 124"/>
                <a:gd name="T45" fmla="*/ 184 h 274"/>
                <a:gd name="T46" fmla="*/ 79 w 124"/>
                <a:gd name="T47" fmla="*/ 194 h 274"/>
                <a:gd name="T48" fmla="*/ 82 w 124"/>
                <a:gd name="T49" fmla="*/ 214 h 274"/>
                <a:gd name="T50" fmla="*/ 82 w 124"/>
                <a:gd name="T51" fmla="*/ 214 h 274"/>
                <a:gd name="T52" fmla="*/ 88 w 124"/>
                <a:gd name="T53" fmla="*/ 230 h 274"/>
                <a:gd name="T54" fmla="*/ 98 w 124"/>
                <a:gd name="T55" fmla="*/ 251 h 274"/>
                <a:gd name="T56" fmla="*/ 103 w 124"/>
                <a:gd name="T57" fmla="*/ 260 h 274"/>
                <a:gd name="T58" fmla="*/ 110 w 124"/>
                <a:gd name="T59" fmla="*/ 269 h 274"/>
                <a:gd name="T60" fmla="*/ 116 w 124"/>
                <a:gd name="T61" fmla="*/ 272 h 274"/>
                <a:gd name="T62" fmla="*/ 119 w 124"/>
                <a:gd name="T63" fmla="*/ 274 h 274"/>
                <a:gd name="T64" fmla="*/ 122 w 124"/>
                <a:gd name="T65" fmla="*/ 274 h 274"/>
                <a:gd name="T66" fmla="*/ 122 w 124"/>
                <a:gd name="T67" fmla="*/ 274 h 274"/>
                <a:gd name="T68" fmla="*/ 124 w 124"/>
                <a:gd name="T69" fmla="*/ 262 h 274"/>
                <a:gd name="T70" fmla="*/ 122 w 124"/>
                <a:gd name="T71" fmla="*/ 251 h 274"/>
                <a:gd name="T72" fmla="*/ 119 w 124"/>
                <a:gd name="T73" fmla="*/ 228 h 274"/>
                <a:gd name="T74" fmla="*/ 113 w 124"/>
                <a:gd name="T75" fmla="*/ 207 h 274"/>
                <a:gd name="T76" fmla="*/ 104 w 124"/>
                <a:gd name="T77" fmla="*/ 186 h 274"/>
                <a:gd name="T78" fmla="*/ 95 w 124"/>
                <a:gd name="T79" fmla="*/ 166 h 274"/>
                <a:gd name="T80" fmla="*/ 85 w 124"/>
                <a:gd name="T81" fmla="*/ 148 h 274"/>
                <a:gd name="T82" fmla="*/ 67 w 124"/>
                <a:gd name="T83" fmla="*/ 115 h 274"/>
                <a:gd name="T84" fmla="*/ 67 w 124"/>
                <a:gd name="T85" fmla="*/ 115 h 274"/>
                <a:gd name="T86" fmla="*/ 52 w 124"/>
                <a:gd name="T87" fmla="*/ 81 h 274"/>
                <a:gd name="T88" fmla="*/ 44 w 124"/>
                <a:gd name="T89" fmla="*/ 67 h 274"/>
                <a:gd name="T90" fmla="*/ 36 w 124"/>
                <a:gd name="T91" fmla="*/ 51 h 274"/>
                <a:gd name="T92" fmla="*/ 36 w 124"/>
                <a:gd name="T93" fmla="*/ 51 h 274"/>
                <a:gd name="T94" fmla="*/ 29 w 124"/>
                <a:gd name="T95" fmla="*/ 41 h 274"/>
                <a:gd name="T96" fmla="*/ 23 w 124"/>
                <a:gd name="T97" fmla="*/ 30 h 274"/>
                <a:gd name="T98" fmla="*/ 23 w 124"/>
                <a:gd name="T99" fmla="*/ 30 h 274"/>
                <a:gd name="T100" fmla="*/ 21 w 124"/>
                <a:gd name="T101" fmla="*/ 23 h 274"/>
                <a:gd name="T102" fmla="*/ 23 w 124"/>
                <a:gd name="T103" fmla="*/ 16 h 274"/>
                <a:gd name="T104" fmla="*/ 21 w 124"/>
                <a:gd name="T105" fmla="*/ 11 h 274"/>
                <a:gd name="T106" fmla="*/ 20 w 124"/>
                <a:gd name="T107" fmla="*/ 7 h 274"/>
                <a:gd name="T108" fmla="*/ 17 w 124"/>
                <a:gd name="T109" fmla="*/ 5 h 274"/>
                <a:gd name="T110" fmla="*/ 12 w 124"/>
                <a:gd name="T11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 h="274">
                  <a:moveTo>
                    <a:pt x="12" y="0"/>
                  </a:moveTo>
                  <a:lnTo>
                    <a:pt x="12" y="0"/>
                  </a:lnTo>
                  <a:lnTo>
                    <a:pt x="6" y="11"/>
                  </a:lnTo>
                  <a:lnTo>
                    <a:pt x="2" y="21"/>
                  </a:lnTo>
                  <a:lnTo>
                    <a:pt x="0" y="26"/>
                  </a:lnTo>
                  <a:lnTo>
                    <a:pt x="0" y="34"/>
                  </a:lnTo>
                  <a:lnTo>
                    <a:pt x="0" y="41"/>
                  </a:lnTo>
                  <a:lnTo>
                    <a:pt x="3" y="48"/>
                  </a:lnTo>
                  <a:lnTo>
                    <a:pt x="3" y="48"/>
                  </a:lnTo>
                  <a:lnTo>
                    <a:pt x="8" y="51"/>
                  </a:lnTo>
                  <a:lnTo>
                    <a:pt x="15" y="55"/>
                  </a:lnTo>
                  <a:lnTo>
                    <a:pt x="21" y="58"/>
                  </a:lnTo>
                  <a:lnTo>
                    <a:pt x="26" y="64"/>
                  </a:lnTo>
                  <a:lnTo>
                    <a:pt x="26" y="64"/>
                  </a:lnTo>
                  <a:lnTo>
                    <a:pt x="32" y="72"/>
                  </a:lnTo>
                  <a:lnTo>
                    <a:pt x="35" y="83"/>
                  </a:lnTo>
                  <a:lnTo>
                    <a:pt x="42" y="102"/>
                  </a:lnTo>
                  <a:lnTo>
                    <a:pt x="42" y="102"/>
                  </a:lnTo>
                  <a:lnTo>
                    <a:pt x="58" y="138"/>
                  </a:lnTo>
                  <a:lnTo>
                    <a:pt x="67" y="156"/>
                  </a:lnTo>
                  <a:lnTo>
                    <a:pt x="74" y="173"/>
                  </a:lnTo>
                  <a:lnTo>
                    <a:pt x="74" y="173"/>
                  </a:lnTo>
                  <a:lnTo>
                    <a:pt x="77" y="184"/>
                  </a:lnTo>
                  <a:lnTo>
                    <a:pt x="79" y="194"/>
                  </a:lnTo>
                  <a:lnTo>
                    <a:pt x="82" y="214"/>
                  </a:lnTo>
                  <a:lnTo>
                    <a:pt x="82" y="214"/>
                  </a:lnTo>
                  <a:lnTo>
                    <a:pt x="88" y="230"/>
                  </a:lnTo>
                  <a:lnTo>
                    <a:pt x="98" y="251"/>
                  </a:lnTo>
                  <a:lnTo>
                    <a:pt x="103" y="260"/>
                  </a:lnTo>
                  <a:lnTo>
                    <a:pt x="110" y="269"/>
                  </a:lnTo>
                  <a:lnTo>
                    <a:pt x="116" y="272"/>
                  </a:lnTo>
                  <a:lnTo>
                    <a:pt x="119" y="274"/>
                  </a:lnTo>
                  <a:lnTo>
                    <a:pt x="122" y="274"/>
                  </a:lnTo>
                  <a:lnTo>
                    <a:pt x="122" y="274"/>
                  </a:lnTo>
                  <a:lnTo>
                    <a:pt x="124" y="262"/>
                  </a:lnTo>
                  <a:lnTo>
                    <a:pt x="122" y="251"/>
                  </a:lnTo>
                  <a:lnTo>
                    <a:pt x="119" y="228"/>
                  </a:lnTo>
                  <a:lnTo>
                    <a:pt x="113" y="207"/>
                  </a:lnTo>
                  <a:lnTo>
                    <a:pt x="104" y="186"/>
                  </a:lnTo>
                  <a:lnTo>
                    <a:pt x="95" y="166"/>
                  </a:lnTo>
                  <a:lnTo>
                    <a:pt x="85" y="148"/>
                  </a:lnTo>
                  <a:lnTo>
                    <a:pt x="67" y="115"/>
                  </a:lnTo>
                  <a:lnTo>
                    <a:pt x="67" y="115"/>
                  </a:lnTo>
                  <a:lnTo>
                    <a:pt x="52" y="81"/>
                  </a:lnTo>
                  <a:lnTo>
                    <a:pt x="44" y="67"/>
                  </a:lnTo>
                  <a:lnTo>
                    <a:pt x="36" y="51"/>
                  </a:lnTo>
                  <a:lnTo>
                    <a:pt x="36" y="51"/>
                  </a:lnTo>
                  <a:lnTo>
                    <a:pt x="29" y="41"/>
                  </a:lnTo>
                  <a:lnTo>
                    <a:pt x="23" y="30"/>
                  </a:lnTo>
                  <a:lnTo>
                    <a:pt x="23" y="30"/>
                  </a:lnTo>
                  <a:lnTo>
                    <a:pt x="21" y="23"/>
                  </a:lnTo>
                  <a:lnTo>
                    <a:pt x="23" y="16"/>
                  </a:lnTo>
                  <a:lnTo>
                    <a:pt x="21" y="11"/>
                  </a:lnTo>
                  <a:lnTo>
                    <a:pt x="20" y="7"/>
                  </a:lnTo>
                  <a:lnTo>
                    <a:pt x="17" y="5"/>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1088592" fontAlgn="base">
                <a:spcBef>
                  <a:spcPct val="0"/>
                </a:spcBef>
                <a:spcAft>
                  <a:spcPct val="0"/>
                </a:spcAft>
                <a:defRPr/>
              </a:pPr>
              <a:endParaRPr lang="en-GB" sz="1700" dirty="0">
                <a:solidFill>
                  <a:srgbClr val="000000"/>
                </a:solidFill>
                <a:latin typeface="Arial"/>
              </a:endParaRPr>
            </a:p>
          </p:txBody>
        </p:sp>
      </p:grpSp>
      <p:sp>
        <p:nvSpPr>
          <p:cNvPr id="15" name="TextBox 14"/>
          <p:cNvSpPr txBox="1">
            <a:spLocks/>
          </p:cNvSpPr>
          <p:nvPr/>
        </p:nvSpPr>
        <p:spPr>
          <a:xfrm>
            <a:off x="1349473" y="2403102"/>
            <a:ext cx="3238228"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0" lvl="0" indent="0" defTabSz="913526" eaLnBrk="1" hangingPunct="1">
              <a:buClr>
                <a:schemeClr val="tx2"/>
              </a:buClr>
              <a:defRPr sz="1300" baseline="0">
                <a:solidFill>
                  <a:schemeClr val="tx2"/>
                </a:solidFill>
                <a:latin typeface="Georgia" panose="02040502050405020303" pitchFamily="18" charset="0"/>
                <a:ea typeface="Arial Unicode MS" pitchFamily="34" charset="-128"/>
                <a:cs typeface="Arial Unicode MS" pitchFamily="34" charset="-128"/>
              </a:defRPr>
            </a:lvl1pPr>
            <a:lvl2pPr marL="197607" lvl="1" indent="-195987" defTabSz="91352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26835" lvl="3" indent="-158733" defTabSz="91352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5669" algn="ctr" defTabSz="1087735" fontAlgn="base">
              <a:spcBef>
                <a:spcPct val="0"/>
              </a:spcBef>
              <a:spcAft>
                <a:spcPct val="0"/>
              </a:spcAft>
              <a:buClr>
                <a:srgbClr val="0000A0"/>
              </a:buClr>
              <a:defRPr/>
            </a:pPr>
            <a:r>
              <a:rPr lang="en-GB" sz="1200" b="1" dirty="0" smtClean="0">
                <a:solidFill>
                  <a:srgbClr val="0000A0"/>
                </a:solidFill>
                <a:latin typeface="+mj-lt"/>
              </a:rPr>
              <a:t>REGULATORY</a:t>
            </a:r>
            <a:br>
              <a:rPr lang="en-GB" sz="1200" b="1" dirty="0" smtClean="0">
                <a:solidFill>
                  <a:srgbClr val="0000A0"/>
                </a:solidFill>
                <a:latin typeface="+mj-lt"/>
              </a:rPr>
            </a:br>
            <a:r>
              <a:rPr lang="en-GB" sz="1200" b="1" dirty="0" smtClean="0">
                <a:solidFill>
                  <a:srgbClr val="0000A0"/>
                </a:solidFill>
                <a:latin typeface="+mj-lt"/>
              </a:rPr>
              <a:t>ENVIRONMENT</a:t>
            </a:r>
            <a:endParaRPr lang="en-GB" sz="1200" b="1" dirty="0">
              <a:solidFill>
                <a:srgbClr val="0000A0"/>
              </a:solidFill>
              <a:latin typeface="+mj-lt"/>
            </a:endParaRPr>
          </a:p>
        </p:txBody>
      </p:sp>
      <p:sp>
        <p:nvSpPr>
          <p:cNvPr id="16" name="Freeform 15"/>
          <p:cNvSpPr>
            <a:spLocks noChangeAspect="1"/>
          </p:cNvSpPr>
          <p:nvPr/>
        </p:nvSpPr>
        <p:spPr>
          <a:xfrm>
            <a:off x="2744393" y="2862342"/>
            <a:ext cx="403055" cy="396000"/>
          </a:xfrm>
          <a:custGeom>
            <a:avLst/>
            <a:gdLst>
              <a:gd name="connsiteX0" fmla="*/ 3067050 w 4394200"/>
              <a:gd name="connsiteY0" fmla="*/ 222250 h 4356100"/>
              <a:gd name="connsiteX1" fmla="*/ 4140200 w 4394200"/>
              <a:gd name="connsiteY1" fmla="*/ 1295400 h 4356100"/>
              <a:gd name="connsiteX2" fmla="*/ 4394200 w 4394200"/>
              <a:gd name="connsiteY2" fmla="*/ 1562100 h 4356100"/>
              <a:gd name="connsiteX3" fmla="*/ 3606800 w 4394200"/>
              <a:gd name="connsiteY3" fmla="*/ 2330450 h 4356100"/>
              <a:gd name="connsiteX4" fmla="*/ 3352800 w 4394200"/>
              <a:gd name="connsiteY4" fmla="*/ 2082800 h 4356100"/>
              <a:gd name="connsiteX5" fmla="*/ 2990850 w 4394200"/>
              <a:gd name="connsiteY5" fmla="*/ 1720850 h 4356100"/>
              <a:gd name="connsiteX6" fmla="*/ 2006600 w 4394200"/>
              <a:gd name="connsiteY6" fmla="*/ 2711450 h 4356100"/>
              <a:gd name="connsiteX7" fmla="*/ 1670050 w 4394200"/>
              <a:gd name="connsiteY7" fmla="*/ 3009900 h 4356100"/>
              <a:gd name="connsiteX8" fmla="*/ 831850 w 4394200"/>
              <a:gd name="connsiteY8" fmla="*/ 3917950 h 4356100"/>
              <a:gd name="connsiteX9" fmla="*/ 0 w 4394200"/>
              <a:gd name="connsiteY9" fmla="*/ 4356100 h 4356100"/>
              <a:gd name="connsiteX10" fmla="*/ 482600 w 4394200"/>
              <a:gd name="connsiteY10" fmla="*/ 3505200 h 4356100"/>
              <a:gd name="connsiteX11" fmla="*/ 1358900 w 4394200"/>
              <a:gd name="connsiteY11" fmla="*/ 2698750 h 4356100"/>
              <a:gd name="connsiteX12" fmla="*/ 1657350 w 4394200"/>
              <a:gd name="connsiteY12" fmla="*/ 2362200 h 4356100"/>
              <a:gd name="connsiteX13" fmla="*/ 2641600 w 4394200"/>
              <a:gd name="connsiteY13" fmla="*/ 1377950 h 4356100"/>
              <a:gd name="connsiteX14" fmla="*/ 2279650 w 4394200"/>
              <a:gd name="connsiteY14" fmla="*/ 1016000 h 4356100"/>
              <a:gd name="connsiteX15" fmla="*/ 2025650 w 4394200"/>
              <a:gd name="connsiteY15" fmla="*/ 762000 h 4356100"/>
              <a:gd name="connsiteX16" fmla="*/ 2800350 w 4394200"/>
              <a:gd name="connsiteY16" fmla="*/ 0 h 4356100"/>
              <a:gd name="connsiteX17" fmla="*/ 3067050 w 4394200"/>
              <a:gd name="connsiteY17" fmla="*/ 222250 h 4356100"/>
              <a:gd name="connsiteX0" fmla="*/ 3067050 w 4394200"/>
              <a:gd name="connsiteY0" fmla="*/ 253720 h 4387570"/>
              <a:gd name="connsiteX1" fmla="*/ 4140200 w 4394200"/>
              <a:gd name="connsiteY1" fmla="*/ 1326870 h 4387570"/>
              <a:gd name="connsiteX2" fmla="*/ 4394200 w 4394200"/>
              <a:gd name="connsiteY2" fmla="*/ 1593570 h 4387570"/>
              <a:gd name="connsiteX3" fmla="*/ 3606800 w 4394200"/>
              <a:gd name="connsiteY3" fmla="*/ 2361920 h 4387570"/>
              <a:gd name="connsiteX4" fmla="*/ 3352800 w 4394200"/>
              <a:gd name="connsiteY4" fmla="*/ 2114270 h 4387570"/>
              <a:gd name="connsiteX5" fmla="*/ 2990850 w 4394200"/>
              <a:gd name="connsiteY5" fmla="*/ 1752320 h 4387570"/>
              <a:gd name="connsiteX6" fmla="*/ 2006600 w 4394200"/>
              <a:gd name="connsiteY6" fmla="*/ 2742920 h 4387570"/>
              <a:gd name="connsiteX7" fmla="*/ 1670050 w 4394200"/>
              <a:gd name="connsiteY7" fmla="*/ 3041370 h 4387570"/>
              <a:gd name="connsiteX8" fmla="*/ 831850 w 4394200"/>
              <a:gd name="connsiteY8" fmla="*/ 3949420 h 4387570"/>
              <a:gd name="connsiteX9" fmla="*/ 0 w 4394200"/>
              <a:gd name="connsiteY9" fmla="*/ 4387570 h 4387570"/>
              <a:gd name="connsiteX10" fmla="*/ 482600 w 4394200"/>
              <a:gd name="connsiteY10" fmla="*/ 3536670 h 4387570"/>
              <a:gd name="connsiteX11" fmla="*/ 1358900 w 4394200"/>
              <a:gd name="connsiteY11" fmla="*/ 2730220 h 4387570"/>
              <a:gd name="connsiteX12" fmla="*/ 1657350 w 4394200"/>
              <a:gd name="connsiteY12" fmla="*/ 2393670 h 4387570"/>
              <a:gd name="connsiteX13" fmla="*/ 2641600 w 4394200"/>
              <a:gd name="connsiteY13" fmla="*/ 1409420 h 4387570"/>
              <a:gd name="connsiteX14" fmla="*/ 2279650 w 4394200"/>
              <a:gd name="connsiteY14" fmla="*/ 1047470 h 4387570"/>
              <a:gd name="connsiteX15" fmla="*/ 2025650 w 4394200"/>
              <a:gd name="connsiteY15" fmla="*/ 793470 h 4387570"/>
              <a:gd name="connsiteX16" fmla="*/ 2800350 w 4394200"/>
              <a:gd name="connsiteY16" fmla="*/ 31470 h 4387570"/>
              <a:gd name="connsiteX17" fmla="*/ 3067050 w 4394200"/>
              <a:gd name="connsiteY17" fmla="*/ 253720 h 4387570"/>
              <a:gd name="connsiteX0" fmla="*/ 3067050 w 4394200"/>
              <a:gd name="connsiteY0" fmla="*/ 263312 h 4397162"/>
              <a:gd name="connsiteX1" fmla="*/ 4140200 w 4394200"/>
              <a:gd name="connsiteY1" fmla="*/ 1336462 h 4397162"/>
              <a:gd name="connsiteX2" fmla="*/ 4394200 w 4394200"/>
              <a:gd name="connsiteY2" fmla="*/ 1603162 h 4397162"/>
              <a:gd name="connsiteX3" fmla="*/ 3606800 w 4394200"/>
              <a:gd name="connsiteY3" fmla="*/ 2371512 h 4397162"/>
              <a:gd name="connsiteX4" fmla="*/ 3352800 w 4394200"/>
              <a:gd name="connsiteY4" fmla="*/ 2123862 h 4397162"/>
              <a:gd name="connsiteX5" fmla="*/ 2990850 w 4394200"/>
              <a:gd name="connsiteY5" fmla="*/ 1761912 h 4397162"/>
              <a:gd name="connsiteX6" fmla="*/ 2006600 w 4394200"/>
              <a:gd name="connsiteY6" fmla="*/ 2752512 h 4397162"/>
              <a:gd name="connsiteX7" fmla="*/ 1670050 w 4394200"/>
              <a:gd name="connsiteY7" fmla="*/ 3050962 h 4397162"/>
              <a:gd name="connsiteX8" fmla="*/ 831850 w 4394200"/>
              <a:gd name="connsiteY8" fmla="*/ 3959012 h 4397162"/>
              <a:gd name="connsiteX9" fmla="*/ 0 w 4394200"/>
              <a:gd name="connsiteY9" fmla="*/ 4397162 h 4397162"/>
              <a:gd name="connsiteX10" fmla="*/ 482600 w 4394200"/>
              <a:gd name="connsiteY10" fmla="*/ 3546262 h 4397162"/>
              <a:gd name="connsiteX11" fmla="*/ 1358900 w 4394200"/>
              <a:gd name="connsiteY11" fmla="*/ 2739812 h 4397162"/>
              <a:gd name="connsiteX12" fmla="*/ 1657350 w 4394200"/>
              <a:gd name="connsiteY12" fmla="*/ 2403262 h 4397162"/>
              <a:gd name="connsiteX13" fmla="*/ 2641600 w 4394200"/>
              <a:gd name="connsiteY13" fmla="*/ 1419012 h 4397162"/>
              <a:gd name="connsiteX14" fmla="*/ 2279650 w 4394200"/>
              <a:gd name="connsiteY14" fmla="*/ 1057062 h 4397162"/>
              <a:gd name="connsiteX15" fmla="*/ 2025650 w 4394200"/>
              <a:gd name="connsiteY15" fmla="*/ 803062 h 4397162"/>
              <a:gd name="connsiteX16" fmla="*/ 2800350 w 4394200"/>
              <a:gd name="connsiteY16" fmla="*/ 41062 h 4397162"/>
              <a:gd name="connsiteX17" fmla="*/ 3067050 w 4394200"/>
              <a:gd name="connsiteY17" fmla="*/ 263312 h 4397162"/>
              <a:gd name="connsiteX0" fmla="*/ 3067050 w 4394200"/>
              <a:gd name="connsiteY0" fmla="*/ 276528 h 4410378"/>
              <a:gd name="connsiteX1" fmla="*/ 4140200 w 4394200"/>
              <a:gd name="connsiteY1" fmla="*/ 1349678 h 4410378"/>
              <a:gd name="connsiteX2" fmla="*/ 4394200 w 4394200"/>
              <a:gd name="connsiteY2" fmla="*/ 1616378 h 4410378"/>
              <a:gd name="connsiteX3" fmla="*/ 3606800 w 4394200"/>
              <a:gd name="connsiteY3" fmla="*/ 2384728 h 4410378"/>
              <a:gd name="connsiteX4" fmla="*/ 3352800 w 4394200"/>
              <a:gd name="connsiteY4" fmla="*/ 2137078 h 4410378"/>
              <a:gd name="connsiteX5" fmla="*/ 2990850 w 4394200"/>
              <a:gd name="connsiteY5" fmla="*/ 1775128 h 4410378"/>
              <a:gd name="connsiteX6" fmla="*/ 2006600 w 4394200"/>
              <a:gd name="connsiteY6" fmla="*/ 2765728 h 4410378"/>
              <a:gd name="connsiteX7" fmla="*/ 1670050 w 4394200"/>
              <a:gd name="connsiteY7" fmla="*/ 3064178 h 4410378"/>
              <a:gd name="connsiteX8" fmla="*/ 831850 w 4394200"/>
              <a:gd name="connsiteY8" fmla="*/ 3972228 h 4410378"/>
              <a:gd name="connsiteX9" fmla="*/ 0 w 4394200"/>
              <a:gd name="connsiteY9" fmla="*/ 4410378 h 4410378"/>
              <a:gd name="connsiteX10" fmla="*/ 482600 w 4394200"/>
              <a:gd name="connsiteY10" fmla="*/ 3559478 h 4410378"/>
              <a:gd name="connsiteX11" fmla="*/ 1358900 w 4394200"/>
              <a:gd name="connsiteY11" fmla="*/ 2753028 h 4410378"/>
              <a:gd name="connsiteX12" fmla="*/ 1657350 w 4394200"/>
              <a:gd name="connsiteY12" fmla="*/ 2416478 h 4410378"/>
              <a:gd name="connsiteX13" fmla="*/ 2641600 w 4394200"/>
              <a:gd name="connsiteY13" fmla="*/ 1432228 h 4410378"/>
              <a:gd name="connsiteX14" fmla="*/ 2279650 w 4394200"/>
              <a:gd name="connsiteY14" fmla="*/ 1070278 h 4410378"/>
              <a:gd name="connsiteX15" fmla="*/ 2025650 w 4394200"/>
              <a:gd name="connsiteY15" fmla="*/ 816278 h 4410378"/>
              <a:gd name="connsiteX16" fmla="*/ 2800350 w 4394200"/>
              <a:gd name="connsiteY16" fmla="*/ 54278 h 4410378"/>
              <a:gd name="connsiteX17" fmla="*/ 3067050 w 4394200"/>
              <a:gd name="connsiteY17" fmla="*/ 276528 h 4410378"/>
              <a:gd name="connsiteX0" fmla="*/ 3067050 w 4394200"/>
              <a:gd name="connsiteY0" fmla="*/ 276528 h 4410378"/>
              <a:gd name="connsiteX1" fmla="*/ 4140200 w 4394200"/>
              <a:gd name="connsiteY1" fmla="*/ 1349678 h 4410378"/>
              <a:gd name="connsiteX2" fmla="*/ 4394200 w 4394200"/>
              <a:gd name="connsiteY2" fmla="*/ 1616378 h 4410378"/>
              <a:gd name="connsiteX3" fmla="*/ 3606800 w 4394200"/>
              <a:gd name="connsiteY3" fmla="*/ 2384728 h 4410378"/>
              <a:gd name="connsiteX4" fmla="*/ 3352800 w 4394200"/>
              <a:gd name="connsiteY4" fmla="*/ 2137078 h 4410378"/>
              <a:gd name="connsiteX5" fmla="*/ 2990850 w 4394200"/>
              <a:gd name="connsiteY5" fmla="*/ 1775128 h 4410378"/>
              <a:gd name="connsiteX6" fmla="*/ 2006600 w 4394200"/>
              <a:gd name="connsiteY6" fmla="*/ 2765728 h 4410378"/>
              <a:gd name="connsiteX7" fmla="*/ 1670050 w 4394200"/>
              <a:gd name="connsiteY7" fmla="*/ 3064178 h 4410378"/>
              <a:gd name="connsiteX8" fmla="*/ 831850 w 4394200"/>
              <a:gd name="connsiteY8" fmla="*/ 3972228 h 4410378"/>
              <a:gd name="connsiteX9" fmla="*/ 0 w 4394200"/>
              <a:gd name="connsiteY9" fmla="*/ 4410378 h 4410378"/>
              <a:gd name="connsiteX10" fmla="*/ 482600 w 4394200"/>
              <a:gd name="connsiteY10" fmla="*/ 3559478 h 4410378"/>
              <a:gd name="connsiteX11" fmla="*/ 1358900 w 4394200"/>
              <a:gd name="connsiteY11" fmla="*/ 2753028 h 4410378"/>
              <a:gd name="connsiteX12" fmla="*/ 1657350 w 4394200"/>
              <a:gd name="connsiteY12" fmla="*/ 2416478 h 4410378"/>
              <a:gd name="connsiteX13" fmla="*/ 2641600 w 4394200"/>
              <a:gd name="connsiteY13" fmla="*/ 1432228 h 4410378"/>
              <a:gd name="connsiteX14" fmla="*/ 2279650 w 4394200"/>
              <a:gd name="connsiteY14" fmla="*/ 1070278 h 4410378"/>
              <a:gd name="connsiteX15" fmla="*/ 2025650 w 4394200"/>
              <a:gd name="connsiteY15" fmla="*/ 816278 h 4410378"/>
              <a:gd name="connsiteX16" fmla="*/ 2800350 w 4394200"/>
              <a:gd name="connsiteY16" fmla="*/ 54278 h 4410378"/>
              <a:gd name="connsiteX17" fmla="*/ 3067050 w 4394200"/>
              <a:gd name="connsiteY17" fmla="*/ 276528 h 4410378"/>
              <a:gd name="connsiteX0" fmla="*/ 3067050 w 4394200"/>
              <a:gd name="connsiteY0" fmla="*/ 276528 h 4410378"/>
              <a:gd name="connsiteX1" fmla="*/ 4140200 w 4394200"/>
              <a:gd name="connsiteY1" fmla="*/ 1349678 h 4410378"/>
              <a:gd name="connsiteX2" fmla="*/ 4394200 w 4394200"/>
              <a:gd name="connsiteY2" fmla="*/ 1616378 h 4410378"/>
              <a:gd name="connsiteX3" fmla="*/ 3606800 w 4394200"/>
              <a:gd name="connsiteY3" fmla="*/ 2384728 h 4410378"/>
              <a:gd name="connsiteX4" fmla="*/ 3352800 w 4394200"/>
              <a:gd name="connsiteY4" fmla="*/ 2137078 h 4410378"/>
              <a:gd name="connsiteX5" fmla="*/ 2990850 w 4394200"/>
              <a:gd name="connsiteY5" fmla="*/ 1775128 h 4410378"/>
              <a:gd name="connsiteX6" fmla="*/ 2006600 w 4394200"/>
              <a:gd name="connsiteY6" fmla="*/ 2765728 h 4410378"/>
              <a:gd name="connsiteX7" fmla="*/ 1670050 w 4394200"/>
              <a:gd name="connsiteY7" fmla="*/ 3064178 h 4410378"/>
              <a:gd name="connsiteX8" fmla="*/ 831850 w 4394200"/>
              <a:gd name="connsiteY8" fmla="*/ 3972228 h 4410378"/>
              <a:gd name="connsiteX9" fmla="*/ 0 w 4394200"/>
              <a:gd name="connsiteY9" fmla="*/ 4410378 h 4410378"/>
              <a:gd name="connsiteX10" fmla="*/ 482600 w 4394200"/>
              <a:gd name="connsiteY10" fmla="*/ 3559478 h 4410378"/>
              <a:gd name="connsiteX11" fmla="*/ 1358900 w 4394200"/>
              <a:gd name="connsiteY11" fmla="*/ 2753028 h 4410378"/>
              <a:gd name="connsiteX12" fmla="*/ 1657350 w 4394200"/>
              <a:gd name="connsiteY12" fmla="*/ 2416478 h 4410378"/>
              <a:gd name="connsiteX13" fmla="*/ 2641600 w 4394200"/>
              <a:gd name="connsiteY13" fmla="*/ 1432228 h 4410378"/>
              <a:gd name="connsiteX14" fmla="*/ 2279650 w 4394200"/>
              <a:gd name="connsiteY14" fmla="*/ 1070278 h 4410378"/>
              <a:gd name="connsiteX15" fmla="*/ 2025650 w 4394200"/>
              <a:gd name="connsiteY15" fmla="*/ 816278 h 4410378"/>
              <a:gd name="connsiteX16" fmla="*/ 2800350 w 4394200"/>
              <a:gd name="connsiteY16" fmla="*/ 54278 h 4410378"/>
              <a:gd name="connsiteX17" fmla="*/ 3067050 w 4394200"/>
              <a:gd name="connsiteY17" fmla="*/ 276528 h 4410378"/>
              <a:gd name="connsiteX0" fmla="*/ 3067050 w 4394200"/>
              <a:gd name="connsiteY0" fmla="*/ 276528 h 4410378"/>
              <a:gd name="connsiteX1" fmla="*/ 4140200 w 4394200"/>
              <a:gd name="connsiteY1" fmla="*/ 1349678 h 4410378"/>
              <a:gd name="connsiteX2" fmla="*/ 4394200 w 4394200"/>
              <a:gd name="connsiteY2" fmla="*/ 1616378 h 4410378"/>
              <a:gd name="connsiteX3" fmla="*/ 3606800 w 4394200"/>
              <a:gd name="connsiteY3" fmla="*/ 2384728 h 4410378"/>
              <a:gd name="connsiteX4" fmla="*/ 3352800 w 4394200"/>
              <a:gd name="connsiteY4" fmla="*/ 2137078 h 4410378"/>
              <a:gd name="connsiteX5" fmla="*/ 2990850 w 4394200"/>
              <a:gd name="connsiteY5" fmla="*/ 1775128 h 4410378"/>
              <a:gd name="connsiteX6" fmla="*/ 2006600 w 4394200"/>
              <a:gd name="connsiteY6" fmla="*/ 2765728 h 4410378"/>
              <a:gd name="connsiteX7" fmla="*/ 1670050 w 4394200"/>
              <a:gd name="connsiteY7" fmla="*/ 3064178 h 4410378"/>
              <a:gd name="connsiteX8" fmla="*/ 831850 w 4394200"/>
              <a:gd name="connsiteY8" fmla="*/ 3972228 h 4410378"/>
              <a:gd name="connsiteX9" fmla="*/ 0 w 4394200"/>
              <a:gd name="connsiteY9" fmla="*/ 4410378 h 4410378"/>
              <a:gd name="connsiteX10" fmla="*/ 482600 w 4394200"/>
              <a:gd name="connsiteY10" fmla="*/ 3559478 h 4410378"/>
              <a:gd name="connsiteX11" fmla="*/ 1358900 w 4394200"/>
              <a:gd name="connsiteY11" fmla="*/ 2753028 h 4410378"/>
              <a:gd name="connsiteX12" fmla="*/ 1657350 w 4394200"/>
              <a:gd name="connsiteY12" fmla="*/ 2416478 h 4410378"/>
              <a:gd name="connsiteX13" fmla="*/ 2641600 w 4394200"/>
              <a:gd name="connsiteY13" fmla="*/ 1432228 h 4410378"/>
              <a:gd name="connsiteX14" fmla="*/ 2279650 w 4394200"/>
              <a:gd name="connsiteY14" fmla="*/ 1070278 h 4410378"/>
              <a:gd name="connsiteX15" fmla="*/ 2025650 w 4394200"/>
              <a:gd name="connsiteY15" fmla="*/ 816278 h 4410378"/>
              <a:gd name="connsiteX16" fmla="*/ 2800350 w 4394200"/>
              <a:gd name="connsiteY16" fmla="*/ 54278 h 4410378"/>
              <a:gd name="connsiteX17" fmla="*/ 3067050 w 4394200"/>
              <a:gd name="connsiteY17" fmla="*/ 276528 h 4410378"/>
              <a:gd name="connsiteX0" fmla="*/ 3067050 w 4394200"/>
              <a:gd name="connsiteY0" fmla="*/ 276528 h 4410378"/>
              <a:gd name="connsiteX1" fmla="*/ 4140200 w 4394200"/>
              <a:gd name="connsiteY1" fmla="*/ 1349678 h 4410378"/>
              <a:gd name="connsiteX2" fmla="*/ 4394200 w 4394200"/>
              <a:gd name="connsiteY2" fmla="*/ 1616378 h 4410378"/>
              <a:gd name="connsiteX3" fmla="*/ 3606800 w 4394200"/>
              <a:gd name="connsiteY3" fmla="*/ 2384728 h 4410378"/>
              <a:gd name="connsiteX4" fmla="*/ 3352800 w 4394200"/>
              <a:gd name="connsiteY4" fmla="*/ 2137078 h 4410378"/>
              <a:gd name="connsiteX5" fmla="*/ 2990850 w 4394200"/>
              <a:gd name="connsiteY5" fmla="*/ 1775128 h 4410378"/>
              <a:gd name="connsiteX6" fmla="*/ 2006600 w 4394200"/>
              <a:gd name="connsiteY6" fmla="*/ 2765728 h 4410378"/>
              <a:gd name="connsiteX7" fmla="*/ 1670050 w 4394200"/>
              <a:gd name="connsiteY7" fmla="*/ 3064178 h 4410378"/>
              <a:gd name="connsiteX8" fmla="*/ 831850 w 4394200"/>
              <a:gd name="connsiteY8" fmla="*/ 3972228 h 4410378"/>
              <a:gd name="connsiteX9" fmla="*/ 0 w 4394200"/>
              <a:gd name="connsiteY9" fmla="*/ 4410378 h 4410378"/>
              <a:gd name="connsiteX10" fmla="*/ 482600 w 4394200"/>
              <a:gd name="connsiteY10" fmla="*/ 3559478 h 4410378"/>
              <a:gd name="connsiteX11" fmla="*/ 1358900 w 4394200"/>
              <a:gd name="connsiteY11" fmla="*/ 2753028 h 4410378"/>
              <a:gd name="connsiteX12" fmla="*/ 1657350 w 4394200"/>
              <a:gd name="connsiteY12" fmla="*/ 2416478 h 4410378"/>
              <a:gd name="connsiteX13" fmla="*/ 2641600 w 4394200"/>
              <a:gd name="connsiteY13" fmla="*/ 1432228 h 4410378"/>
              <a:gd name="connsiteX14" fmla="*/ 2279650 w 4394200"/>
              <a:gd name="connsiteY14" fmla="*/ 1070278 h 4410378"/>
              <a:gd name="connsiteX15" fmla="*/ 2025650 w 4394200"/>
              <a:gd name="connsiteY15" fmla="*/ 816278 h 4410378"/>
              <a:gd name="connsiteX16" fmla="*/ 2800350 w 4394200"/>
              <a:gd name="connsiteY16" fmla="*/ 54278 h 4410378"/>
              <a:gd name="connsiteX17" fmla="*/ 3067050 w 4394200"/>
              <a:gd name="connsiteY17" fmla="*/ 276528 h 4410378"/>
              <a:gd name="connsiteX0" fmla="*/ 3067050 w 4394200"/>
              <a:gd name="connsiteY0" fmla="*/ 276528 h 4410378"/>
              <a:gd name="connsiteX1" fmla="*/ 4140200 w 4394200"/>
              <a:gd name="connsiteY1" fmla="*/ 1349678 h 4410378"/>
              <a:gd name="connsiteX2" fmla="*/ 4394200 w 4394200"/>
              <a:gd name="connsiteY2" fmla="*/ 1616378 h 4410378"/>
              <a:gd name="connsiteX3" fmla="*/ 3606800 w 4394200"/>
              <a:gd name="connsiteY3" fmla="*/ 2384728 h 4410378"/>
              <a:gd name="connsiteX4" fmla="*/ 3352800 w 4394200"/>
              <a:gd name="connsiteY4" fmla="*/ 2137078 h 4410378"/>
              <a:gd name="connsiteX5" fmla="*/ 2990850 w 4394200"/>
              <a:gd name="connsiteY5" fmla="*/ 1775128 h 4410378"/>
              <a:gd name="connsiteX6" fmla="*/ 2006600 w 4394200"/>
              <a:gd name="connsiteY6" fmla="*/ 2765728 h 4410378"/>
              <a:gd name="connsiteX7" fmla="*/ 1670050 w 4394200"/>
              <a:gd name="connsiteY7" fmla="*/ 3064178 h 4410378"/>
              <a:gd name="connsiteX8" fmla="*/ 831850 w 4394200"/>
              <a:gd name="connsiteY8" fmla="*/ 3972228 h 4410378"/>
              <a:gd name="connsiteX9" fmla="*/ 0 w 4394200"/>
              <a:gd name="connsiteY9" fmla="*/ 4410378 h 4410378"/>
              <a:gd name="connsiteX10" fmla="*/ 482600 w 4394200"/>
              <a:gd name="connsiteY10" fmla="*/ 3559478 h 4410378"/>
              <a:gd name="connsiteX11" fmla="*/ 1358900 w 4394200"/>
              <a:gd name="connsiteY11" fmla="*/ 2753028 h 4410378"/>
              <a:gd name="connsiteX12" fmla="*/ 1657350 w 4394200"/>
              <a:gd name="connsiteY12" fmla="*/ 2416478 h 4410378"/>
              <a:gd name="connsiteX13" fmla="*/ 2641600 w 4394200"/>
              <a:gd name="connsiteY13" fmla="*/ 1432228 h 4410378"/>
              <a:gd name="connsiteX14" fmla="*/ 2279650 w 4394200"/>
              <a:gd name="connsiteY14" fmla="*/ 1070278 h 4410378"/>
              <a:gd name="connsiteX15" fmla="*/ 2025650 w 4394200"/>
              <a:gd name="connsiteY15" fmla="*/ 816278 h 4410378"/>
              <a:gd name="connsiteX16" fmla="*/ 2800350 w 4394200"/>
              <a:gd name="connsiteY16" fmla="*/ 54278 h 4410378"/>
              <a:gd name="connsiteX17" fmla="*/ 3067050 w 4394200"/>
              <a:gd name="connsiteY17" fmla="*/ 276528 h 4410378"/>
              <a:gd name="connsiteX0" fmla="*/ 3067050 w 4394200"/>
              <a:gd name="connsiteY0" fmla="*/ 276528 h 4410378"/>
              <a:gd name="connsiteX1" fmla="*/ 4140200 w 4394200"/>
              <a:gd name="connsiteY1" fmla="*/ 1349678 h 4410378"/>
              <a:gd name="connsiteX2" fmla="*/ 4394200 w 4394200"/>
              <a:gd name="connsiteY2" fmla="*/ 1616378 h 4410378"/>
              <a:gd name="connsiteX3" fmla="*/ 3606800 w 4394200"/>
              <a:gd name="connsiteY3" fmla="*/ 2384728 h 4410378"/>
              <a:gd name="connsiteX4" fmla="*/ 3352800 w 4394200"/>
              <a:gd name="connsiteY4" fmla="*/ 2137078 h 4410378"/>
              <a:gd name="connsiteX5" fmla="*/ 2990850 w 4394200"/>
              <a:gd name="connsiteY5" fmla="*/ 1775128 h 4410378"/>
              <a:gd name="connsiteX6" fmla="*/ 2006600 w 4394200"/>
              <a:gd name="connsiteY6" fmla="*/ 2765728 h 4410378"/>
              <a:gd name="connsiteX7" fmla="*/ 1670050 w 4394200"/>
              <a:gd name="connsiteY7" fmla="*/ 3064178 h 4410378"/>
              <a:gd name="connsiteX8" fmla="*/ 831850 w 4394200"/>
              <a:gd name="connsiteY8" fmla="*/ 3972228 h 4410378"/>
              <a:gd name="connsiteX9" fmla="*/ 0 w 4394200"/>
              <a:gd name="connsiteY9" fmla="*/ 4410378 h 4410378"/>
              <a:gd name="connsiteX10" fmla="*/ 482600 w 4394200"/>
              <a:gd name="connsiteY10" fmla="*/ 3559478 h 4410378"/>
              <a:gd name="connsiteX11" fmla="*/ 1358900 w 4394200"/>
              <a:gd name="connsiteY11" fmla="*/ 2753028 h 4410378"/>
              <a:gd name="connsiteX12" fmla="*/ 1657350 w 4394200"/>
              <a:gd name="connsiteY12" fmla="*/ 2416478 h 4410378"/>
              <a:gd name="connsiteX13" fmla="*/ 2641600 w 4394200"/>
              <a:gd name="connsiteY13" fmla="*/ 1432228 h 4410378"/>
              <a:gd name="connsiteX14" fmla="*/ 2279650 w 4394200"/>
              <a:gd name="connsiteY14" fmla="*/ 1070278 h 4410378"/>
              <a:gd name="connsiteX15" fmla="*/ 2025650 w 4394200"/>
              <a:gd name="connsiteY15" fmla="*/ 816278 h 4410378"/>
              <a:gd name="connsiteX16" fmla="*/ 2800350 w 4394200"/>
              <a:gd name="connsiteY16" fmla="*/ 54278 h 4410378"/>
              <a:gd name="connsiteX17" fmla="*/ 3067050 w 4394200"/>
              <a:gd name="connsiteY17" fmla="*/ 276528 h 4410378"/>
              <a:gd name="connsiteX0" fmla="*/ 3067050 w 4394200"/>
              <a:gd name="connsiteY0" fmla="*/ 276528 h 4410378"/>
              <a:gd name="connsiteX1" fmla="*/ 4140200 w 4394200"/>
              <a:gd name="connsiteY1" fmla="*/ 1349678 h 4410378"/>
              <a:gd name="connsiteX2" fmla="*/ 4394200 w 4394200"/>
              <a:gd name="connsiteY2" fmla="*/ 1616378 h 4410378"/>
              <a:gd name="connsiteX3" fmla="*/ 3606800 w 4394200"/>
              <a:gd name="connsiteY3" fmla="*/ 2384728 h 4410378"/>
              <a:gd name="connsiteX4" fmla="*/ 3352800 w 4394200"/>
              <a:gd name="connsiteY4" fmla="*/ 2137078 h 4410378"/>
              <a:gd name="connsiteX5" fmla="*/ 2990850 w 4394200"/>
              <a:gd name="connsiteY5" fmla="*/ 1775128 h 4410378"/>
              <a:gd name="connsiteX6" fmla="*/ 2006600 w 4394200"/>
              <a:gd name="connsiteY6" fmla="*/ 2765728 h 4410378"/>
              <a:gd name="connsiteX7" fmla="*/ 1670050 w 4394200"/>
              <a:gd name="connsiteY7" fmla="*/ 3064178 h 4410378"/>
              <a:gd name="connsiteX8" fmla="*/ 831850 w 4394200"/>
              <a:gd name="connsiteY8" fmla="*/ 3972228 h 4410378"/>
              <a:gd name="connsiteX9" fmla="*/ 0 w 4394200"/>
              <a:gd name="connsiteY9" fmla="*/ 4410378 h 4410378"/>
              <a:gd name="connsiteX10" fmla="*/ 482600 w 4394200"/>
              <a:gd name="connsiteY10" fmla="*/ 3559478 h 4410378"/>
              <a:gd name="connsiteX11" fmla="*/ 1358900 w 4394200"/>
              <a:gd name="connsiteY11" fmla="*/ 2753028 h 4410378"/>
              <a:gd name="connsiteX12" fmla="*/ 1657350 w 4394200"/>
              <a:gd name="connsiteY12" fmla="*/ 2416478 h 4410378"/>
              <a:gd name="connsiteX13" fmla="*/ 2641600 w 4394200"/>
              <a:gd name="connsiteY13" fmla="*/ 1432228 h 4410378"/>
              <a:gd name="connsiteX14" fmla="*/ 2279650 w 4394200"/>
              <a:gd name="connsiteY14" fmla="*/ 1070278 h 4410378"/>
              <a:gd name="connsiteX15" fmla="*/ 2025650 w 4394200"/>
              <a:gd name="connsiteY15" fmla="*/ 816278 h 4410378"/>
              <a:gd name="connsiteX16" fmla="*/ 2800350 w 4394200"/>
              <a:gd name="connsiteY16" fmla="*/ 54278 h 4410378"/>
              <a:gd name="connsiteX17" fmla="*/ 3067050 w 4394200"/>
              <a:gd name="connsiteY17" fmla="*/ 276528 h 4410378"/>
              <a:gd name="connsiteX0" fmla="*/ 3067050 w 4394200"/>
              <a:gd name="connsiteY0" fmla="*/ 276528 h 4410378"/>
              <a:gd name="connsiteX1" fmla="*/ 4140200 w 4394200"/>
              <a:gd name="connsiteY1" fmla="*/ 1349678 h 4410378"/>
              <a:gd name="connsiteX2" fmla="*/ 4394200 w 4394200"/>
              <a:gd name="connsiteY2" fmla="*/ 1616378 h 4410378"/>
              <a:gd name="connsiteX3" fmla="*/ 3606800 w 4394200"/>
              <a:gd name="connsiteY3" fmla="*/ 2384728 h 4410378"/>
              <a:gd name="connsiteX4" fmla="*/ 3352800 w 4394200"/>
              <a:gd name="connsiteY4" fmla="*/ 2137078 h 4410378"/>
              <a:gd name="connsiteX5" fmla="*/ 2990850 w 4394200"/>
              <a:gd name="connsiteY5" fmla="*/ 1775128 h 4410378"/>
              <a:gd name="connsiteX6" fmla="*/ 2006600 w 4394200"/>
              <a:gd name="connsiteY6" fmla="*/ 2765728 h 4410378"/>
              <a:gd name="connsiteX7" fmla="*/ 1670050 w 4394200"/>
              <a:gd name="connsiteY7" fmla="*/ 3064178 h 4410378"/>
              <a:gd name="connsiteX8" fmla="*/ 831850 w 4394200"/>
              <a:gd name="connsiteY8" fmla="*/ 3972228 h 4410378"/>
              <a:gd name="connsiteX9" fmla="*/ 0 w 4394200"/>
              <a:gd name="connsiteY9" fmla="*/ 4410378 h 4410378"/>
              <a:gd name="connsiteX10" fmla="*/ 482600 w 4394200"/>
              <a:gd name="connsiteY10" fmla="*/ 3559478 h 4410378"/>
              <a:gd name="connsiteX11" fmla="*/ 1358900 w 4394200"/>
              <a:gd name="connsiteY11" fmla="*/ 2753028 h 4410378"/>
              <a:gd name="connsiteX12" fmla="*/ 1657350 w 4394200"/>
              <a:gd name="connsiteY12" fmla="*/ 2416478 h 4410378"/>
              <a:gd name="connsiteX13" fmla="*/ 2641600 w 4394200"/>
              <a:gd name="connsiteY13" fmla="*/ 1432228 h 4410378"/>
              <a:gd name="connsiteX14" fmla="*/ 2279650 w 4394200"/>
              <a:gd name="connsiteY14" fmla="*/ 1070278 h 4410378"/>
              <a:gd name="connsiteX15" fmla="*/ 2025650 w 4394200"/>
              <a:gd name="connsiteY15" fmla="*/ 816278 h 4410378"/>
              <a:gd name="connsiteX16" fmla="*/ 2800350 w 4394200"/>
              <a:gd name="connsiteY16" fmla="*/ 54278 h 4410378"/>
              <a:gd name="connsiteX17" fmla="*/ 3067050 w 4394200"/>
              <a:gd name="connsiteY17" fmla="*/ 276528 h 4410378"/>
              <a:gd name="connsiteX0" fmla="*/ 3067050 w 4394200"/>
              <a:gd name="connsiteY0" fmla="*/ 276528 h 4410378"/>
              <a:gd name="connsiteX1" fmla="*/ 4140200 w 4394200"/>
              <a:gd name="connsiteY1" fmla="*/ 1349678 h 4410378"/>
              <a:gd name="connsiteX2" fmla="*/ 4394200 w 4394200"/>
              <a:gd name="connsiteY2" fmla="*/ 1616378 h 4410378"/>
              <a:gd name="connsiteX3" fmla="*/ 3606800 w 4394200"/>
              <a:gd name="connsiteY3" fmla="*/ 2384728 h 4410378"/>
              <a:gd name="connsiteX4" fmla="*/ 3352800 w 4394200"/>
              <a:gd name="connsiteY4" fmla="*/ 2137078 h 4410378"/>
              <a:gd name="connsiteX5" fmla="*/ 2990850 w 4394200"/>
              <a:gd name="connsiteY5" fmla="*/ 1775128 h 4410378"/>
              <a:gd name="connsiteX6" fmla="*/ 2006600 w 4394200"/>
              <a:gd name="connsiteY6" fmla="*/ 2765728 h 4410378"/>
              <a:gd name="connsiteX7" fmla="*/ 1670050 w 4394200"/>
              <a:gd name="connsiteY7" fmla="*/ 3064178 h 4410378"/>
              <a:gd name="connsiteX8" fmla="*/ 831850 w 4394200"/>
              <a:gd name="connsiteY8" fmla="*/ 3972228 h 4410378"/>
              <a:gd name="connsiteX9" fmla="*/ 0 w 4394200"/>
              <a:gd name="connsiteY9" fmla="*/ 4410378 h 4410378"/>
              <a:gd name="connsiteX10" fmla="*/ 482600 w 4394200"/>
              <a:gd name="connsiteY10" fmla="*/ 3559478 h 4410378"/>
              <a:gd name="connsiteX11" fmla="*/ 1358900 w 4394200"/>
              <a:gd name="connsiteY11" fmla="*/ 2753028 h 4410378"/>
              <a:gd name="connsiteX12" fmla="*/ 1657350 w 4394200"/>
              <a:gd name="connsiteY12" fmla="*/ 2416478 h 4410378"/>
              <a:gd name="connsiteX13" fmla="*/ 2641600 w 4394200"/>
              <a:gd name="connsiteY13" fmla="*/ 1432228 h 4410378"/>
              <a:gd name="connsiteX14" fmla="*/ 2279650 w 4394200"/>
              <a:gd name="connsiteY14" fmla="*/ 1070278 h 4410378"/>
              <a:gd name="connsiteX15" fmla="*/ 2025650 w 4394200"/>
              <a:gd name="connsiteY15" fmla="*/ 816278 h 4410378"/>
              <a:gd name="connsiteX16" fmla="*/ 2800350 w 4394200"/>
              <a:gd name="connsiteY16" fmla="*/ 54278 h 4410378"/>
              <a:gd name="connsiteX17" fmla="*/ 3067050 w 4394200"/>
              <a:gd name="connsiteY17" fmla="*/ 276528 h 4410378"/>
              <a:gd name="connsiteX0" fmla="*/ 3067050 w 4394200"/>
              <a:gd name="connsiteY0" fmla="*/ 276528 h 4410378"/>
              <a:gd name="connsiteX1" fmla="*/ 4140200 w 4394200"/>
              <a:gd name="connsiteY1" fmla="*/ 1349678 h 4410378"/>
              <a:gd name="connsiteX2" fmla="*/ 4394200 w 4394200"/>
              <a:gd name="connsiteY2" fmla="*/ 1616378 h 4410378"/>
              <a:gd name="connsiteX3" fmla="*/ 3606800 w 4394200"/>
              <a:gd name="connsiteY3" fmla="*/ 2384728 h 4410378"/>
              <a:gd name="connsiteX4" fmla="*/ 3352800 w 4394200"/>
              <a:gd name="connsiteY4" fmla="*/ 2137078 h 4410378"/>
              <a:gd name="connsiteX5" fmla="*/ 2990850 w 4394200"/>
              <a:gd name="connsiteY5" fmla="*/ 1775128 h 4410378"/>
              <a:gd name="connsiteX6" fmla="*/ 2006600 w 4394200"/>
              <a:gd name="connsiteY6" fmla="*/ 2765728 h 4410378"/>
              <a:gd name="connsiteX7" fmla="*/ 1670050 w 4394200"/>
              <a:gd name="connsiteY7" fmla="*/ 3064178 h 4410378"/>
              <a:gd name="connsiteX8" fmla="*/ 831850 w 4394200"/>
              <a:gd name="connsiteY8" fmla="*/ 3972228 h 4410378"/>
              <a:gd name="connsiteX9" fmla="*/ 0 w 4394200"/>
              <a:gd name="connsiteY9" fmla="*/ 4410378 h 4410378"/>
              <a:gd name="connsiteX10" fmla="*/ 482600 w 4394200"/>
              <a:gd name="connsiteY10" fmla="*/ 3559478 h 4410378"/>
              <a:gd name="connsiteX11" fmla="*/ 1358900 w 4394200"/>
              <a:gd name="connsiteY11" fmla="*/ 2753028 h 4410378"/>
              <a:gd name="connsiteX12" fmla="*/ 1657350 w 4394200"/>
              <a:gd name="connsiteY12" fmla="*/ 2416478 h 4410378"/>
              <a:gd name="connsiteX13" fmla="*/ 2641600 w 4394200"/>
              <a:gd name="connsiteY13" fmla="*/ 1432228 h 4410378"/>
              <a:gd name="connsiteX14" fmla="*/ 2279650 w 4394200"/>
              <a:gd name="connsiteY14" fmla="*/ 1070278 h 4410378"/>
              <a:gd name="connsiteX15" fmla="*/ 2025650 w 4394200"/>
              <a:gd name="connsiteY15" fmla="*/ 816278 h 4410378"/>
              <a:gd name="connsiteX16" fmla="*/ 2800350 w 4394200"/>
              <a:gd name="connsiteY16" fmla="*/ 54278 h 4410378"/>
              <a:gd name="connsiteX17" fmla="*/ 3067050 w 4394200"/>
              <a:gd name="connsiteY17" fmla="*/ 276528 h 4410378"/>
              <a:gd name="connsiteX0" fmla="*/ 3163602 w 4490752"/>
              <a:gd name="connsiteY0" fmla="*/ 276528 h 4410378"/>
              <a:gd name="connsiteX1" fmla="*/ 4236752 w 4490752"/>
              <a:gd name="connsiteY1" fmla="*/ 1349678 h 4410378"/>
              <a:gd name="connsiteX2" fmla="*/ 4490752 w 4490752"/>
              <a:gd name="connsiteY2" fmla="*/ 1616378 h 4410378"/>
              <a:gd name="connsiteX3" fmla="*/ 3703352 w 4490752"/>
              <a:gd name="connsiteY3" fmla="*/ 2384728 h 4410378"/>
              <a:gd name="connsiteX4" fmla="*/ 3449352 w 4490752"/>
              <a:gd name="connsiteY4" fmla="*/ 2137078 h 4410378"/>
              <a:gd name="connsiteX5" fmla="*/ 3087402 w 4490752"/>
              <a:gd name="connsiteY5" fmla="*/ 1775128 h 4410378"/>
              <a:gd name="connsiteX6" fmla="*/ 2103152 w 4490752"/>
              <a:gd name="connsiteY6" fmla="*/ 2765728 h 4410378"/>
              <a:gd name="connsiteX7" fmla="*/ 1766602 w 4490752"/>
              <a:gd name="connsiteY7" fmla="*/ 3064178 h 4410378"/>
              <a:gd name="connsiteX8" fmla="*/ 928402 w 4490752"/>
              <a:gd name="connsiteY8" fmla="*/ 3972228 h 4410378"/>
              <a:gd name="connsiteX9" fmla="*/ 96552 w 4490752"/>
              <a:gd name="connsiteY9" fmla="*/ 4410378 h 4410378"/>
              <a:gd name="connsiteX10" fmla="*/ 579152 w 4490752"/>
              <a:gd name="connsiteY10" fmla="*/ 3559478 h 4410378"/>
              <a:gd name="connsiteX11" fmla="*/ 1455452 w 4490752"/>
              <a:gd name="connsiteY11" fmla="*/ 2753028 h 4410378"/>
              <a:gd name="connsiteX12" fmla="*/ 1753902 w 4490752"/>
              <a:gd name="connsiteY12" fmla="*/ 2416478 h 4410378"/>
              <a:gd name="connsiteX13" fmla="*/ 2738152 w 4490752"/>
              <a:gd name="connsiteY13" fmla="*/ 1432228 h 4410378"/>
              <a:gd name="connsiteX14" fmla="*/ 2376202 w 4490752"/>
              <a:gd name="connsiteY14" fmla="*/ 1070278 h 4410378"/>
              <a:gd name="connsiteX15" fmla="*/ 2122202 w 4490752"/>
              <a:gd name="connsiteY15" fmla="*/ 816278 h 4410378"/>
              <a:gd name="connsiteX16" fmla="*/ 2896902 w 4490752"/>
              <a:gd name="connsiteY16" fmla="*/ 54278 h 4410378"/>
              <a:gd name="connsiteX17" fmla="*/ 3163602 w 4490752"/>
              <a:gd name="connsiteY17" fmla="*/ 276528 h 4410378"/>
              <a:gd name="connsiteX0" fmla="*/ 3163602 w 4490752"/>
              <a:gd name="connsiteY0" fmla="*/ 276528 h 4410378"/>
              <a:gd name="connsiteX1" fmla="*/ 4236752 w 4490752"/>
              <a:gd name="connsiteY1" fmla="*/ 1349678 h 4410378"/>
              <a:gd name="connsiteX2" fmla="*/ 4490752 w 4490752"/>
              <a:gd name="connsiteY2" fmla="*/ 1616378 h 4410378"/>
              <a:gd name="connsiteX3" fmla="*/ 3703352 w 4490752"/>
              <a:gd name="connsiteY3" fmla="*/ 2384728 h 4410378"/>
              <a:gd name="connsiteX4" fmla="*/ 3449352 w 4490752"/>
              <a:gd name="connsiteY4" fmla="*/ 2137078 h 4410378"/>
              <a:gd name="connsiteX5" fmla="*/ 3087402 w 4490752"/>
              <a:gd name="connsiteY5" fmla="*/ 1775128 h 4410378"/>
              <a:gd name="connsiteX6" fmla="*/ 2103152 w 4490752"/>
              <a:gd name="connsiteY6" fmla="*/ 2765728 h 4410378"/>
              <a:gd name="connsiteX7" fmla="*/ 1766602 w 4490752"/>
              <a:gd name="connsiteY7" fmla="*/ 3064178 h 4410378"/>
              <a:gd name="connsiteX8" fmla="*/ 928402 w 4490752"/>
              <a:gd name="connsiteY8" fmla="*/ 3972228 h 4410378"/>
              <a:gd name="connsiteX9" fmla="*/ 96552 w 4490752"/>
              <a:gd name="connsiteY9" fmla="*/ 4410378 h 4410378"/>
              <a:gd name="connsiteX10" fmla="*/ 579152 w 4490752"/>
              <a:gd name="connsiteY10" fmla="*/ 3559478 h 4410378"/>
              <a:gd name="connsiteX11" fmla="*/ 1455452 w 4490752"/>
              <a:gd name="connsiteY11" fmla="*/ 2753028 h 4410378"/>
              <a:gd name="connsiteX12" fmla="*/ 1753902 w 4490752"/>
              <a:gd name="connsiteY12" fmla="*/ 2416478 h 4410378"/>
              <a:gd name="connsiteX13" fmla="*/ 2738152 w 4490752"/>
              <a:gd name="connsiteY13" fmla="*/ 1432228 h 4410378"/>
              <a:gd name="connsiteX14" fmla="*/ 2376202 w 4490752"/>
              <a:gd name="connsiteY14" fmla="*/ 1070278 h 4410378"/>
              <a:gd name="connsiteX15" fmla="*/ 2122202 w 4490752"/>
              <a:gd name="connsiteY15" fmla="*/ 816278 h 4410378"/>
              <a:gd name="connsiteX16" fmla="*/ 2896902 w 4490752"/>
              <a:gd name="connsiteY16" fmla="*/ 54278 h 4410378"/>
              <a:gd name="connsiteX17" fmla="*/ 3163602 w 4490752"/>
              <a:gd name="connsiteY17" fmla="*/ 276528 h 4410378"/>
              <a:gd name="connsiteX0" fmla="*/ 3163602 w 4490752"/>
              <a:gd name="connsiteY0" fmla="*/ 276528 h 4410378"/>
              <a:gd name="connsiteX1" fmla="*/ 4236752 w 4490752"/>
              <a:gd name="connsiteY1" fmla="*/ 1349678 h 4410378"/>
              <a:gd name="connsiteX2" fmla="*/ 4490752 w 4490752"/>
              <a:gd name="connsiteY2" fmla="*/ 1616378 h 4410378"/>
              <a:gd name="connsiteX3" fmla="*/ 3703352 w 4490752"/>
              <a:gd name="connsiteY3" fmla="*/ 2384728 h 4410378"/>
              <a:gd name="connsiteX4" fmla="*/ 3449352 w 4490752"/>
              <a:gd name="connsiteY4" fmla="*/ 2137078 h 4410378"/>
              <a:gd name="connsiteX5" fmla="*/ 3087402 w 4490752"/>
              <a:gd name="connsiteY5" fmla="*/ 1775128 h 4410378"/>
              <a:gd name="connsiteX6" fmla="*/ 2103152 w 4490752"/>
              <a:gd name="connsiteY6" fmla="*/ 2765728 h 4410378"/>
              <a:gd name="connsiteX7" fmla="*/ 1766602 w 4490752"/>
              <a:gd name="connsiteY7" fmla="*/ 3064178 h 4410378"/>
              <a:gd name="connsiteX8" fmla="*/ 928402 w 4490752"/>
              <a:gd name="connsiteY8" fmla="*/ 3972228 h 4410378"/>
              <a:gd name="connsiteX9" fmla="*/ 96552 w 4490752"/>
              <a:gd name="connsiteY9" fmla="*/ 4410378 h 4410378"/>
              <a:gd name="connsiteX10" fmla="*/ 579152 w 4490752"/>
              <a:gd name="connsiteY10" fmla="*/ 3559478 h 4410378"/>
              <a:gd name="connsiteX11" fmla="*/ 1455452 w 4490752"/>
              <a:gd name="connsiteY11" fmla="*/ 2753028 h 4410378"/>
              <a:gd name="connsiteX12" fmla="*/ 1753902 w 4490752"/>
              <a:gd name="connsiteY12" fmla="*/ 2416478 h 4410378"/>
              <a:gd name="connsiteX13" fmla="*/ 2738152 w 4490752"/>
              <a:gd name="connsiteY13" fmla="*/ 1432228 h 4410378"/>
              <a:gd name="connsiteX14" fmla="*/ 2376202 w 4490752"/>
              <a:gd name="connsiteY14" fmla="*/ 1070278 h 4410378"/>
              <a:gd name="connsiteX15" fmla="*/ 2122202 w 4490752"/>
              <a:gd name="connsiteY15" fmla="*/ 816278 h 4410378"/>
              <a:gd name="connsiteX16" fmla="*/ 2896902 w 4490752"/>
              <a:gd name="connsiteY16" fmla="*/ 54278 h 4410378"/>
              <a:gd name="connsiteX17" fmla="*/ 3163602 w 4490752"/>
              <a:gd name="connsiteY17" fmla="*/ 276528 h 4410378"/>
              <a:gd name="connsiteX0" fmla="*/ 3163602 w 4490752"/>
              <a:gd name="connsiteY0" fmla="*/ 276528 h 4533485"/>
              <a:gd name="connsiteX1" fmla="*/ 4236752 w 4490752"/>
              <a:gd name="connsiteY1" fmla="*/ 1349678 h 4533485"/>
              <a:gd name="connsiteX2" fmla="*/ 4490752 w 4490752"/>
              <a:gd name="connsiteY2" fmla="*/ 1616378 h 4533485"/>
              <a:gd name="connsiteX3" fmla="*/ 3703352 w 4490752"/>
              <a:gd name="connsiteY3" fmla="*/ 2384728 h 4533485"/>
              <a:gd name="connsiteX4" fmla="*/ 3449352 w 4490752"/>
              <a:gd name="connsiteY4" fmla="*/ 2137078 h 4533485"/>
              <a:gd name="connsiteX5" fmla="*/ 3087402 w 4490752"/>
              <a:gd name="connsiteY5" fmla="*/ 1775128 h 4533485"/>
              <a:gd name="connsiteX6" fmla="*/ 2103152 w 4490752"/>
              <a:gd name="connsiteY6" fmla="*/ 2765728 h 4533485"/>
              <a:gd name="connsiteX7" fmla="*/ 1766602 w 4490752"/>
              <a:gd name="connsiteY7" fmla="*/ 3064178 h 4533485"/>
              <a:gd name="connsiteX8" fmla="*/ 928402 w 4490752"/>
              <a:gd name="connsiteY8" fmla="*/ 3972228 h 4533485"/>
              <a:gd name="connsiteX9" fmla="*/ 96552 w 4490752"/>
              <a:gd name="connsiteY9" fmla="*/ 4410378 h 4533485"/>
              <a:gd name="connsiteX10" fmla="*/ 579152 w 4490752"/>
              <a:gd name="connsiteY10" fmla="*/ 3559478 h 4533485"/>
              <a:gd name="connsiteX11" fmla="*/ 1455452 w 4490752"/>
              <a:gd name="connsiteY11" fmla="*/ 2753028 h 4533485"/>
              <a:gd name="connsiteX12" fmla="*/ 1753902 w 4490752"/>
              <a:gd name="connsiteY12" fmla="*/ 2416478 h 4533485"/>
              <a:gd name="connsiteX13" fmla="*/ 2738152 w 4490752"/>
              <a:gd name="connsiteY13" fmla="*/ 1432228 h 4533485"/>
              <a:gd name="connsiteX14" fmla="*/ 2376202 w 4490752"/>
              <a:gd name="connsiteY14" fmla="*/ 1070278 h 4533485"/>
              <a:gd name="connsiteX15" fmla="*/ 2122202 w 4490752"/>
              <a:gd name="connsiteY15" fmla="*/ 816278 h 4533485"/>
              <a:gd name="connsiteX16" fmla="*/ 2896902 w 4490752"/>
              <a:gd name="connsiteY16" fmla="*/ 54278 h 4533485"/>
              <a:gd name="connsiteX17" fmla="*/ 3163602 w 4490752"/>
              <a:gd name="connsiteY17" fmla="*/ 276528 h 4533485"/>
              <a:gd name="connsiteX0" fmla="*/ 3163602 w 4490752"/>
              <a:gd name="connsiteY0" fmla="*/ 276528 h 4533485"/>
              <a:gd name="connsiteX1" fmla="*/ 4236752 w 4490752"/>
              <a:gd name="connsiteY1" fmla="*/ 1349678 h 4533485"/>
              <a:gd name="connsiteX2" fmla="*/ 4490752 w 4490752"/>
              <a:gd name="connsiteY2" fmla="*/ 1616378 h 4533485"/>
              <a:gd name="connsiteX3" fmla="*/ 3703352 w 4490752"/>
              <a:gd name="connsiteY3" fmla="*/ 2384728 h 4533485"/>
              <a:gd name="connsiteX4" fmla="*/ 3449352 w 4490752"/>
              <a:gd name="connsiteY4" fmla="*/ 2137078 h 4533485"/>
              <a:gd name="connsiteX5" fmla="*/ 3087402 w 4490752"/>
              <a:gd name="connsiteY5" fmla="*/ 1775128 h 4533485"/>
              <a:gd name="connsiteX6" fmla="*/ 2103152 w 4490752"/>
              <a:gd name="connsiteY6" fmla="*/ 2765728 h 4533485"/>
              <a:gd name="connsiteX7" fmla="*/ 1766602 w 4490752"/>
              <a:gd name="connsiteY7" fmla="*/ 3064178 h 4533485"/>
              <a:gd name="connsiteX8" fmla="*/ 928402 w 4490752"/>
              <a:gd name="connsiteY8" fmla="*/ 3972228 h 4533485"/>
              <a:gd name="connsiteX9" fmla="*/ 96552 w 4490752"/>
              <a:gd name="connsiteY9" fmla="*/ 4410378 h 4533485"/>
              <a:gd name="connsiteX10" fmla="*/ 579152 w 4490752"/>
              <a:gd name="connsiteY10" fmla="*/ 3559478 h 4533485"/>
              <a:gd name="connsiteX11" fmla="*/ 1455452 w 4490752"/>
              <a:gd name="connsiteY11" fmla="*/ 2753028 h 4533485"/>
              <a:gd name="connsiteX12" fmla="*/ 1753902 w 4490752"/>
              <a:gd name="connsiteY12" fmla="*/ 2416478 h 4533485"/>
              <a:gd name="connsiteX13" fmla="*/ 2738152 w 4490752"/>
              <a:gd name="connsiteY13" fmla="*/ 1432228 h 4533485"/>
              <a:gd name="connsiteX14" fmla="*/ 2376202 w 4490752"/>
              <a:gd name="connsiteY14" fmla="*/ 1070278 h 4533485"/>
              <a:gd name="connsiteX15" fmla="*/ 2122202 w 4490752"/>
              <a:gd name="connsiteY15" fmla="*/ 816278 h 4533485"/>
              <a:gd name="connsiteX16" fmla="*/ 2896902 w 4490752"/>
              <a:gd name="connsiteY16" fmla="*/ 54278 h 4533485"/>
              <a:gd name="connsiteX17" fmla="*/ 3163602 w 4490752"/>
              <a:gd name="connsiteY17" fmla="*/ 276528 h 4533485"/>
              <a:gd name="connsiteX0" fmla="*/ 3163602 w 4490752"/>
              <a:gd name="connsiteY0" fmla="*/ 276528 h 4533485"/>
              <a:gd name="connsiteX1" fmla="*/ 4236752 w 4490752"/>
              <a:gd name="connsiteY1" fmla="*/ 1349678 h 4533485"/>
              <a:gd name="connsiteX2" fmla="*/ 4490752 w 4490752"/>
              <a:gd name="connsiteY2" fmla="*/ 1616378 h 4533485"/>
              <a:gd name="connsiteX3" fmla="*/ 3703352 w 4490752"/>
              <a:gd name="connsiteY3" fmla="*/ 2384728 h 4533485"/>
              <a:gd name="connsiteX4" fmla="*/ 3449352 w 4490752"/>
              <a:gd name="connsiteY4" fmla="*/ 2137078 h 4533485"/>
              <a:gd name="connsiteX5" fmla="*/ 3087402 w 4490752"/>
              <a:gd name="connsiteY5" fmla="*/ 1775128 h 4533485"/>
              <a:gd name="connsiteX6" fmla="*/ 2103152 w 4490752"/>
              <a:gd name="connsiteY6" fmla="*/ 2765728 h 4533485"/>
              <a:gd name="connsiteX7" fmla="*/ 1766602 w 4490752"/>
              <a:gd name="connsiteY7" fmla="*/ 3064178 h 4533485"/>
              <a:gd name="connsiteX8" fmla="*/ 928402 w 4490752"/>
              <a:gd name="connsiteY8" fmla="*/ 3972228 h 4533485"/>
              <a:gd name="connsiteX9" fmla="*/ 96552 w 4490752"/>
              <a:gd name="connsiteY9" fmla="*/ 4410378 h 4533485"/>
              <a:gd name="connsiteX10" fmla="*/ 579152 w 4490752"/>
              <a:gd name="connsiteY10" fmla="*/ 3559478 h 4533485"/>
              <a:gd name="connsiteX11" fmla="*/ 1455452 w 4490752"/>
              <a:gd name="connsiteY11" fmla="*/ 2753028 h 4533485"/>
              <a:gd name="connsiteX12" fmla="*/ 1753902 w 4490752"/>
              <a:gd name="connsiteY12" fmla="*/ 2416478 h 4533485"/>
              <a:gd name="connsiteX13" fmla="*/ 2738152 w 4490752"/>
              <a:gd name="connsiteY13" fmla="*/ 1432228 h 4533485"/>
              <a:gd name="connsiteX14" fmla="*/ 2376202 w 4490752"/>
              <a:gd name="connsiteY14" fmla="*/ 1070278 h 4533485"/>
              <a:gd name="connsiteX15" fmla="*/ 2122202 w 4490752"/>
              <a:gd name="connsiteY15" fmla="*/ 816278 h 4533485"/>
              <a:gd name="connsiteX16" fmla="*/ 2896902 w 4490752"/>
              <a:gd name="connsiteY16" fmla="*/ 54278 h 4533485"/>
              <a:gd name="connsiteX17" fmla="*/ 3163602 w 4490752"/>
              <a:gd name="connsiteY17" fmla="*/ 276528 h 4533485"/>
              <a:gd name="connsiteX0" fmla="*/ 3163602 w 4490752"/>
              <a:gd name="connsiteY0" fmla="*/ 276528 h 4533485"/>
              <a:gd name="connsiteX1" fmla="*/ 4236752 w 4490752"/>
              <a:gd name="connsiteY1" fmla="*/ 1349678 h 4533485"/>
              <a:gd name="connsiteX2" fmla="*/ 4490752 w 4490752"/>
              <a:gd name="connsiteY2" fmla="*/ 1616378 h 4533485"/>
              <a:gd name="connsiteX3" fmla="*/ 3703352 w 4490752"/>
              <a:gd name="connsiteY3" fmla="*/ 2384728 h 4533485"/>
              <a:gd name="connsiteX4" fmla="*/ 3449352 w 4490752"/>
              <a:gd name="connsiteY4" fmla="*/ 2137078 h 4533485"/>
              <a:gd name="connsiteX5" fmla="*/ 3087402 w 4490752"/>
              <a:gd name="connsiteY5" fmla="*/ 1775128 h 4533485"/>
              <a:gd name="connsiteX6" fmla="*/ 2103152 w 4490752"/>
              <a:gd name="connsiteY6" fmla="*/ 2765728 h 4533485"/>
              <a:gd name="connsiteX7" fmla="*/ 1766602 w 4490752"/>
              <a:gd name="connsiteY7" fmla="*/ 3064178 h 4533485"/>
              <a:gd name="connsiteX8" fmla="*/ 928402 w 4490752"/>
              <a:gd name="connsiteY8" fmla="*/ 3972228 h 4533485"/>
              <a:gd name="connsiteX9" fmla="*/ 96552 w 4490752"/>
              <a:gd name="connsiteY9" fmla="*/ 4410378 h 4533485"/>
              <a:gd name="connsiteX10" fmla="*/ 579152 w 4490752"/>
              <a:gd name="connsiteY10" fmla="*/ 3559478 h 4533485"/>
              <a:gd name="connsiteX11" fmla="*/ 1455452 w 4490752"/>
              <a:gd name="connsiteY11" fmla="*/ 2753028 h 4533485"/>
              <a:gd name="connsiteX12" fmla="*/ 1753902 w 4490752"/>
              <a:gd name="connsiteY12" fmla="*/ 2416478 h 4533485"/>
              <a:gd name="connsiteX13" fmla="*/ 2738152 w 4490752"/>
              <a:gd name="connsiteY13" fmla="*/ 1432228 h 4533485"/>
              <a:gd name="connsiteX14" fmla="*/ 2376202 w 4490752"/>
              <a:gd name="connsiteY14" fmla="*/ 1070278 h 4533485"/>
              <a:gd name="connsiteX15" fmla="*/ 2122202 w 4490752"/>
              <a:gd name="connsiteY15" fmla="*/ 816278 h 4533485"/>
              <a:gd name="connsiteX16" fmla="*/ 2896902 w 4490752"/>
              <a:gd name="connsiteY16" fmla="*/ 54278 h 4533485"/>
              <a:gd name="connsiteX17" fmla="*/ 3163602 w 4490752"/>
              <a:gd name="connsiteY17" fmla="*/ 276528 h 4533485"/>
              <a:gd name="connsiteX0" fmla="*/ 3163602 w 4490752"/>
              <a:gd name="connsiteY0" fmla="*/ 276528 h 4533485"/>
              <a:gd name="connsiteX1" fmla="*/ 4236752 w 4490752"/>
              <a:gd name="connsiteY1" fmla="*/ 1349678 h 4533485"/>
              <a:gd name="connsiteX2" fmla="*/ 4490752 w 4490752"/>
              <a:gd name="connsiteY2" fmla="*/ 1616378 h 4533485"/>
              <a:gd name="connsiteX3" fmla="*/ 3703352 w 4490752"/>
              <a:gd name="connsiteY3" fmla="*/ 2384728 h 4533485"/>
              <a:gd name="connsiteX4" fmla="*/ 3449352 w 4490752"/>
              <a:gd name="connsiteY4" fmla="*/ 2137078 h 4533485"/>
              <a:gd name="connsiteX5" fmla="*/ 3087402 w 4490752"/>
              <a:gd name="connsiteY5" fmla="*/ 1775128 h 4533485"/>
              <a:gd name="connsiteX6" fmla="*/ 2103152 w 4490752"/>
              <a:gd name="connsiteY6" fmla="*/ 2765728 h 4533485"/>
              <a:gd name="connsiteX7" fmla="*/ 1766602 w 4490752"/>
              <a:gd name="connsiteY7" fmla="*/ 3064178 h 4533485"/>
              <a:gd name="connsiteX8" fmla="*/ 928402 w 4490752"/>
              <a:gd name="connsiteY8" fmla="*/ 3972228 h 4533485"/>
              <a:gd name="connsiteX9" fmla="*/ 96552 w 4490752"/>
              <a:gd name="connsiteY9" fmla="*/ 4410378 h 4533485"/>
              <a:gd name="connsiteX10" fmla="*/ 579152 w 4490752"/>
              <a:gd name="connsiteY10" fmla="*/ 3559478 h 4533485"/>
              <a:gd name="connsiteX11" fmla="*/ 1455452 w 4490752"/>
              <a:gd name="connsiteY11" fmla="*/ 2753028 h 4533485"/>
              <a:gd name="connsiteX12" fmla="*/ 1753902 w 4490752"/>
              <a:gd name="connsiteY12" fmla="*/ 2416478 h 4533485"/>
              <a:gd name="connsiteX13" fmla="*/ 2738152 w 4490752"/>
              <a:gd name="connsiteY13" fmla="*/ 1432228 h 4533485"/>
              <a:gd name="connsiteX14" fmla="*/ 2376202 w 4490752"/>
              <a:gd name="connsiteY14" fmla="*/ 1070278 h 4533485"/>
              <a:gd name="connsiteX15" fmla="*/ 2122202 w 4490752"/>
              <a:gd name="connsiteY15" fmla="*/ 816278 h 4533485"/>
              <a:gd name="connsiteX16" fmla="*/ 2896902 w 4490752"/>
              <a:gd name="connsiteY16" fmla="*/ 54278 h 4533485"/>
              <a:gd name="connsiteX17" fmla="*/ 3163602 w 4490752"/>
              <a:gd name="connsiteY17" fmla="*/ 276528 h 4533485"/>
              <a:gd name="connsiteX0" fmla="*/ 3163602 w 4490752"/>
              <a:gd name="connsiteY0" fmla="*/ 276528 h 4533485"/>
              <a:gd name="connsiteX1" fmla="*/ 4236752 w 4490752"/>
              <a:gd name="connsiteY1" fmla="*/ 1349678 h 4533485"/>
              <a:gd name="connsiteX2" fmla="*/ 4490752 w 4490752"/>
              <a:gd name="connsiteY2" fmla="*/ 1616378 h 4533485"/>
              <a:gd name="connsiteX3" fmla="*/ 3703352 w 4490752"/>
              <a:gd name="connsiteY3" fmla="*/ 2384728 h 4533485"/>
              <a:gd name="connsiteX4" fmla="*/ 3449352 w 4490752"/>
              <a:gd name="connsiteY4" fmla="*/ 2137078 h 4533485"/>
              <a:gd name="connsiteX5" fmla="*/ 3087402 w 4490752"/>
              <a:gd name="connsiteY5" fmla="*/ 1775128 h 4533485"/>
              <a:gd name="connsiteX6" fmla="*/ 2103152 w 4490752"/>
              <a:gd name="connsiteY6" fmla="*/ 2765728 h 4533485"/>
              <a:gd name="connsiteX7" fmla="*/ 1766602 w 4490752"/>
              <a:gd name="connsiteY7" fmla="*/ 3064178 h 4533485"/>
              <a:gd name="connsiteX8" fmla="*/ 928402 w 4490752"/>
              <a:gd name="connsiteY8" fmla="*/ 3972228 h 4533485"/>
              <a:gd name="connsiteX9" fmla="*/ 96552 w 4490752"/>
              <a:gd name="connsiteY9" fmla="*/ 4410378 h 4533485"/>
              <a:gd name="connsiteX10" fmla="*/ 579152 w 4490752"/>
              <a:gd name="connsiteY10" fmla="*/ 3559478 h 4533485"/>
              <a:gd name="connsiteX11" fmla="*/ 1455452 w 4490752"/>
              <a:gd name="connsiteY11" fmla="*/ 2753028 h 4533485"/>
              <a:gd name="connsiteX12" fmla="*/ 1753902 w 4490752"/>
              <a:gd name="connsiteY12" fmla="*/ 2416478 h 4533485"/>
              <a:gd name="connsiteX13" fmla="*/ 2738152 w 4490752"/>
              <a:gd name="connsiteY13" fmla="*/ 1432228 h 4533485"/>
              <a:gd name="connsiteX14" fmla="*/ 2376202 w 4490752"/>
              <a:gd name="connsiteY14" fmla="*/ 1070278 h 4533485"/>
              <a:gd name="connsiteX15" fmla="*/ 2122202 w 4490752"/>
              <a:gd name="connsiteY15" fmla="*/ 816278 h 4533485"/>
              <a:gd name="connsiteX16" fmla="*/ 2896902 w 4490752"/>
              <a:gd name="connsiteY16" fmla="*/ 54278 h 4533485"/>
              <a:gd name="connsiteX17" fmla="*/ 3163602 w 4490752"/>
              <a:gd name="connsiteY17" fmla="*/ 276528 h 4533485"/>
              <a:gd name="connsiteX0" fmla="*/ 3163602 w 4490752"/>
              <a:gd name="connsiteY0" fmla="*/ 276528 h 4533485"/>
              <a:gd name="connsiteX1" fmla="*/ 4236752 w 4490752"/>
              <a:gd name="connsiteY1" fmla="*/ 1349678 h 4533485"/>
              <a:gd name="connsiteX2" fmla="*/ 4490752 w 4490752"/>
              <a:gd name="connsiteY2" fmla="*/ 1616378 h 4533485"/>
              <a:gd name="connsiteX3" fmla="*/ 3703352 w 4490752"/>
              <a:gd name="connsiteY3" fmla="*/ 2384728 h 4533485"/>
              <a:gd name="connsiteX4" fmla="*/ 3449352 w 4490752"/>
              <a:gd name="connsiteY4" fmla="*/ 2137078 h 4533485"/>
              <a:gd name="connsiteX5" fmla="*/ 3087402 w 4490752"/>
              <a:gd name="connsiteY5" fmla="*/ 1775128 h 4533485"/>
              <a:gd name="connsiteX6" fmla="*/ 2103152 w 4490752"/>
              <a:gd name="connsiteY6" fmla="*/ 2765728 h 4533485"/>
              <a:gd name="connsiteX7" fmla="*/ 1766602 w 4490752"/>
              <a:gd name="connsiteY7" fmla="*/ 3064178 h 4533485"/>
              <a:gd name="connsiteX8" fmla="*/ 928402 w 4490752"/>
              <a:gd name="connsiteY8" fmla="*/ 3972228 h 4533485"/>
              <a:gd name="connsiteX9" fmla="*/ 96552 w 4490752"/>
              <a:gd name="connsiteY9" fmla="*/ 4410378 h 4533485"/>
              <a:gd name="connsiteX10" fmla="*/ 579152 w 4490752"/>
              <a:gd name="connsiteY10" fmla="*/ 3559478 h 4533485"/>
              <a:gd name="connsiteX11" fmla="*/ 1455452 w 4490752"/>
              <a:gd name="connsiteY11" fmla="*/ 2753028 h 4533485"/>
              <a:gd name="connsiteX12" fmla="*/ 1753902 w 4490752"/>
              <a:gd name="connsiteY12" fmla="*/ 2416478 h 4533485"/>
              <a:gd name="connsiteX13" fmla="*/ 2738152 w 4490752"/>
              <a:gd name="connsiteY13" fmla="*/ 1432228 h 4533485"/>
              <a:gd name="connsiteX14" fmla="*/ 2376202 w 4490752"/>
              <a:gd name="connsiteY14" fmla="*/ 1070278 h 4533485"/>
              <a:gd name="connsiteX15" fmla="*/ 2122202 w 4490752"/>
              <a:gd name="connsiteY15" fmla="*/ 816278 h 4533485"/>
              <a:gd name="connsiteX16" fmla="*/ 2896902 w 4490752"/>
              <a:gd name="connsiteY16" fmla="*/ 54278 h 4533485"/>
              <a:gd name="connsiteX17" fmla="*/ 3163602 w 4490752"/>
              <a:gd name="connsiteY17" fmla="*/ 276528 h 4533485"/>
              <a:gd name="connsiteX0" fmla="*/ 3163602 w 4490752"/>
              <a:gd name="connsiteY0" fmla="*/ 276528 h 4533485"/>
              <a:gd name="connsiteX1" fmla="*/ 4236752 w 4490752"/>
              <a:gd name="connsiteY1" fmla="*/ 1349678 h 4533485"/>
              <a:gd name="connsiteX2" fmla="*/ 4490752 w 4490752"/>
              <a:gd name="connsiteY2" fmla="*/ 1616378 h 4533485"/>
              <a:gd name="connsiteX3" fmla="*/ 3703352 w 4490752"/>
              <a:gd name="connsiteY3" fmla="*/ 2384728 h 4533485"/>
              <a:gd name="connsiteX4" fmla="*/ 3449352 w 4490752"/>
              <a:gd name="connsiteY4" fmla="*/ 2137078 h 4533485"/>
              <a:gd name="connsiteX5" fmla="*/ 3087402 w 4490752"/>
              <a:gd name="connsiteY5" fmla="*/ 1775128 h 4533485"/>
              <a:gd name="connsiteX6" fmla="*/ 2103152 w 4490752"/>
              <a:gd name="connsiteY6" fmla="*/ 2765728 h 4533485"/>
              <a:gd name="connsiteX7" fmla="*/ 1766602 w 4490752"/>
              <a:gd name="connsiteY7" fmla="*/ 3064178 h 4533485"/>
              <a:gd name="connsiteX8" fmla="*/ 928402 w 4490752"/>
              <a:gd name="connsiteY8" fmla="*/ 3972228 h 4533485"/>
              <a:gd name="connsiteX9" fmla="*/ 96552 w 4490752"/>
              <a:gd name="connsiteY9" fmla="*/ 4410378 h 4533485"/>
              <a:gd name="connsiteX10" fmla="*/ 579152 w 4490752"/>
              <a:gd name="connsiteY10" fmla="*/ 3559478 h 4533485"/>
              <a:gd name="connsiteX11" fmla="*/ 1455452 w 4490752"/>
              <a:gd name="connsiteY11" fmla="*/ 2753028 h 4533485"/>
              <a:gd name="connsiteX12" fmla="*/ 1753902 w 4490752"/>
              <a:gd name="connsiteY12" fmla="*/ 2416478 h 4533485"/>
              <a:gd name="connsiteX13" fmla="*/ 2738152 w 4490752"/>
              <a:gd name="connsiteY13" fmla="*/ 1432228 h 4533485"/>
              <a:gd name="connsiteX14" fmla="*/ 2376202 w 4490752"/>
              <a:gd name="connsiteY14" fmla="*/ 1070278 h 4533485"/>
              <a:gd name="connsiteX15" fmla="*/ 2122202 w 4490752"/>
              <a:gd name="connsiteY15" fmla="*/ 816278 h 4533485"/>
              <a:gd name="connsiteX16" fmla="*/ 2896902 w 4490752"/>
              <a:gd name="connsiteY16" fmla="*/ 54278 h 4533485"/>
              <a:gd name="connsiteX17" fmla="*/ 3163602 w 4490752"/>
              <a:gd name="connsiteY17" fmla="*/ 276528 h 4533485"/>
              <a:gd name="connsiteX0" fmla="*/ 3163602 w 4490752"/>
              <a:gd name="connsiteY0" fmla="*/ 276528 h 4533485"/>
              <a:gd name="connsiteX1" fmla="*/ 4236752 w 4490752"/>
              <a:gd name="connsiteY1" fmla="*/ 1349678 h 4533485"/>
              <a:gd name="connsiteX2" fmla="*/ 4490752 w 4490752"/>
              <a:gd name="connsiteY2" fmla="*/ 1616378 h 4533485"/>
              <a:gd name="connsiteX3" fmla="*/ 3703352 w 4490752"/>
              <a:gd name="connsiteY3" fmla="*/ 2384728 h 4533485"/>
              <a:gd name="connsiteX4" fmla="*/ 3449352 w 4490752"/>
              <a:gd name="connsiteY4" fmla="*/ 2137078 h 4533485"/>
              <a:gd name="connsiteX5" fmla="*/ 3087402 w 4490752"/>
              <a:gd name="connsiteY5" fmla="*/ 1775128 h 4533485"/>
              <a:gd name="connsiteX6" fmla="*/ 2103152 w 4490752"/>
              <a:gd name="connsiteY6" fmla="*/ 2765728 h 4533485"/>
              <a:gd name="connsiteX7" fmla="*/ 1766602 w 4490752"/>
              <a:gd name="connsiteY7" fmla="*/ 3064178 h 4533485"/>
              <a:gd name="connsiteX8" fmla="*/ 928402 w 4490752"/>
              <a:gd name="connsiteY8" fmla="*/ 3972228 h 4533485"/>
              <a:gd name="connsiteX9" fmla="*/ 96552 w 4490752"/>
              <a:gd name="connsiteY9" fmla="*/ 4410378 h 4533485"/>
              <a:gd name="connsiteX10" fmla="*/ 579152 w 4490752"/>
              <a:gd name="connsiteY10" fmla="*/ 3559478 h 4533485"/>
              <a:gd name="connsiteX11" fmla="*/ 1455452 w 4490752"/>
              <a:gd name="connsiteY11" fmla="*/ 2753028 h 4533485"/>
              <a:gd name="connsiteX12" fmla="*/ 1753902 w 4490752"/>
              <a:gd name="connsiteY12" fmla="*/ 2416478 h 4533485"/>
              <a:gd name="connsiteX13" fmla="*/ 2738152 w 4490752"/>
              <a:gd name="connsiteY13" fmla="*/ 1432228 h 4533485"/>
              <a:gd name="connsiteX14" fmla="*/ 2376202 w 4490752"/>
              <a:gd name="connsiteY14" fmla="*/ 1070278 h 4533485"/>
              <a:gd name="connsiteX15" fmla="*/ 2122202 w 4490752"/>
              <a:gd name="connsiteY15" fmla="*/ 816278 h 4533485"/>
              <a:gd name="connsiteX16" fmla="*/ 2896902 w 4490752"/>
              <a:gd name="connsiteY16" fmla="*/ 54278 h 4533485"/>
              <a:gd name="connsiteX17" fmla="*/ 3163602 w 4490752"/>
              <a:gd name="connsiteY17" fmla="*/ 276528 h 4533485"/>
              <a:gd name="connsiteX0" fmla="*/ 3163602 w 4523473"/>
              <a:gd name="connsiteY0" fmla="*/ 276528 h 4533485"/>
              <a:gd name="connsiteX1" fmla="*/ 4236752 w 4523473"/>
              <a:gd name="connsiteY1" fmla="*/ 1349678 h 4533485"/>
              <a:gd name="connsiteX2" fmla="*/ 4490752 w 4523473"/>
              <a:gd name="connsiteY2" fmla="*/ 1616378 h 4533485"/>
              <a:gd name="connsiteX3" fmla="*/ 3703352 w 4523473"/>
              <a:gd name="connsiteY3" fmla="*/ 2384728 h 4533485"/>
              <a:gd name="connsiteX4" fmla="*/ 3449352 w 4523473"/>
              <a:gd name="connsiteY4" fmla="*/ 2137078 h 4533485"/>
              <a:gd name="connsiteX5" fmla="*/ 3087402 w 4523473"/>
              <a:gd name="connsiteY5" fmla="*/ 1775128 h 4533485"/>
              <a:gd name="connsiteX6" fmla="*/ 2103152 w 4523473"/>
              <a:gd name="connsiteY6" fmla="*/ 2765728 h 4533485"/>
              <a:gd name="connsiteX7" fmla="*/ 1766602 w 4523473"/>
              <a:gd name="connsiteY7" fmla="*/ 3064178 h 4533485"/>
              <a:gd name="connsiteX8" fmla="*/ 928402 w 4523473"/>
              <a:gd name="connsiteY8" fmla="*/ 3972228 h 4533485"/>
              <a:gd name="connsiteX9" fmla="*/ 96552 w 4523473"/>
              <a:gd name="connsiteY9" fmla="*/ 4410378 h 4533485"/>
              <a:gd name="connsiteX10" fmla="*/ 579152 w 4523473"/>
              <a:gd name="connsiteY10" fmla="*/ 3559478 h 4533485"/>
              <a:gd name="connsiteX11" fmla="*/ 1455452 w 4523473"/>
              <a:gd name="connsiteY11" fmla="*/ 2753028 h 4533485"/>
              <a:gd name="connsiteX12" fmla="*/ 1753902 w 4523473"/>
              <a:gd name="connsiteY12" fmla="*/ 2416478 h 4533485"/>
              <a:gd name="connsiteX13" fmla="*/ 2738152 w 4523473"/>
              <a:gd name="connsiteY13" fmla="*/ 1432228 h 4533485"/>
              <a:gd name="connsiteX14" fmla="*/ 2376202 w 4523473"/>
              <a:gd name="connsiteY14" fmla="*/ 1070278 h 4533485"/>
              <a:gd name="connsiteX15" fmla="*/ 2122202 w 4523473"/>
              <a:gd name="connsiteY15" fmla="*/ 816278 h 4533485"/>
              <a:gd name="connsiteX16" fmla="*/ 2896902 w 4523473"/>
              <a:gd name="connsiteY16" fmla="*/ 54278 h 4533485"/>
              <a:gd name="connsiteX17" fmla="*/ 3163602 w 4523473"/>
              <a:gd name="connsiteY17" fmla="*/ 276528 h 4533485"/>
              <a:gd name="connsiteX0" fmla="*/ 3163602 w 4523473"/>
              <a:gd name="connsiteY0" fmla="*/ 276528 h 4533485"/>
              <a:gd name="connsiteX1" fmla="*/ 4236752 w 4523473"/>
              <a:gd name="connsiteY1" fmla="*/ 1349678 h 4533485"/>
              <a:gd name="connsiteX2" fmla="*/ 4490752 w 4523473"/>
              <a:gd name="connsiteY2" fmla="*/ 1616378 h 4533485"/>
              <a:gd name="connsiteX3" fmla="*/ 3703352 w 4523473"/>
              <a:gd name="connsiteY3" fmla="*/ 2384728 h 4533485"/>
              <a:gd name="connsiteX4" fmla="*/ 3449352 w 4523473"/>
              <a:gd name="connsiteY4" fmla="*/ 2137078 h 4533485"/>
              <a:gd name="connsiteX5" fmla="*/ 3087402 w 4523473"/>
              <a:gd name="connsiteY5" fmla="*/ 1775128 h 4533485"/>
              <a:gd name="connsiteX6" fmla="*/ 2103152 w 4523473"/>
              <a:gd name="connsiteY6" fmla="*/ 2765728 h 4533485"/>
              <a:gd name="connsiteX7" fmla="*/ 1766602 w 4523473"/>
              <a:gd name="connsiteY7" fmla="*/ 3064178 h 4533485"/>
              <a:gd name="connsiteX8" fmla="*/ 928402 w 4523473"/>
              <a:gd name="connsiteY8" fmla="*/ 3972228 h 4533485"/>
              <a:gd name="connsiteX9" fmla="*/ 96552 w 4523473"/>
              <a:gd name="connsiteY9" fmla="*/ 4410378 h 4533485"/>
              <a:gd name="connsiteX10" fmla="*/ 579152 w 4523473"/>
              <a:gd name="connsiteY10" fmla="*/ 3559478 h 4533485"/>
              <a:gd name="connsiteX11" fmla="*/ 1455452 w 4523473"/>
              <a:gd name="connsiteY11" fmla="*/ 2753028 h 4533485"/>
              <a:gd name="connsiteX12" fmla="*/ 1753902 w 4523473"/>
              <a:gd name="connsiteY12" fmla="*/ 2416478 h 4533485"/>
              <a:gd name="connsiteX13" fmla="*/ 2738152 w 4523473"/>
              <a:gd name="connsiteY13" fmla="*/ 1432228 h 4533485"/>
              <a:gd name="connsiteX14" fmla="*/ 2376202 w 4523473"/>
              <a:gd name="connsiteY14" fmla="*/ 1070278 h 4533485"/>
              <a:gd name="connsiteX15" fmla="*/ 2122202 w 4523473"/>
              <a:gd name="connsiteY15" fmla="*/ 816278 h 4533485"/>
              <a:gd name="connsiteX16" fmla="*/ 2896902 w 4523473"/>
              <a:gd name="connsiteY16" fmla="*/ 54278 h 4533485"/>
              <a:gd name="connsiteX17" fmla="*/ 3163602 w 4523473"/>
              <a:gd name="connsiteY17" fmla="*/ 276528 h 45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23473" h="4533485">
                <a:moveTo>
                  <a:pt x="3163602" y="276528"/>
                </a:moveTo>
                <a:lnTo>
                  <a:pt x="4236752" y="1349678"/>
                </a:lnTo>
                <a:cubicBezTo>
                  <a:pt x="4403969" y="1235378"/>
                  <a:pt x="4602935" y="1470328"/>
                  <a:pt x="4490752" y="1616378"/>
                </a:cubicBezTo>
                <a:lnTo>
                  <a:pt x="3703352" y="2384728"/>
                </a:lnTo>
                <a:cubicBezTo>
                  <a:pt x="3498035" y="2505378"/>
                  <a:pt x="3375269" y="2225978"/>
                  <a:pt x="3449352" y="2137078"/>
                </a:cubicBezTo>
                <a:lnTo>
                  <a:pt x="3087402" y="1775128"/>
                </a:lnTo>
                <a:lnTo>
                  <a:pt x="2103152" y="2765728"/>
                </a:lnTo>
                <a:cubicBezTo>
                  <a:pt x="2270369" y="3125561"/>
                  <a:pt x="2050235" y="3212345"/>
                  <a:pt x="1766602" y="3064178"/>
                </a:cubicBezTo>
                <a:cubicBezTo>
                  <a:pt x="1518952" y="3284311"/>
                  <a:pt x="1207802" y="3548895"/>
                  <a:pt x="928402" y="3972228"/>
                </a:cubicBezTo>
                <a:cubicBezTo>
                  <a:pt x="733669" y="4442128"/>
                  <a:pt x="348435" y="4702478"/>
                  <a:pt x="96552" y="4410378"/>
                </a:cubicBezTo>
                <a:cubicBezTo>
                  <a:pt x="-104531" y="4120395"/>
                  <a:pt x="-13515" y="3843111"/>
                  <a:pt x="579152" y="3559478"/>
                </a:cubicBezTo>
                <a:cubicBezTo>
                  <a:pt x="928402" y="3335111"/>
                  <a:pt x="1150652" y="3085345"/>
                  <a:pt x="1455452" y="2753028"/>
                </a:cubicBezTo>
                <a:cubicBezTo>
                  <a:pt x="1243785" y="2297945"/>
                  <a:pt x="1527419" y="2319111"/>
                  <a:pt x="1753902" y="2416478"/>
                </a:cubicBezTo>
                <a:lnTo>
                  <a:pt x="2738152" y="1432228"/>
                </a:lnTo>
                <a:lnTo>
                  <a:pt x="2376202" y="1070278"/>
                </a:lnTo>
                <a:cubicBezTo>
                  <a:pt x="2259785" y="1182461"/>
                  <a:pt x="1984619" y="951745"/>
                  <a:pt x="2122202" y="816278"/>
                </a:cubicBezTo>
                <a:lnTo>
                  <a:pt x="2896902" y="54278"/>
                </a:lnTo>
                <a:cubicBezTo>
                  <a:pt x="3023902" y="-100239"/>
                  <a:pt x="3303302" y="107195"/>
                  <a:pt x="3163602" y="276528"/>
                </a:cubicBezTo>
                <a:close/>
              </a:path>
            </a:pathLst>
          </a:cu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7205" tIns="48603" rIns="97205" bIns="48603" rtlCol="0" anchor="ctr">
            <a:noAutofit/>
          </a:bodyPr>
          <a:lstStyle/>
          <a:p>
            <a:pPr algn="ctr" defTabSz="1088592" fontAlgn="base">
              <a:spcBef>
                <a:spcPct val="0"/>
              </a:spcBef>
              <a:spcAft>
                <a:spcPct val="0"/>
              </a:spcAft>
              <a:defRPr/>
            </a:pPr>
            <a:endParaRPr lang="en-GB" sz="1700" dirty="0">
              <a:solidFill>
                <a:srgbClr val="000000"/>
              </a:solidFill>
              <a:latin typeface="Arial"/>
            </a:endParaRPr>
          </a:p>
        </p:txBody>
      </p:sp>
      <p:grpSp>
        <p:nvGrpSpPr>
          <p:cNvPr id="17" name="Group 16"/>
          <p:cNvGrpSpPr>
            <a:grpSpLocks noChangeAspect="1"/>
          </p:cNvGrpSpPr>
          <p:nvPr/>
        </p:nvGrpSpPr>
        <p:grpSpPr>
          <a:xfrm>
            <a:off x="2118830" y="3498874"/>
            <a:ext cx="334420" cy="396000"/>
            <a:chOff x="1374459" y="3692502"/>
            <a:chExt cx="573196" cy="617038"/>
          </a:xfrm>
        </p:grpSpPr>
        <p:sp>
          <p:nvSpPr>
            <p:cNvPr id="18" name="Freeform 243"/>
            <p:cNvSpPr>
              <a:spLocks/>
            </p:cNvSpPr>
            <p:nvPr/>
          </p:nvSpPr>
          <p:spPr bwMode="auto">
            <a:xfrm>
              <a:off x="1374459" y="3692502"/>
              <a:ext cx="573196" cy="617038"/>
            </a:xfrm>
            <a:custGeom>
              <a:avLst/>
              <a:gdLst>
                <a:gd name="T0" fmla="*/ 72 w 1080"/>
                <a:gd name="T1" fmla="*/ 0 h 2070"/>
                <a:gd name="T2" fmla="*/ 1008 w 1080"/>
                <a:gd name="T3" fmla="*/ 0 h 2070"/>
                <a:gd name="T4" fmla="*/ 1030 w 1080"/>
                <a:gd name="T5" fmla="*/ 4 h 2070"/>
                <a:gd name="T6" fmla="*/ 1050 w 1080"/>
                <a:gd name="T7" fmla="*/ 15 h 2070"/>
                <a:gd name="T8" fmla="*/ 1066 w 1080"/>
                <a:gd name="T9" fmla="*/ 30 h 2070"/>
                <a:gd name="T10" fmla="*/ 1076 w 1080"/>
                <a:gd name="T11" fmla="*/ 50 h 2070"/>
                <a:gd name="T12" fmla="*/ 1080 w 1080"/>
                <a:gd name="T13" fmla="*/ 72 h 2070"/>
                <a:gd name="T14" fmla="*/ 1080 w 1080"/>
                <a:gd name="T15" fmla="*/ 1998 h 2070"/>
                <a:gd name="T16" fmla="*/ 1076 w 1080"/>
                <a:gd name="T17" fmla="*/ 2021 h 2070"/>
                <a:gd name="T18" fmla="*/ 1066 w 1080"/>
                <a:gd name="T19" fmla="*/ 2041 h 2070"/>
                <a:gd name="T20" fmla="*/ 1050 w 1080"/>
                <a:gd name="T21" fmla="*/ 2057 h 2070"/>
                <a:gd name="T22" fmla="*/ 1030 w 1080"/>
                <a:gd name="T23" fmla="*/ 2066 h 2070"/>
                <a:gd name="T24" fmla="*/ 1008 w 1080"/>
                <a:gd name="T25" fmla="*/ 2070 h 2070"/>
                <a:gd name="T26" fmla="*/ 72 w 1080"/>
                <a:gd name="T27" fmla="*/ 2070 h 2070"/>
                <a:gd name="T28" fmla="*/ 49 w 1080"/>
                <a:gd name="T29" fmla="*/ 2066 h 2070"/>
                <a:gd name="T30" fmla="*/ 29 w 1080"/>
                <a:gd name="T31" fmla="*/ 2057 h 2070"/>
                <a:gd name="T32" fmla="*/ 13 w 1080"/>
                <a:gd name="T33" fmla="*/ 2041 h 2070"/>
                <a:gd name="T34" fmla="*/ 3 w 1080"/>
                <a:gd name="T35" fmla="*/ 2021 h 2070"/>
                <a:gd name="T36" fmla="*/ 0 w 1080"/>
                <a:gd name="T37" fmla="*/ 1998 h 2070"/>
                <a:gd name="T38" fmla="*/ 0 w 1080"/>
                <a:gd name="T39" fmla="*/ 72 h 2070"/>
                <a:gd name="T40" fmla="*/ 3 w 1080"/>
                <a:gd name="T41" fmla="*/ 50 h 2070"/>
                <a:gd name="T42" fmla="*/ 13 w 1080"/>
                <a:gd name="T43" fmla="*/ 30 h 2070"/>
                <a:gd name="T44" fmla="*/ 29 w 1080"/>
                <a:gd name="T45" fmla="*/ 15 h 2070"/>
                <a:gd name="T46" fmla="*/ 49 w 1080"/>
                <a:gd name="T47" fmla="*/ 4 h 2070"/>
                <a:gd name="T48" fmla="*/ 72 w 1080"/>
                <a:gd name="T49" fmla="*/ 0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0" h="2070">
                  <a:moveTo>
                    <a:pt x="72" y="0"/>
                  </a:moveTo>
                  <a:lnTo>
                    <a:pt x="1008" y="0"/>
                  </a:lnTo>
                  <a:lnTo>
                    <a:pt x="1030" y="4"/>
                  </a:lnTo>
                  <a:lnTo>
                    <a:pt x="1050" y="15"/>
                  </a:lnTo>
                  <a:lnTo>
                    <a:pt x="1066" y="30"/>
                  </a:lnTo>
                  <a:lnTo>
                    <a:pt x="1076" y="50"/>
                  </a:lnTo>
                  <a:lnTo>
                    <a:pt x="1080" y="72"/>
                  </a:lnTo>
                  <a:lnTo>
                    <a:pt x="1080" y="1998"/>
                  </a:lnTo>
                  <a:lnTo>
                    <a:pt x="1076" y="2021"/>
                  </a:lnTo>
                  <a:lnTo>
                    <a:pt x="1066" y="2041"/>
                  </a:lnTo>
                  <a:lnTo>
                    <a:pt x="1050" y="2057"/>
                  </a:lnTo>
                  <a:lnTo>
                    <a:pt x="1030" y="2066"/>
                  </a:lnTo>
                  <a:lnTo>
                    <a:pt x="1008" y="2070"/>
                  </a:lnTo>
                  <a:lnTo>
                    <a:pt x="72" y="2070"/>
                  </a:lnTo>
                  <a:lnTo>
                    <a:pt x="49" y="2066"/>
                  </a:lnTo>
                  <a:lnTo>
                    <a:pt x="29" y="2057"/>
                  </a:lnTo>
                  <a:lnTo>
                    <a:pt x="13" y="2041"/>
                  </a:lnTo>
                  <a:lnTo>
                    <a:pt x="3" y="2021"/>
                  </a:lnTo>
                  <a:lnTo>
                    <a:pt x="0" y="1998"/>
                  </a:lnTo>
                  <a:lnTo>
                    <a:pt x="0" y="72"/>
                  </a:lnTo>
                  <a:lnTo>
                    <a:pt x="3" y="50"/>
                  </a:lnTo>
                  <a:lnTo>
                    <a:pt x="13" y="30"/>
                  </a:lnTo>
                  <a:lnTo>
                    <a:pt x="29" y="15"/>
                  </a:lnTo>
                  <a:lnTo>
                    <a:pt x="49" y="4"/>
                  </a:lnTo>
                  <a:lnTo>
                    <a:pt x="72" y="0"/>
                  </a:lnTo>
                  <a:close/>
                </a:path>
              </a:pathLst>
            </a:custGeom>
            <a:solidFill>
              <a:schemeClr val="tx1">
                <a:lumMod val="95000"/>
                <a:lumOff val="5000"/>
              </a:schemeClr>
            </a:solidFill>
            <a:ln w="0">
              <a:noFill/>
              <a:prstDash val="solid"/>
              <a:round/>
              <a:headEnd/>
              <a:tailEnd/>
            </a:ln>
          </p:spPr>
          <p:txBody>
            <a:bodyPr vert="horz" wrap="square" lIns="68562" tIns="34281" rIns="68562" bIns="34281" numCol="1" anchor="t" anchorCtr="0" compatLnSpc="1">
              <a:prstTxWarp prst="textNoShape">
                <a:avLst/>
              </a:prstTxWarp>
            </a:bodyPr>
            <a:lstStyle/>
            <a:p>
              <a:pPr defTabSz="1088592">
                <a:defRPr/>
              </a:pPr>
              <a:endParaRPr lang="en-GB" sz="1700" b="1" i="1" dirty="0">
                <a:solidFill>
                  <a:srgbClr val="00005E"/>
                </a:solidFill>
                <a:latin typeface="Arial"/>
              </a:endParaRPr>
            </a:p>
          </p:txBody>
        </p:sp>
        <p:sp>
          <p:nvSpPr>
            <p:cNvPr id="19" name="Rectangle 244"/>
            <p:cNvSpPr>
              <a:spLocks noChangeArrowheads="1"/>
            </p:cNvSpPr>
            <p:nvPr/>
          </p:nvSpPr>
          <p:spPr bwMode="auto">
            <a:xfrm>
              <a:off x="1424349" y="3755696"/>
              <a:ext cx="472886" cy="469187"/>
            </a:xfrm>
            <a:prstGeom prst="rect">
              <a:avLst/>
            </a:prstGeom>
            <a:solidFill>
              <a:schemeClr val="bg1"/>
            </a:solidFill>
            <a:ln w="0">
              <a:noFill/>
              <a:prstDash val="solid"/>
              <a:miter lim="800000"/>
              <a:headEnd/>
              <a:tailEnd/>
            </a:ln>
          </p:spPr>
          <p:txBody>
            <a:bodyPr vert="horz" wrap="square" lIns="68562" tIns="34281" rIns="68562" bIns="34281" numCol="1" anchor="t" anchorCtr="0" compatLnSpc="1">
              <a:prstTxWarp prst="textNoShape">
                <a:avLst/>
              </a:prstTxWarp>
            </a:bodyPr>
            <a:lstStyle/>
            <a:p>
              <a:pPr defTabSz="1088592">
                <a:defRPr/>
              </a:pPr>
              <a:endParaRPr lang="en-GB" sz="1700" b="1" i="1" dirty="0">
                <a:solidFill>
                  <a:srgbClr val="00005E"/>
                </a:solidFill>
                <a:latin typeface="Arial"/>
              </a:endParaRPr>
            </a:p>
          </p:txBody>
        </p:sp>
        <p:sp>
          <p:nvSpPr>
            <p:cNvPr id="20" name="Freeform 245"/>
            <p:cNvSpPr>
              <a:spLocks/>
            </p:cNvSpPr>
            <p:nvPr/>
          </p:nvSpPr>
          <p:spPr bwMode="auto">
            <a:xfrm>
              <a:off x="1576671" y="3720522"/>
              <a:ext cx="168243" cy="4471"/>
            </a:xfrm>
            <a:custGeom>
              <a:avLst/>
              <a:gdLst>
                <a:gd name="T0" fmla="*/ 8 w 317"/>
                <a:gd name="T1" fmla="*/ 0 h 15"/>
                <a:gd name="T2" fmla="*/ 310 w 317"/>
                <a:gd name="T3" fmla="*/ 0 h 15"/>
                <a:gd name="T4" fmla="*/ 313 w 317"/>
                <a:gd name="T5" fmla="*/ 0 h 15"/>
                <a:gd name="T6" fmla="*/ 316 w 317"/>
                <a:gd name="T7" fmla="*/ 2 h 15"/>
                <a:gd name="T8" fmla="*/ 317 w 317"/>
                <a:gd name="T9" fmla="*/ 4 h 15"/>
                <a:gd name="T10" fmla="*/ 317 w 317"/>
                <a:gd name="T11" fmla="*/ 7 h 15"/>
                <a:gd name="T12" fmla="*/ 317 w 317"/>
                <a:gd name="T13" fmla="*/ 10 h 15"/>
                <a:gd name="T14" fmla="*/ 316 w 317"/>
                <a:gd name="T15" fmla="*/ 12 h 15"/>
                <a:gd name="T16" fmla="*/ 313 w 317"/>
                <a:gd name="T17" fmla="*/ 14 h 15"/>
                <a:gd name="T18" fmla="*/ 310 w 317"/>
                <a:gd name="T19" fmla="*/ 15 h 15"/>
                <a:gd name="T20" fmla="*/ 8 w 317"/>
                <a:gd name="T21" fmla="*/ 15 h 15"/>
                <a:gd name="T22" fmla="*/ 5 w 317"/>
                <a:gd name="T23" fmla="*/ 14 h 15"/>
                <a:gd name="T24" fmla="*/ 3 w 317"/>
                <a:gd name="T25" fmla="*/ 12 h 15"/>
                <a:gd name="T26" fmla="*/ 1 w 317"/>
                <a:gd name="T27" fmla="*/ 10 h 15"/>
                <a:gd name="T28" fmla="*/ 0 w 317"/>
                <a:gd name="T29" fmla="*/ 7 h 15"/>
                <a:gd name="T30" fmla="*/ 1 w 317"/>
                <a:gd name="T31" fmla="*/ 4 h 15"/>
                <a:gd name="T32" fmla="*/ 3 w 317"/>
                <a:gd name="T33" fmla="*/ 2 h 15"/>
                <a:gd name="T34" fmla="*/ 5 w 317"/>
                <a:gd name="T35" fmla="*/ 0 h 15"/>
                <a:gd name="T36" fmla="*/ 8 w 317"/>
                <a:gd name="T3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 h="15">
                  <a:moveTo>
                    <a:pt x="8" y="0"/>
                  </a:moveTo>
                  <a:lnTo>
                    <a:pt x="310" y="0"/>
                  </a:lnTo>
                  <a:lnTo>
                    <a:pt x="313" y="0"/>
                  </a:lnTo>
                  <a:lnTo>
                    <a:pt x="316" y="2"/>
                  </a:lnTo>
                  <a:lnTo>
                    <a:pt x="317" y="4"/>
                  </a:lnTo>
                  <a:lnTo>
                    <a:pt x="317" y="7"/>
                  </a:lnTo>
                  <a:lnTo>
                    <a:pt x="317" y="10"/>
                  </a:lnTo>
                  <a:lnTo>
                    <a:pt x="316" y="12"/>
                  </a:lnTo>
                  <a:lnTo>
                    <a:pt x="313" y="14"/>
                  </a:lnTo>
                  <a:lnTo>
                    <a:pt x="310" y="15"/>
                  </a:lnTo>
                  <a:lnTo>
                    <a:pt x="8" y="15"/>
                  </a:lnTo>
                  <a:lnTo>
                    <a:pt x="5" y="14"/>
                  </a:lnTo>
                  <a:lnTo>
                    <a:pt x="3" y="12"/>
                  </a:lnTo>
                  <a:lnTo>
                    <a:pt x="1" y="10"/>
                  </a:lnTo>
                  <a:lnTo>
                    <a:pt x="0" y="7"/>
                  </a:lnTo>
                  <a:lnTo>
                    <a:pt x="1" y="4"/>
                  </a:lnTo>
                  <a:lnTo>
                    <a:pt x="3" y="2"/>
                  </a:lnTo>
                  <a:lnTo>
                    <a:pt x="5" y="0"/>
                  </a:lnTo>
                  <a:lnTo>
                    <a:pt x="8" y="0"/>
                  </a:lnTo>
                  <a:close/>
                </a:path>
              </a:pathLst>
            </a:custGeom>
            <a:solidFill>
              <a:srgbClr val="9C9EA3"/>
            </a:solidFill>
            <a:ln w="0">
              <a:solidFill>
                <a:srgbClr val="9C9EA3"/>
              </a:solidFill>
              <a:prstDash val="solid"/>
              <a:round/>
              <a:headEnd/>
              <a:tailEnd/>
            </a:ln>
          </p:spPr>
          <p:txBody>
            <a:bodyPr vert="horz" wrap="square" lIns="68562" tIns="34281" rIns="68562" bIns="34281" numCol="1" anchor="t" anchorCtr="0" compatLnSpc="1">
              <a:prstTxWarp prst="textNoShape">
                <a:avLst/>
              </a:prstTxWarp>
            </a:bodyPr>
            <a:lstStyle/>
            <a:p>
              <a:pPr defTabSz="1088592">
                <a:defRPr/>
              </a:pPr>
              <a:endParaRPr lang="en-GB" sz="1700" b="1" i="1" dirty="0">
                <a:solidFill>
                  <a:srgbClr val="00005E"/>
                </a:solidFill>
                <a:latin typeface="Arial"/>
              </a:endParaRPr>
            </a:p>
          </p:txBody>
        </p:sp>
        <p:sp>
          <p:nvSpPr>
            <p:cNvPr id="21" name="Freeform 246"/>
            <p:cNvSpPr>
              <a:spLocks/>
            </p:cNvSpPr>
            <p:nvPr/>
          </p:nvSpPr>
          <p:spPr bwMode="auto">
            <a:xfrm>
              <a:off x="1614352" y="4240086"/>
              <a:ext cx="93410" cy="52165"/>
            </a:xfrm>
            <a:custGeom>
              <a:avLst/>
              <a:gdLst>
                <a:gd name="T0" fmla="*/ 87 w 176"/>
                <a:gd name="T1" fmla="*/ 0 h 175"/>
                <a:gd name="T2" fmla="*/ 111 w 176"/>
                <a:gd name="T3" fmla="*/ 2 h 175"/>
                <a:gd name="T4" fmla="*/ 132 w 176"/>
                <a:gd name="T5" fmla="*/ 12 h 175"/>
                <a:gd name="T6" fmla="*/ 150 w 176"/>
                <a:gd name="T7" fmla="*/ 25 h 175"/>
                <a:gd name="T8" fmla="*/ 163 w 176"/>
                <a:gd name="T9" fmla="*/ 43 h 175"/>
                <a:gd name="T10" fmla="*/ 173 w 176"/>
                <a:gd name="T11" fmla="*/ 64 h 175"/>
                <a:gd name="T12" fmla="*/ 176 w 176"/>
                <a:gd name="T13" fmla="*/ 88 h 175"/>
                <a:gd name="T14" fmla="*/ 173 w 176"/>
                <a:gd name="T15" fmla="*/ 111 h 175"/>
                <a:gd name="T16" fmla="*/ 163 w 176"/>
                <a:gd name="T17" fmla="*/ 132 h 175"/>
                <a:gd name="T18" fmla="*/ 150 w 176"/>
                <a:gd name="T19" fmla="*/ 150 h 175"/>
                <a:gd name="T20" fmla="*/ 132 w 176"/>
                <a:gd name="T21" fmla="*/ 163 h 175"/>
                <a:gd name="T22" fmla="*/ 111 w 176"/>
                <a:gd name="T23" fmla="*/ 173 h 175"/>
                <a:gd name="T24" fmla="*/ 87 w 176"/>
                <a:gd name="T25" fmla="*/ 175 h 175"/>
                <a:gd name="T26" fmla="*/ 64 w 176"/>
                <a:gd name="T27" fmla="*/ 173 h 175"/>
                <a:gd name="T28" fmla="*/ 43 w 176"/>
                <a:gd name="T29" fmla="*/ 163 h 175"/>
                <a:gd name="T30" fmla="*/ 26 w 176"/>
                <a:gd name="T31" fmla="*/ 150 h 175"/>
                <a:gd name="T32" fmla="*/ 12 w 176"/>
                <a:gd name="T33" fmla="*/ 132 h 175"/>
                <a:gd name="T34" fmla="*/ 2 w 176"/>
                <a:gd name="T35" fmla="*/ 111 h 175"/>
                <a:gd name="T36" fmla="*/ 0 w 176"/>
                <a:gd name="T37" fmla="*/ 88 h 175"/>
                <a:gd name="T38" fmla="*/ 2 w 176"/>
                <a:gd name="T39" fmla="*/ 64 h 175"/>
                <a:gd name="T40" fmla="*/ 12 w 176"/>
                <a:gd name="T41" fmla="*/ 43 h 175"/>
                <a:gd name="T42" fmla="*/ 26 w 176"/>
                <a:gd name="T43" fmla="*/ 25 h 175"/>
                <a:gd name="T44" fmla="*/ 43 w 176"/>
                <a:gd name="T45" fmla="*/ 12 h 175"/>
                <a:gd name="T46" fmla="*/ 64 w 176"/>
                <a:gd name="T47" fmla="*/ 2 h 175"/>
                <a:gd name="T48" fmla="*/ 87 w 176"/>
                <a:gd name="T4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75">
                  <a:moveTo>
                    <a:pt x="87" y="0"/>
                  </a:moveTo>
                  <a:lnTo>
                    <a:pt x="111" y="2"/>
                  </a:lnTo>
                  <a:lnTo>
                    <a:pt x="132" y="12"/>
                  </a:lnTo>
                  <a:lnTo>
                    <a:pt x="150" y="25"/>
                  </a:lnTo>
                  <a:lnTo>
                    <a:pt x="163" y="43"/>
                  </a:lnTo>
                  <a:lnTo>
                    <a:pt x="173" y="64"/>
                  </a:lnTo>
                  <a:lnTo>
                    <a:pt x="176" y="88"/>
                  </a:lnTo>
                  <a:lnTo>
                    <a:pt x="173" y="111"/>
                  </a:lnTo>
                  <a:lnTo>
                    <a:pt x="163" y="132"/>
                  </a:lnTo>
                  <a:lnTo>
                    <a:pt x="150" y="150"/>
                  </a:lnTo>
                  <a:lnTo>
                    <a:pt x="132" y="163"/>
                  </a:lnTo>
                  <a:lnTo>
                    <a:pt x="111" y="173"/>
                  </a:lnTo>
                  <a:lnTo>
                    <a:pt x="87" y="175"/>
                  </a:lnTo>
                  <a:lnTo>
                    <a:pt x="64" y="173"/>
                  </a:lnTo>
                  <a:lnTo>
                    <a:pt x="43" y="163"/>
                  </a:lnTo>
                  <a:lnTo>
                    <a:pt x="26" y="150"/>
                  </a:lnTo>
                  <a:lnTo>
                    <a:pt x="12" y="132"/>
                  </a:lnTo>
                  <a:lnTo>
                    <a:pt x="2" y="111"/>
                  </a:lnTo>
                  <a:lnTo>
                    <a:pt x="0" y="88"/>
                  </a:lnTo>
                  <a:lnTo>
                    <a:pt x="2" y="64"/>
                  </a:lnTo>
                  <a:lnTo>
                    <a:pt x="12" y="43"/>
                  </a:lnTo>
                  <a:lnTo>
                    <a:pt x="26" y="25"/>
                  </a:lnTo>
                  <a:lnTo>
                    <a:pt x="43" y="12"/>
                  </a:lnTo>
                  <a:lnTo>
                    <a:pt x="64" y="2"/>
                  </a:lnTo>
                  <a:lnTo>
                    <a:pt x="87" y="0"/>
                  </a:lnTo>
                  <a:close/>
                </a:path>
              </a:pathLst>
            </a:custGeom>
            <a:solidFill>
              <a:srgbClr val="9C9EA3"/>
            </a:solidFill>
            <a:ln w="0">
              <a:solidFill>
                <a:srgbClr val="9C9EA3"/>
              </a:solidFill>
              <a:prstDash val="solid"/>
              <a:round/>
              <a:headEnd/>
              <a:tailEnd/>
            </a:ln>
          </p:spPr>
          <p:txBody>
            <a:bodyPr vert="horz" wrap="square" lIns="68562" tIns="34281" rIns="68562" bIns="34281" numCol="1" anchor="t" anchorCtr="0" compatLnSpc="1">
              <a:prstTxWarp prst="textNoShape">
                <a:avLst/>
              </a:prstTxWarp>
            </a:bodyPr>
            <a:lstStyle/>
            <a:p>
              <a:pPr defTabSz="1088592">
                <a:defRPr/>
              </a:pPr>
              <a:endParaRPr lang="en-GB" sz="1700" b="1" i="1" dirty="0">
                <a:solidFill>
                  <a:srgbClr val="00005E"/>
                </a:solidFill>
                <a:latin typeface="Arial"/>
              </a:endParaRPr>
            </a:p>
          </p:txBody>
        </p:sp>
        <p:pic>
          <p:nvPicPr>
            <p:cNvPr id="22" name="Picture 31" descr="Image result for nordea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72" t="31066" r="13408" b="31066"/>
            <a:stretch/>
          </p:blipFill>
          <p:spPr bwMode="auto">
            <a:xfrm>
              <a:off x="1463924" y="3782720"/>
              <a:ext cx="398299" cy="49259"/>
            </a:xfrm>
            <a:prstGeom prst="rect">
              <a:avLst/>
            </a:prstGeom>
            <a:solidFill>
              <a:srgbClr val="FFFFFF"/>
            </a:solidFill>
            <a:ln w="0">
              <a:solidFill>
                <a:srgbClr val="FFFFFF"/>
              </a:solidFill>
              <a:prstDash val="solid"/>
              <a:round/>
              <a:headEnd/>
              <a:tailEnd/>
            </a:ln>
            <a:extLst/>
          </p:spPr>
        </p:pic>
        <p:sp>
          <p:nvSpPr>
            <p:cNvPr id="23" name="Freeform 16"/>
            <p:cNvSpPr>
              <a:spLocks/>
            </p:cNvSpPr>
            <p:nvPr/>
          </p:nvSpPr>
          <p:spPr bwMode="auto">
            <a:xfrm>
              <a:off x="1460249" y="3857566"/>
              <a:ext cx="298224" cy="116627"/>
            </a:xfrm>
            <a:custGeom>
              <a:avLst/>
              <a:gdLst>
                <a:gd name="T0" fmla="*/ 4 w 151"/>
                <a:gd name="T1" fmla="*/ 105 h 105"/>
                <a:gd name="T2" fmla="*/ 147 w 151"/>
                <a:gd name="T3" fmla="*/ 105 h 105"/>
                <a:gd name="T4" fmla="*/ 151 w 151"/>
                <a:gd name="T5" fmla="*/ 101 h 105"/>
                <a:gd name="T6" fmla="*/ 147 w 151"/>
                <a:gd name="T7" fmla="*/ 97 h 105"/>
                <a:gd name="T8" fmla="*/ 129 w 151"/>
                <a:gd name="T9" fmla="*/ 97 h 105"/>
                <a:gd name="T10" fmla="*/ 129 w 151"/>
                <a:gd name="T11" fmla="*/ 54 h 105"/>
                <a:gd name="T12" fmla="*/ 124 w 151"/>
                <a:gd name="T13" fmla="*/ 49 h 105"/>
                <a:gd name="T14" fmla="*/ 105 w 151"/>
                <a:gd name="T15" fmla="*/ 49 h 105"/>
                <a:gd name="T16" fmla="*/ 101 w 151"/>
                <a:gd name="T17" fmla="*/ 54 h 105"/>
                <a:gd name="T18" fmla="*/ 101 w 151"/>
                <a:gd name="T19" fmla="*/ 97 h 105"/>
                <a:gd name="T20" fmla="*/ 91 w 151"/>
                <a:gd name="T21" fmla="*/ 97 h 105"/>
                <a:gd name="T22" fmla="*/ 91 w 151"/>
                <a:gd name="T23" fmla="*/ 5 h 105"/>
                <a:gd name="T24" fmla="*/ 86 w 151"/>
                <a:gd name="T25" fmla="*/ 0 h 105"/>
                <a:gd name="T26" fmla="*/ 67 w 151"/>
                <a:gd name="T27" fmla="*/ 0 h 105"/>
                <a:gd name="T28" fmla="*/ 62 w 151"/>
                <a:gd name="T29" fmla="*/ 5 h 105"/>
                <a:gd name="T30" fmla="*/ 62 w 151"/>
                <a:gd name="T31" fmla="*/ 97 h 105"/>
                <a:gd name="T32" fmla="*/ 52 w 151"/>
                <a:gd name="T33" fmla="*/ 97 h 105"/>
                <a:gd name="T34" fmla="*/ 52 w 151"/>
                <a:gd name="T35" fmla="*/ 32 h 105"/>
                <a:gd name="T36" fmla="*/ 47 w 151"/>
                <a:gd name="T37" fmla="*/ 28 h 105"/>
                <a:gd name="T38" fmla="*/ 28 w 151"/>
                <a:gd name="T39" fmla="*/ 28 h 105"/>
                <a:gd name="T40" fmla="*/ 24 w 151"/>
                <a:gd name="T41" fmla="*/ 32 h 105"/>
                <a:gd name="T42" fmla="*/ 24 w 151"/>
                <a:gd name="T43" fmla="*/ 97 h 105"/>
                <a:gd name="T44" fmla="*/ 4 w 151"/>
                <a:gd name="T45" fmla="*/ 97 h 105"/>
                <a:gd name="T46" fmla="*/ 0 w 151"/>
                <a:gd name="T47" fmla="*/ 101 h 105"/>
                <a:gd name="T48" fmla="*/ 4 w 151"/>
                <a:gd name="T4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05">
                  <a:moveTo>
                    <a:pt x="4" y="105"/>
                  </a:moveTo>
                  <a:cubicBezTo>
                    <a:pt x="147" y="105"/>
                    <a:pt x="147" y="105"/>
                    <a:pt x="147" y="105"/>
                  </a:cubicBezTo>
                  <a:cubicBezTo>
                    <a:pt x="149" y="105"/>
                    <a:pt x="151" y="103"/>
                    <a:pt x="151" y="101"/>
                  </a:cubicBezTo>
                  <a:cubicBezTo>
                    <a:pt x="151" y="98"/>
                    <a:pt x="149" y="97"/>
                    <a:pt x="147" y="97"/>
                  </a:cubicBezTo>
                  <a:cubicBezTo>
                    <a:pt x="129" y="97"/>
                    <a:pt x="129" y="97"/>
                    <a:pt x="129" y="97"/>
                  </a:cubicBezTo>
                  <a:cubicBezTo>
                    <a:pt x="129" y="54"/>
                    <a:pt x="129" y="54"/>
                    <a:pt x="129" y="54"/>
                  </a:cubicBezTo>
                  <a:cubicBezTo>
                    <a:pt x="129" y="52"/>
                    <a:pt x="127" y="49"/>
                    <a:pt x="124" y="49"/>
                  </a:cubicBezTo>
                  <a:cubicBezTo>
                    <a:pt x="105" y="49"/>
                    <a:pt x="105" y="49"/>
                    <a:pt x="105" y="49"/>
                  </a:cubicBezTo>
                  <a:cubicBezTo>
                    <a:pt x="103" y="49"/>
                    <a:pt x="101" y="52"/>
                    <a:pt x="101" y="54"/>
                  </a:cubicBezTo>
                  <a:cubicBezTo>
                    <a:pt x="101" y="97"/>
                    <a:pt x="101" y="97"/>
                    <a:pt x="101" y="97"/>
                  </a:cubicBezTo>
                  <a:cubicBezTo>
                    <a:pt x="91" y="97"/>
                    <a:pt x="91" y="97"/>
                    <a:pt x="91" y="97"/>
                  </a:cubicBezTo>
                  <a:cubicBezTo>
                    <a:pt x="91" y="5"/>
                    <a:pt x="91" y="5"/>
                    <a:pt x="91" y="5"/>
                  </a:cubicBezTo>
                  <a:cubicBezTo>
                    <a:pt x="91" y="2"/>
                    <a:pt x="89" y="0"/>
                    <a:pt x="86" y="0"/>
                  </a:cubicBezTo>
                  <a:cubicBezTo>
                    <a:pt x="67" y="0"/>
                    <a:pt x="67" y="0"/>
                    <a:pt x="67" y="0"/>
                  </a:cubicBezTo>
                  <a:cubicBezTo>
                    <a:pt x="64" y="0"/>
                    <a:pt x="62" y="2"/>
                    <a:pt x="62" y="5"/>
                  </a:cubicBezTo>
                  <a:cubicBezTo>
                    <a:pt x="62" y="97"/>
                    <a:pt x="62" y="97"/>
                    <a:pt x="62" y="97"/>
                  </a:cubicBezTo>
                  <a:cubicBezTo>
                    <a:pt x="52" y="97"/>
                    <a:pt x="52" y="97"/>
                    <a:pt x="52" y="97"/>
                  </a:cubicBezTo>
                  <a:cubicBezTo>
                    <a:pt x="52" y="32"/>
                    <a:pt x="52" y="32"/>
                    <a:pt x="52" y="32"/>
                  </a:cubicBezTo>
                  <a:cubicBezTo>
                    <a:pt x="52" y="30"/>
                    <a:pt x="50" y="28"/>
                    <a:pt x="47" y="28"/>
                  </a:cubicBezTo>
                  <a:cubicBezTo>
                    <a:pt x="28" y="28"/>
                    <a:pt x="28" y="28"/>
                    <a:pt x="28" y="28"/>
                  </a:cubicBezTo>
                  <a:cubicBezTo>
                    <a:pt x="26" y="28"/>
                    <a:pt x="24" y="30"/>
                    <a:pt x="24" y="32"/>
                  </a:cubicBezTo>
                  <a:cubicBezTo>
                    <a:pt x="24" y="97"/>
                    <a:pt x="24" y="97"/>
                    <a:pt x="24" y="97"/>
                  </a:cubicBezTo>
                  <a:cubicBezTo>
                    <a:pt x="4" y="97"/>
                    <a:pt x="4" y="97"/>
                    <a:pt x="4" y="97"/>
                  </a:cubicBezTo>
                  <a:cubicBezTo>
                    <a:pt x="2" y="97"/>
                    <a:pt x="0" y="98"/>
                    <a:pt x="0" y="101"/>
                  </a:cubicBezTo>
                  <a:cubicBezTo>
                    <a:pt x="0" y="103"/>
                    <a:pt x="2" y="105"/>
                    <a:pt x="4" y="105"/>
                  </a:cubicBezTo>
                  <a:close/>
                </a:path>
              </a:pathLst>
            </a:custGeom>
            <a:solidFill>
              <a:schemeClr val="tx2"/>
            </a:solidFill>
            <a:ln>
              <a:noFill/>
            </a:ln>
            <a:extLst/>
          </p:spPr>
          <p:txBody>
            <a:bodyPr vert="horz" wrap="square" lIns="68562" tIns="34281" rIns="68562" bIns="34281" numCol="1" anchor="t" anchorCtr="0" compatLnSpc="1">
              <a:prstTxWarp prst="textNoShape">
                <a:avLst/>
              </a:prstTxWarp>
            </a:bodyPr>
            <a:lstStyle/>
            <a:p>
              <a:pPr defTabSz="1088592">
                <a:defRPr/>
              </a:pPr>
              <a:endParaRPr lang="en-GB" sz="1700" b="1" i="1" dirty="0">
                <a:solidFill>
                  <a:srgbClr val="00005E"/>
                </a:solidFill>
                <a:latin typeface="Arial"/>
              </a:endParaRPr>
            </a:p>
          </p:txBody>
        </p:sp>
        <p:grpSp>
          <p:nvGrpSpPr>
            <p:cNvPr id="24" name="Group 23"/>
            <p:cNvGrpSpPr>
              <a:grpSpLocks/>
            </p:cNvGrpSpPr>
            <p:nvPr/>
          </p:nvGrpSpPr>
          <p:grpSpPr>
            <a:xfrm>
              <a:off x="1424349" y="4076408"/>
              <a:ext cx="472886" cy="109005"/>
              <a:chOff x="2414662" y="1668253"/>
              <a:chExt cx="521105" cy="140416"/>
            </a:xfrm>
          </p:grpSpPr>
          <p:cxnSp>
            <p:nvCxnSpPr>
              <p:cNvPr id="25" name="Straight Connector 24"/>
              <p:cNvCxnSpPr>
                <a:cxnSpLocks/>
              </p:cNvCxnSpPr>
              <p:nvPr/>
            </p:nvCxnSpPr>
            <p:spPr>
              <a:xfrm>
                <a:off x="2414662" y="1668253"/>
                <a:ext cx="52110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2414662" y="1738461"/>
                <a:ext cx="52110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14662" y="1703357"/>
                <a:ext cx="52110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a:off x="2414662" y="1808669"/>
                <a:ext cx="39439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2414662" y="1773565"/>
                <a:ext cx="52110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30" name="Rectangle 29"/>
          <p:cNvSpPr/>
          <p:nvPr/>
        </p:nvSpPr>
        <p:spPr>
          <a:xfrm>
            <a:off x="766966" y="3186575"/>
            <a:ext cx="1368104" cy="1052263"/>
          </a:xfrm>
          <a:prstGeom prst="rect">
            <a:avLst/>
          </a:prstGeom>
        </p:spPr>
        <p:txBody>
          <a:bodyPr wrap="none" lIns="97205" tIns="48603" rIns="97205" bIns="48603">
            <a:spAutoFit/>
          </a:bodyPr>
          <a:lstStyle/>
          <a:p>
            <a:pPr defTabSz="1088592">
              <a:defRPr/>
            </a:pPr>
            <a:r>
              <a:rPr lang="en-GB" sz="1200" b="1" dirty="0" smtClean="0">
                <a:solidFill>
                  <a:srgbClr val="0000A0"/>
                </a:solidFill>
                <a:latin typeface="+mj-lt"/>
              </a:rPr>
              <a:t>TECHNOLOGY</a:t>
            </a:r>
          </a:p>
          <a:p>
            <a:pPr marL="260350" indent="-182563" defTabSz="1088592">
              <a:buFont typeface="Arial" panose="020B0604020202020204" pitchFamily="34" charset="0"/>
              <a:buChar char="•"/>
              <a:defRPr/>
            </a:pPr>
            <a:r>
              <a:rPr lang="en-GB" sz="1000" dirty="0" smtClean="0">
                <a:solidFill>
                  <a:srgbClr val="0000A0"/>
                </a:solidFill>
                <a:latin typeface="+mj-lt"/>
              </a:rPr>
              <a:t>DIGITAL</a:t>
            </a:r>
          </a:p>
          <a:p>
            <a:pPr marL="260350" indent="-182563" defTabSz="1088592">
              <a:buFont typeface="Arial" panose="020B0604020202020204" pitchFamily="34" charset="0"/>
              <a:buChar char="•"/>
              <a:defRPr/>
            </a:pPr>
            <a:r>
              <a:rPr lang="en-GB" sz="1000" dirty="0" smtClean="0">
                <a:solidFill>
                  <a:srgbClr val="0000A0"/>
                </a:solidFill>
                <a:latin typeface="+mj-lt"/>
              </a:rPr>
              <a:t>MOBILE</a:t>
            </a:r>
          </a:p>
          <a:p>
            <a:pPr marL="260350" indent="-182563" defTabSz="1088592">
              <a:buFont typeface="Arial" panose="020B0604020202020204" pitchFamily="34" charset="0"/>
              <a:buChar char="•"/>
              <a:defRPr/>
            </a:pPr>
            <a:r>
              <a:rPr lang="en-GB" sz="1000" dirty="0" smtClean="0">
                <a:solidFill>
                  <a:srgbClr val="0000A0"/>
                </a:solidFill>
                <a:latin typeface="+mj-lt"/>
              </a:rPr>
              <a:t>AI/ROBOTICS</a:t>
            </a:r>
          </a:p>
          <a:p>
            <a:pPr marL="260350" indent="-182563" defTabSz="1088592">
              <a:buFont typeface="Arial" panose="020B0604020202020204" pitchFamily="34" charset="0"/>
              <a:buChar char="•"/>
              <a:defRPr/>
            </a:pPr>
            <a:r>
              <a:rPr lang="en-GB" sz="1000" dirty="0" smtClean="0">
                <a:solidFill>
                  <a:srgbClr val="0000A0"/>
                </a:solidFill>
                <a:latin typeface="+mj-lt"/>
              </a:rPr>
              <a:t>SOCIAL MEDIA</a:t>
            </a:r>
          </a:p>
          <a:p>
            <a:pPr marL="260350" indent="-182563" defTabSz="1088592">
              <a:buFont typeface="Arial" panose="020B0604020202020204" pitchFamily="34" charset="0"/>
              <a:buChar char="•"/>
              <a:defRPr/>
            </a:pPr>
            <a:r>
              <a:rPr lang="en-GB" sz="1000" dirty="0" smtClean="0">
                <a:solidFill>
                  <a:srgbClr val="0000A0"/>
                </a:solidFill>
                <a:latin typeface="+mj-lt"/>
              </a:rPr>
              <a:t>CLOUD</a:t>
            </a:r>
            <a:endParaRPr lang="en-GB" sz="1000" dirty="0">
              <a:solidFill>
                <a:srgbClr val="0000A0"/>
              </a:solidFill>
              <a:latin typeface="+mj-lt"/>
            </a:endParaRPr>
          </a:p>
        </p:txBody>
      </p:sp>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256" y="3512115"/>
            <a:ext cx="447563"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a:spLocks/>
          </p:cNvSpPr>
          <p:nvPr/>
        </p:nvSpPr>
        <p:spPr>
          <a:xfrm>
            <a:off x="3697826" y="3446991"/>
            <a:ext cx="1729605"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0" lvl="0" indent="0" defTabSz="913526" eaLnBrk="1" hangingPunct="1">
              <a:buClr>
                <a:schemeClr val="tx2"/>
              </a:buClr>
              <a:defRPr sz="1300" baseline="0">
                <a:solidFill>
                  <a:schemeClr val="tx2"/>
                </a:solidFill>
                <a:latin typeface="Georgia" panose="02040502050405020303" pitchFamily="18" charset="0"/>
                <a:ea typeface="Arial Unicode MS" pitchFamily="34" charset="-128"/>
                <a:cs typeface="Arial Unicode MS" pitchFamily="34" charset="-128"/>
              </a:defRPr>
            </a:lvl1pPr>
            <a:lvl2pPr marL="197607" lvl="1" indent="-195987" defTabSz="91352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26835" lvl="3" indent="-158733" defTabSz="91352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5669" algn="ctr" defTabSz="1087735" fontAlgn="base">
              <a:spcBef>
                <a:spcPct val="0"/>
              </a:spcBef>
              <a:spcAft>
                <a:spcPct val="0"/>
              </a:spcAft>
              <a:buClr>
                <a:srgbClr val="0000A0"/>
              </a:buClr>
              <a:defRPr/>
            </a:pPr>
            <a:r>
              <a:rPr lang="en-GB" sz="1200" b="1" dirty="0" smtClean="0">
                <a:solidFill>
                  <a:srgbClr val="0000A0"/>
                </a:solidFill>
                <a:latin typeface="+mj-lt"/>
              </a:rPr>
              <a:t>CHANGING</a:t>
            </a:r>
            <a:br>
              <a:rPr lang="en-GB" sz="1200" b="1" dirty="0" smtClean="0">
                <a:solidFill>
                  <a:srgbClr val="0000A0"/>
                </a:solidFill>
                <a:latin typeface="+mj-lt"/>
              </a:rPr>
            </a:br>
            <a:r>
              <a:rPr lang="en-GB" sz="1200" b="1" dirty="0" smtClean="0">
                <a:solidFill>
                  <a:srgbClr val="0000A0"/>
                </a:solidFill>
                <a:latin typeface="+mj-lt"/>
              </a:rPr>
              <a:t>COMPETITIVE</a:t>
            </a:r>
            <a:br>
              <a:rPr lang="en-GB" sz="1200" b="1" dirty="0" smtClean="0">
                <a:solidFill>
                  <a:srgbClr val="0000A0"/>
                </a:solidFill>
                <a:latin typeface="+mj-lt"/>
              </a:rPr>
            </a:br>
            <a:r>
              <a:rPr lang="en-GB" sz="1200" b="1" dirty="0" smtClean="0">
                <a:solidFill>
                  <a:srgbClr val="0000A0"/>
                </a:solidFill>
                <a:latin typeface="+mj-lt"/>
              </a:rPr>
              <a:t>LANDSCAPE</a:t>
            </a:r>
            <a:endParaRPr lang="en-GB" sz="1200" b="1" dirty="0">
              <a:solidFill>
                <a:srgbClr val="0000A0"/>
              </a:solidFill>
              <a:latin typeface="+mj-lt"/>
            </a:endParaRPr>
          </a:p>
        </p:txBody>
      </p:sp>
      <p:sp>
        <p:nvSpPr>
          <p:cNvPr id="33" name="TextBox 32"/>
          <p:cNvSpPr txBox="1">
            <a:spLocks/>
          </p:cNvSpPr>
          <p:nvPr/>
        </p:nvSpPr>
        <p:spPr>
          <a:xfrm>
            <a:off x="1401237" y="4513332"/>
            <a:ext cx="3238228"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0" lvl="0" indent="0" defTabSz="913526" eaLnBrk="1" hangingPunct="1">
              <a:buClr>
                <a:schemeClr val="tx2"/>
              </a:buClr>
              <a:defRPr sz="1300" baseline="0">
                <a:solidFill>
                  <a:schemeClr val="tx2"/>
                </a:solidFill>
                <a:latin typeface="Georgia" panose="02040502050405020303" pitchFamily="18" charset="0"/>
                <a:ea typeface="Arial Unicode MS" pitchFamily="34" charset="-128"/>
                <a:cs typeface="Arial Unicode MS" pitchFamily="34" charset="-128"/>
              </a:defRPr>
            </a:lvl1pPr>
            <a:lvl2pPr marL="197607" lvl="1" indent="-195987" defTabSz="91352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26835" lvl="3" indent="-158733" defTabSz="91352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5669" algn="ctr" defTabSz="1087735" fontAlgn="base">
              <a:spcBef>
                <a:spcPct val="0"/>
              </a:spcBef>
              <a:spcAft>
                <a:spcPct val="0"/>
              </a:spcAft>
              <a:buClr>
                <a:srgbClr val="0000A0"/>
              </a:buClr>
              <a:defRPr/>
            </a:pPr>
            <a:r>
              <a:rPr lang="en-GB" sz="1200" b="1" dirty="0" smtClean="0">
                <a:solidFill>
                  <a:srgbClr val="0000A0"/>
                </a:solidFill>
                <a:latin typeface="+mj-lt"/>
              </a:rPr>
              <a:t>CHANGING CUSTOMER BEHAVIOUR AND EXPECTATIONS</a:t>
            </a:r>
            <a:endParaRPr lang="en-GB" sz="1200" b="1" dirty="0">
              <a:solidFill>
                <a:srgbClr val="0000A0"/>
              </a:solidFill>
              <a:latin typeface="+mj-lt"/>
            </a:endParaRPr>
          </a:p>
        </p:txBody>
      </p:sp>
      <p:sp>
        <p:nvSpPr>
          <p:cNvPr id="36" name="Rectangle 35"/>
          <p:cNvSpPr/>
          <p:nvPr/>
        </p:nvSpPr>
        <p:spPr>
          <a:xfrm>
            <a:off x="682916" y="1403493"/>
            <a:ext cx="4718424" cy="446568"/>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u="sng" dirty="0" smtClean="0">
                <a:solidFill>
                  <a:schemeClr val="bg1"/>
                </a:solidFill>
              </a:rPr>
              <a:t>External</a:t>
            </a:r>
            <a:r>
              <a:rPr lang="en-GB" sz="1400" b="1" dirty="0" smtClean="0">
                <a:solidFill>
                  <a:schemeClr val="bg1"/>
                </a:solidFill>
              </a:rPr>
              <a:t> forces driving a need for change</a:t>
            </a:r>
            <a:endParaRPr lang="en-GB" sz="1400" b="1" dirty="0">
              <a:solidFill>
                <a:schemeClr val="bg1"/>
              </a:solidFill>
            </a:endParaRPr>
          </a:p>
        </p:txBody>
      </p:sp>
      <p:sp>
        <p:nvSpPr>
          <p:cNvPr id="37" name="Rectangle 36"/>
          <p:cNvSpPr/>
          <p:nvPr/>
        </p:nvSpPr>
        <p:spPr>
          <a:xfrm>
            <a:off x="6796637" y="1403493"/>
            <a:ext cx="4718424" cy="446568"/>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u="sng" dirty="0" smtClean="0">
                <a:solidFill>
                  <a:schemeClr val="bg1"/>
                </a:solidFill>
              </a:rPr>
              <a:t>Internal</a:t>
            </a:r>
            <a:r>
              <a:rPr lang="en-GB" sz="1400" b="1" dirty="0" smtClean="0">
                <a:solidFill>
                  <a:schemeClr val="bg1"/>
                </a:solidFill>
              </a:rPr>
              <a:t> forces driving a need for change</a:t>
            </a:r>
            <a:endParaRPr lang="en-GB" sz="1400" b="1" dirty="0">
              <a:solidFill>
                <a:schemeClr val="bg1"/>
              </a:solidFill>
            </a:endParaRPr>
          </a:p>
        </p:txBody>
      </p:sp>
      <p:sp>
        <p:nvSpPr>
          <p:cNvPr id="40" name="Rounded Rectangle 39"/>
          <p:cNvSpPr/>
          <p:nvPr/>
        </p:nvSpPr>
        <p:spPr>
          <a:xfrm>
            <a:off x="883928" y="5229557"/>
            <a:ext cx="4336661" cy="852263"/>
          </a:xfrm>
          <a:prstGeom prst="roundRect">
            <a:avLst/>
          </a:prstGeom>
          <a:solidFill>
            <a:schemeClr val="bg1">
              <a:lumMod val="9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1" name="TextBox 40"/>
          <p:cNvSpPr txBox="1"/>
          <p:nvPr/>
        </p:nvSpPr>
        <p:spPr>
          <a:xfrm>
            <a:off x="947727" y="5343155"/>
            <a:ext cx="1260009" cy="646331"/>
          </a:xfrm>
          <a:prstGeom prst="rect">
            <a:avLst/>
          </a:prstGeom>
          <a:noFill/>
        </p:spPr>
        <p:txBody>
          <a:bodyPr wrap="square" rtlCol="0">
            <a:spAutoFit/>
          </a:bodyPr>
          <a:lstStyle/>
          <a:p>
            <a:r>
              <a:rPr lang="en-GB" sz="1200" dirty="0" smtClean="0">
                <a:solidFill>
                  <a:schemeClr val="tx1"/>
                </a:solidFill>
              </a:rPr>
              <a:t>External environment</a:t>
            </a:r>
            <a:br>
              <a:rPr lang="en-GB" sz="1200" dirty="0" smtClean="0">
                <a:solidFill>
                  <a:schemeClr val="tx1"/>
                </a:solidFill>
              </a:rPr>
            </a:br>
            <a:r>
              <a:rPr lang="en-GB" sz="1200" dirty="0" smtClean="0">
                <a:solidFill>
                  <a:schemeClr val="tx1"/>
                </a:solidFill>
              </a:rPr>
              <a:t>= </a:t>
            </a:r>
            <a:r>
              <a:rPr lang="en-GB" sz="1200" b="1" dirty="0" smtClean="0">
                <a:solidFill>
                  <a:schemeClr val="tx1"/>
                </a:solidFill>
              </a:rPr>
              <a:t>VUCA</a:t>
            </a:r>
            <a:endParaRPr lang="en-GB" sz="1200" b="1" dirty="0">
              <a:solidFill>
                <a:schemeClr val="tx1"/>
              </a:solidFill>
            </a:endParaRPr>
          </a:p>
        </p:txBody>
      </p:sp>
      <p:sp>
        <p:nvSpPr>
          <p:cNvPr id="42" name="TextBox 41"/>
          <p:cNvSpPr txBox="1"/>
          <p:nvPr/>
        </p:nvSpPr>
        <p:spPr>
          <a:xfrm>
            <a:off x="2508897" y="5250823"/>
            <a:ext cx="1010053" cy="830997"/>
          </a:xfrm>
          <a:prstGeom prst="rect">
            <a:avLst/>
          </a:prstGeom>
          <a:noFill/>
        </p:spPr>
        <p:txBody>
          <a:bodyPr wrap="square" rtlCol="0">
            <a:spAutoFit/>
          </a:bodyPr>
          <a:lstStyle/>
          <a:p>
            <a:r>
              <a:rPr lang="en-GB" sz="1200" b="1" dirty="0"/>
              <a:t>V</a:t>
            </a:r>
            <a:r>
              <a:rPr lang="en-GB" sz="1200" dirty="0"/>
              <a:t>olatility</a:t>
            </a:r>
          </a:p>
          <a:p>
            <a:r>
              <a:rPr lang="en-GB" sz="1200" b="1" dirty="0"/>
              <a:t>U</a:t>
            </a:r>
            <a:r>
              <a:rPr lang="en-GB" sz="1200" dirty="0"/>
              <a:t>ncertainty</a:t>
            </a:r>
          </a:p>
          <a:p>
            <a:r>
              <a:rPr lang="en-GB" sz="1200" b="1" dirty="0"/>
              <a:t>C</a:t>
            </a:r>
            <a:r>
              <a:rPr lang="en-GB" sz="1200" dirty="0"/>
              <a:t>omplexity</a:t>
            </a:r>
          </a:p>
          <a:p>
            <a:r>
              <a:rPr lang="en-GB" sz="1200" b="1" dirty="0"/>
              <a:t>A</a:t>
            </a:r>
            <a:r>
              <a:rPr lang="en-GB" sz="1200" dirty="0"/>
              <a:t>mbiguity</a:t>
            </a:r>
          </a:p>
        </p:txBody>
      </p:sp>
      <p:sp>
        <p:nvSpPr>
          <p:cNvPr id="43" name="Right Arrow 42"/>
          <p:cNvSpPr/>
          <p:nvPr/>
        </p:nvSpPr>
        <p:spPr>
          <a:xfrm>
            <a:off x="2041455" y="5507660"/>
            <a:ext cx="378574" cy="32960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4" name="Right Arrow 43"/>
          <p:cNvSpPr/>
          <p:nvPr/>
        </p:nvSpPr>
        <p:spPr>
          <a:xfrm>
            <a:off x="3574101" y="5507660"/>
            <a:ext cx="378574" cy="32960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5" name="TextBox 44"/>
          <p:cNvSpPr txBox="1"/>
          <p:nvPr/>
        </p:nvSpPr>
        <p:spPr>
          <a:xfrm>
            <a:off x="4016473" y="5250823"/>
            <a:ext cx="1010053" cy="830997"/>
          </a:xfrm>
          <a:prstGeom prst="rect">
            <a:avLst/>
          </a:prstGeom>
          <a:noFill/>
        </p:spPr>
        <p:txBody>
          <a:bodyPr wrap="square" rtlCol="0">
            <a:spAutoFit/>
          </a:bodyPr>
          <a:lstStyle/>
          <a:p>
            <a:r>
              <a:rPr lang="en-GB" sz="1200" dirty="0" smtClean="0"/>
              <a:t>Flexibility &amp; optionality critical in organisation</a:t>
            </a:r>
            <a:endParaRPr lang="en-GB" sz="1200" dirty="0"/>
          </a:p>
        </p:txBody>
      </p:sp>
      <p:cxnSp>
        <p:nvCxnSpPr>
          <p:cNvPr id="46" name="Straight Connector 45"/>
          <p:cNvCxnSpPr/>
          <p:nvPr/>
        </p:nvCxnSpPr>
        <p:spPr>
          <a:xfrm>
            <a:off x="7315200" y="3680917"/>
            <a:ext cx="3795823" cy="0"/>
          </a:xfrm>
          <a:prstGeom prst="line">
            <a:avLst/>
          </a:prstGeom>
          <a:ln w="6350">
            <a:solidFill>
              <a:srgbClr val="8B8A8D"/>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8077555" y="3306508"/>
            <a:ext cx="566715" cy="374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8" name="Rectangle 47"/>
          <p:cNvSpPr/>
          <p:nvPr/>
        </p:nvSpPr>
        <p:spPr>
          <a:xfrm>
            <a:off x="10044578" y="3101512"/>
            <a:ext cx="566715" cy="5794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53" name="TextBox 52"/>
          <p:cNvSpPr txBox="1"/>
          <p:nvPr/>
        </p:nvSpPr>
        <p:spPr>
          <a:xfrm>
            <a:off x="8077555" y="3688292"/>
            <a:ext cx="566715" cy="276999"/>
          </a:xfrm>
          <a:prstGeom prst="rect">
            <a:avLst/>
          </a:prstGeom>
          <a:noFill/>
        </p:spPr>
        <p:txBody>
          <a:bodyPr wrap="square" rtlCol="0">
            <a:spAutoFit/>
          </a:bodyPr>
          <a:lstStyle/>
          <a:p>
            <a:r>
              <a:rPr lang="en-GB" sz="1200" dirty="0" smtClean="0">
                <a:solidFill>
                  <a:schemeClr val="tx1"/>
                </a:solidFill>
              </a:rPr>
              <a:t>2018</a:t>
            </a:r>
            <a:endParaRPr lang="en-GB" sz="1200" dirty="0">
              <a:solidFill>
                <a:schemeClr val="tx1"/>
              </a:solidFill>
            </a:endParaRPr>
          </a:p>
        </p:txBody>
      </p:sp>
      <p:sp>
        <p:nvSpPr>
          <p:cNvPr id="54" name="TextBox 53"/>
          <p:cNvSpPr txBox="1"/>
          <p:nvPr/>
        </p:nvSpPr>
        <p:spPr>
          <a:xfrm>
            <a:off x="10044577" y="3688292"/>
            <a:ext cx="566715" cy="276999"/>
          </a:xfrm>
          <a:prstGeom prst="rect">
            <a:avLst/>
          </a:prstGeom>
          <a:noFill/>
        </p:spPr>
        <p:txBody>
          <a:bodyPr wrap="square" rtlCol="0">
            <a:spAutoFit/>
          </a:bodyPr>
          <a:lstStyle/>
          <a:p>
            <a:r>
              <a:rPr lang="en-GB" sz="1200" dirty="0" smtClean="0">
                <a:solidFill>
                  <a:schemeClr val="tx1"/>
                </a:solidFill>
              </a:rPr>
              <a:t>2021</a:t>
            </a:r>
            <a:endParaRPr lang="en-GB" sz="1200" dirty="0">
              <a:solidFill>
                <a:schemeClr val="tx1"/>
              </a:solidFill>
            </a:endParaRPr>
          </a:p>
        </p:txBody>
      </p:sp>
      <p:cxnSp>
        <p:nvCxnSpPr>
          <p:cNvPr id="65" name="Straight Connector 64"/>
          <p:cNvCxnSpPr/>
          <p:nvPr/>
        </p:nvCxnSpPr>
        <p:spPr>
          <a:xfrm>
            <a:off x="7155721" y="2191973"/>
            <a:ext cx="3774549" cy="0"/>
          </a:xfrm>
          <a:prstGeom prst="line">
            <a:avLst/>
          </a:prstGeom>
          <a:ln w="63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7397033" y="2083973"/>
            <a:ext cx="2268000" cy="21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smtClean="0">
                <a:solidFill>
                  <a:schemeClr val="bg1"/>
                </a:solidFill>
              </a:rPr>
              <a:t>Underlying cost pressure</a:t>
            </a:r>
            <a:endParaRPr lang="en-GB" sz="1200" b="1" dirty="0">
              <a:solidFill>
                <a:schemeClr val="bg1"/>
              </a:solidFill>
            </a:endParaRPr>
          </a:p>
        </p:txBody>
      </p:sp>
      <p:cxnSp>
        <p:nvCxnSpPr>
          <p:cNvPr id="68" name="Straight Connector 67"/>
          <p:cNvCxnSpPr/>
          <p:nvPr/>
        </p:nvCxnSpPr>
        <p:spPr>
          <a:xfrm>
            <a:off x="7155721" y="4228854"/>
            <a:ext cx="3774549" cy="0"/>
          </a:xfrm>
          <a:prstGeom prst="line">
            <a:avLst/>
          </a:prstGeom>
          <a:ln w="63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7397033" y="4120854"/>
            <a:ext cx="2268000" cy="21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smtClean="0">
                <a:solidFill>
                  <a:schemeClr val="bg1"/>
                </a:solidFill>
              </a:rPr>
              <a:t>Need for “Common Model”</a:t>
            </a:r>
            <a:endParaRPr lang="en-GB" sz="1200" b="1" dirty="0">
              <a:solidFill>
                <a:schemeClr val="bg1"/>
              </a:solidFill>
            </a:endParaRPr>
          </a:p>
        </p:txBody>
      </p:sp>
      <p:grpSp>
        <p:nvGrpSpPr>
          <p:cNvPr id="38" name="Group 37"/>
          <p:cNvGrpSpPr/>
          <p:nvPr/>
        </p:nvGrpSpPr>
        <p:grpSpPr>
          <a:xfrm>
            <a:off x="7315200" y="5000190"/>
            <a:ext cx="3506037" cy="1119957"/>
            <a:chOff x="7240062" y="4819069"/>
            <a:chExt cx="3904226" cy="1349252"/>
          </a:xfrm>
        </p:grpSpPr>
        <p:grpSp>
          <p:nvGrpSpPr>
            <p:cNvPr id="96" name="Group 95"/>
            <p:cNvGrpSpPr/>
            <p:nvPr/>
          </p:nvGrpSpPr>
          <p:grpSpPr>
            <a:xfrm>
              <a:off x="7288652" y="4819069"/>
              <a:ext cx="3802471" cy="1349252"/>
              <a:chOff x="1562612" y="2013496"/>
              <a:chExt cx="8821412" cy="3600000"/>
            </a:xfrm>
          </p:grpSpPr>
          <p:sp>
            <p:nvSpPr>
              <p:cNvPr id="97" name="Oval 96"/>
              <p:cNvSpPr/>
              <p:nvPr/>
            </p:nvSpPr>
            <p:spPr>
              <a:xfrm>
                <a:off x="6784024" y="2013496"/>
                <a:ext cx="3600000" cy="360000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b="1" dirty="0">
                  <a:solidFill>
                    <a:schemeClr val="bg2"/>
                  </a:solidFill>
                </a:endParaRPr>
              </a:p>
            </p:txBody>
          </p:sp>
          <p:sp>
            <p:nvSpPr>
              <p:cNvPr id="98" name="Pentagon 97"/>
              <p:cNvSpPr/>
              <p:nvPr/>
            </p:nvSpPr>
            <p:spPr>
              <a:xfrm>
                <a:off x="4442606" y="3007903"/>
                <a:ext cx="2854944" cy="1706223"/>
              </a:xfrm>
              <a:prstGeom prst="homePlate">
                <a:avLst>
                  <a:gd name="adj" fmla="val 36054"/>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grpSp>
            <p:nvGrpSpPr>
              <p:cNvPr id="99" name="Group 98"/>
              <p:cNvGrpSpPr/>
              <p:nvPr/>
            </p:nvGrpSpPr>
            <p:grpSpPr>
              <a:xfrm>
                <a:off x="1562612" y="2013496"/>
                <a:ext cx="3600000" cy="3600000"/>
                <a:chOff x="561974" y="2038350"/>
                <a:chExt cx="3600000" cy="3600000"/>
              </a:xfrm>
            </p:grpSpPr>
            <p:sp>
              <p:nvSpPr>
                <p:cNvPr id="100" name="Oval 99"/>
                <p:cNvSpPr/>
                <p:nvPr/>
              </p:nvSpPr>
              <p:spPr>
                <a:xfrm>
                  <a:off x="561974" y="2038350"/>
                  <a:ext cx="3600000" cy="360000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grpSp>
              <p:nvGrpSpPr>
                <p:cNvPr id="102" name="xxIcon"/>
                <p:cNvGrpSpPr>
                  <a:grpSpLocks noChangeAspect="1"/>
                </p:cNvGrpSpPr>
                <p:nvPr/>
              </p:nvGrpSpPr>
              <p:grpSpPr>
                <a:xfrm>
                  <a:off x="1771085" y="4172318"/>
                  <a:ext cx="489300" cy="489296"/>
                  <a:chOff x="5957888" y="2951163"/>
                  <a:chExt cx="304800" cy="304797"/>
                </a:xfrm>
                <a:solidFill>
                  <a:schemeClr val="accent1"/>
                </a:solidFill>
              </p:grpSpPr>
              <p:sp>
                <p:nvSpPr>
                  <p:cNvPr id="116" name="Freeform 102"/>
                  <p:cNvSpPr>
                    <a:spLocks/>
                  </p:cNvSpPr>
                  <p:nvPr/>
                </p:nvSpPr>
                <p:spPr bwMode="auto">
                  <a:xfrm>
                    <a:off x="5995988" y="2951163"/>
                    <a:ext cx="228600" cy="50800"/>
                  </a:xfrm>
                  <a:custGeom>
                    <a:avLst/>
                    <a:gdLst>
                      <a:gd name="T0" fmla="*/ 4 w 144"/>
                      <a:gd name="T1" fmla="*/ 32 h 32"/>
                      <a:gd name="T2" fmla="*/ 140 w 144"/>
                      <a:gd name="T3" fmla="*/ 32 h 32"/>
                      <a:gd name="T4" fmla="*/ 140 w 144"/>
                      <a:gd name="T5" fmla="*/ 32 h 32"/>
                      <a:gd name="T6" fmla="*/ 142 w 144"/>
                      <a:gd name="T7" fmla="*/ 30 h 32"/>
                      <a:gd name="T8" fmla="*/ 144 w 144"/>
                      <a:gd name="T9" fmla="*/ 28 h 32"/>
                      <a:gd name="T10" fmla="*/ 144 w 144"/>
                      <a:gd name="T11" fmla="*/ 24 h 32"/>
                      <a:gd name="T12" fmla="*/ 144 w 144"/>
                      <a:gd name="T13" fmla="*/ 24 h 32"/>
                      <a:gd name="T14" fmla="*/ 144 w 144"/>
                      <a:gd name="T15" fmla="*/ 22 h 32"/>
                      <a:gd name="T16" fmla="*/ 142 w 144"/>
                      <a:gd name="T17" fmla="*/ 20 h 32"/>
                      <a:gd name="T18" fmla="*/ 74 w 144"/>
                      <a:gd name="T19" fmla="*/ 0 h 32"/>
                      <a:gd name="T20" fmla="*/ 74 w 144"/>
                      <a:gd name="T21" fmla="*/ 0 h 32"/>
                      <a:gd name="T22" fmla="*/ 70 w 144"/>
                      <a:gd name="T23" fmla="*/ 0 h 32"/>
                      <a:gd name="T24" fmla="*/ 2 w 144"/>
                      <a:gd name="T25" fmla="*/ 20 h 32"/>
                      <a:gd name="T26" fmla="*/ 2 w 144"/>
                      <a:gd name="T27" fmla="*/ 20 h 32"/>
                      <a:gd name="T28" fmla="*/ 0 w 144"/>
                      <a:gd name="T29" fmla="*/ 22 h 32"/>
                      <a:gd name="T30" fmla="*/ 0 w 144"/>
                      <a:gd name="T31" fmla="*/ 24 h 32"/>
                      <a:gd name="T32" fmla="*/ 0 w 144"/>
                      <a:gd name="T33" fmla="*/ 28 h 32"/>
                      <a:gd name="T34" fmla="*/ 0 w 144"/>
                      <a:gd name="T35" fmla="*/ 28 h 32"/>
                      <a:gd name="T36" fmla="*/ 2 w 144"/>
                      <a:gd name="T37" fmla="*/ 30 h 32"/>
                      <a:gd name="T38" fmla="*/ 4 w 144"/>
                      <a:gd name="T39" fmla="*/ 32 h 32"/>
                      <a:gd name="T40" fmla="*/ 4 w 144"/>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32">
                        <a:moveTo>
                          <a:pt x="4" y="32"/>
                        </a:moveTo>
                        <a:lnTo>
                          <a:pt x="140" y="32"/>
                        </a:lnTo>
                        <a:lnTo>
                          <a:pt x="140" y="32"/>
                        </a:lnTo>
                        <a:lnTo>
                          <a:pt x="142" y="30"/>
                        </a:lnTo>
                        <a:lnTo>
                          <a:pt x="144" y="28"/>
                        </a:lnTo>
                        <a:lnTo>
                          <a:pt x="144" y="24"/>
                        </a:lnTo>
                        <a:lnTo>
                          <a:pt x="144" y="24"/>
                        </a:lnTo>
                        <a:lnTo>
                          <a:pt x="144" y="22"/>
                        </a:lnTo>
                        <a:lnTo>
                          <a:pt x="142" y="20"/>
                        </a:lnTo>
                        <a:lnTo>
                          <a:pt x="74" y="0"/>
                        </a:lnTo>
                        <a:lnTo>
                          <a:pt x="74" y="0"/>
                        </a:lnTo>
                        <a:lnTo>
                          <a:pt x="70" y="0"/>
                        </a:lnTo>
                        <a:lnTo>
                          <a:pt x="2" y="20"/>
                        </a:lnTo>
                        <a:lnTo>
                          <a:pt x="2" y="20"/>
                        </a:lnTo>
                        <a:lnTo>
                          <a:pt x="0" y="22"/>
                        </a:lnTo>
                        <a:lnTo>
                          <a:pt x="0" y="24"/>
                        </a:lnTo>
                        <a:lnTo>
                          <a:pt x="0" y="28"/>
                        </a:lnTo>
                        <a:lnTo>
                          <a:pt x="0" y="28"/>
                        </a:lnTo>
                        <a:lnTo>
                          <a:pt x="2" y="30"/>
                        </a:lnTo>
                        <a:lnTo>
                          <a:pt x="4"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7" name="Freeform 103"/>
                  <p:cNvSpPr>
                    <a:spLocks noEditPoints="1"/>
                  </p:cNvSpPr>
                  <p:nvPr/>
                </p:nvSpPr>
                <p:spPr bwMode="auto">
                  <a:xfrm>
                    <a:off x="5957888" y="3014660"/>
                    <a:ext cx="304800" cy="241300"/>
                  </a:xfrm>
                  <a:custGeom>
                    <a:avLst/>
                    <a:gdLst>
                      <a:gd name="T0" fmla="*/ 160 w 192"/>
                      <a:gd name="T1" fmla="*/ 144 h 152"/>
                      <a:gd name="T2" fmla="*/ 160 w 192"/>
                      <a:gd name="T3" fmla="*/ 4 h 152"/>
                      <a:gd name="T4" fmla="*/ 156 w 192"/>
                      <a:gd name="T5" fmla="*/ 0 h 152"/>
                      <a:gd name="T6" fmla="*/ 36 w 192"/>
                      <a:gd name="T7" fmla="*/ 0 h 152"/>
                      <a:gd name="T8" fmla="*/ 32 w 192"/>
                      <a:gd name="T9" fmla="*/ 4 h 152"/>
                      <a:gd name="T10" fmla="*/ 4 w 192"/>
                      <a:gd name="T11" fmla="*/ 144 h 152"/>
                      <a:gd name="T12" fmla="*/ 2 w 192"/>
                      <a:gd name="T13" fmla="*/ 146 h 152"/>
                      <a:gd name="T14" fmla="*/ 0 w 192"/>
                      <a:gd name="T15" fmla="*/ 148 h 152"/>
                      <a:gd name="T16" fmla="*/ 4 w 192"/>
                      <a:gd name="T17" fmla="*/ 152 h 152"/>
                      <a:gd name="T18" fmla="*/ 188 w 192"/>
                      <a:gd name="T19" fmla="*/ 152 h 152"/>
                      <a:gd name="T20" fmla="*/ 192 w 192"/>
                      <a:gd name="T21" fmla="*/ 148 h 152"/>
                      <a:gd name="T22" fmla="*/ 190 w 192"/>
                      <a:gd name="T23" fmla="*/ 146 h 152"/>
                      <a:gd name="T24" fmla="*/ 188 w 192"/>
                      <a:gd name="T25" fmla="*/ 144 h 152"/>
                      <a:gd name="T26" fmla="*/ 48 w 192"/>
                      <a:gd name="T27" fmla="*/ 120 h 152"/>
                      <a:gd name="T28" fmla="*/ 64 w 192"/>
                      <a:gd name="T29" fmla="*/ 104 h 152"/>
                      <a:gd name="T30" fmla="*/ 64 w 192"/>
                      <a:gd name="T31" fmla="*/ 88 h 152"/>
                      <a:gd name="T32" fmla="*/ 48 w 192"/>
                      <a:gd name="T33" fmla="*/ 72 h 152"/>
                      <a:gd name="T34" fmla="*/ 64 w 192"/>
                      <a:gd name="T35" fmla="*/ 88 h 152"/>
                      <a:gd name="T36" fmla="*/ 48 w 192"/>
                      <a:gd name="T37" fmla="*/ 56 h 152"/>
                      <a:gd name="T38" fmla="*/ 64 w 192"/>
                      <a:gd name="T39" fmla="*/ 40 h 152"/>
                      <a:gd name="T40" fmla="*/ 64 w 192"/>
                      <a:gd name="T41" fmla="*/ 24 h 152"/>
                      <a:gd name="T42" fmla="*/ 48 w 192"/>
                      <a:gd name="T43" fmla="*/ 8 h 152"/>
                      <a:gd name="T44" fmla="*/ 64 w 192"/>
                      <a:gd name="T45" fmla="*/ 24 h 152"/>
                      <a:gd name="T46" fmla="*/ 112 w 192"/>
                      <a:gd name="T47" fmla="*/ 8 h 152"/>
                      <a:gd name="T48" fmla="*/ 80 w 192"/>
                      <a:gd name="T49" fmla="*/ 24 h 152"/>
                      <a:gd name="T50" fmla="*/ 80 w 192"/>
                      <a:gd name="T51" fmla="*/ 40 h 152"/>
                      <a:gd name="T52" fmla="*/ 112 w 192"/>
                      <a:gd name="T53" fmla="*/ 56 h 152"/>
                      <a:gd name="T54" fmla="*/ 80 w 192"/>
                      <a:gd name="T55" fmla="*/ 40 h 152"/>
                      <a:gd name="T56" fmla="*/ 112 w 192"/>
                      <a:gd name="T57" fmla="*/ 72 h 152"/>
                      <a:gd name="T58" fmla="*/ 80 w 192"/>
                      <a:gd name="T59" fmla="*/ 88 h 152"/>
                      <a:gd name="T60" fmla="*/ 112 w 192"/>
                      <a:gd name="T61" fmla="*/ 144 h 152"/>
                      <a:gd name="T62" fmla="*/ 80 w 192"/>
                      <a:gd name="T63" fmla="*/ 108 h 152"/>
                      <a:gd name="T64" fmla="*/ 82 w 192"/>
                      <a:gd name="T65" fmla="*/ 106 h 152"/>
                      <a:gd name="T66" fmla="*/ 108 w 192"/>
                      <a:gd name="T67" fmla="*/ 104 h 152"/>
                      <a:gd name="T68" fmla="*/ 110 w 192"/>
                      <a:gd name="T69" fmla="*/ 106 h 152"/>
                      <a:gd name="T70" fmla="*/ 112 w 192"/>
                      <a:gd name="T71" fmla="*/ 144 h 152"/>
                      <a:gd name="T72" fmla="*/ 128 w 192"/>
                      <a:gd name="T73" fmla="*/ 120 h 152"/>
                      <a:gd name="T74" fmla="*/ 144 w 192"/>
                      <a:gd name="T75" fmla="*/ 104 h 152"/>
                      <a:gd name="T76" fmla="*/ 144 w 192"/>
                      <a:gd name="T77" fmla="*/ 88 h 152"/>
                      <a:gd name="T78" fmla="*/ 128 w 192"/>
                      <a:gd name="T79" fmla="*/ 72 h 152"/>
                      <a:gd name="T80" fmla="*/ 144 w 192"/>
                      <a:gd name="T81" fmla="*/ 88 h 152"/>
                      <a:gd name="T82" fmla="*/ 128 w 192"/>
                      <a:gd name="T83" fmla="*/ 56 h 152"/>
                      <a:gd name="T84" fmla="*/ 144 w 192"/>
                      <a:gd name="T85" fmla="*/ 40 h 152"/>
                      <a:gd name="T86" fmla="*/ 144 w 192"/>
                      <a:gd name="T87" fmla="*/ 24 h 152"/>
                      <a:gd name="T88" fmla="*/ 128 w 192"/>
                      <a:gd name="T89" fmla="*/ 8 h 152"/>
                      <a:gd name="T90" fmla="*/ 144 w 192"/>
                      <a:gd name="T91"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52">
                        <a:moveTo>
                          <a:pt x="188" y="144"/>
                        </a:moveTo>
                        <a:lnTo>
                          <a:pt x="160" y="144"/>
                        </a:lnTo>
                        <a:lnTo>
                          <a:pt x="160" y="4"/>
                        </a:lnTo>
                        <a:lnTo>
                          <a:pt x="160" y="4"/>
                        </a:lnTo>
                        <a:lnTo>
                          <a:pt x="158" y="2"/>
                        </a:lnTo>
                        <a:lnTo>
                          <a:pt x="156" y="0"/>
                        </a:lnTo>
                        <a:lnTo>
                          <a:pt x="36" y="0"/>
                        </a:lnTo>
                        <a:lnTo>
                          <a:pt x="36" y="0"/>
                        </a:lnTo>
                        <a:lnTo>
                          <a:pt x="34" y="2"/>
                        </a:lnTo>
                        <a:lnTo>
                          <a:pt x="32" y="4"/>
                        </a:lnTo>
                        <a:lnTo>
                          <a:pt x="32" y="144"/>
                        </a:lnTo>
                        <a:lnTo>
                          <a:pt x="4" y="144"/>
                        </a:lnTo>
                        <a:lnTo>
                          <a:pt x="4" y="144"/>
                        </a:lnTo>
                        <a:lnTo>
                          <a:pt x="2" y="146"/>
                        </a:lnTo>
                        <a:lnTo>
                          <a:pt x="0" y="148"/>
                        </a:lnTo>
                        <a:lnTo>
                          <a:pt x="0" y="148"/>
                        </a:lnTo>
                        <a:lnTo>
                          <a:pt x="2" y="150"/>
                        </a:lnTo>
                        <a:lnTo>
                          <a:pt x="4" y="152"/>
                        </a:lnTo>
                        <a:lnTo>
                          <a:pt x="188" y="152"/>
                        </a:lnTo>
                        <a:lnTo>
                          <a:pt x="188" y="152"/>
                        </a:lnTo>
                        <a:lnTo>
                          <a:pt x="190" y="150"/>
                        </a:lnTo>
                        <a:lnTo>
                          <a:pt x="192" y="148"/>
                        </a:lnTo>
                        <a:lnTo>
                          <a:pt x="192" y="148"/>
                        </a:lnTo>
                        <a:lnTo>
                          <a:pt x="190" y="146"/>
                        </a:lnTo>
                        <a:lnTo>
                          <a:pt x="188" y="144"/>
                        </a:lnTo>
                        <a:lnTo>
                          <a:pt x="188" y="144"/>
                        </a:lnTo>
                        <a:close/>
                        <a:moveTo>
                          <a:pt x="64" y="120"/>
                        </a:moveTo>
                        <a:lnTo>
                          <a:pt x="48" y="120"/>
                        </a:lnTo>
                        <a:lnTo>
                          <a:pt x="48" y="104"/>
                        </a:lnTo>
                        <a:lnTo>
                          <a:pt x="64" y="104"/>
                        </a:lnTo>
                        <a:lnTo>
                          <a:pt x="64" y="120"/>
                        </a:lnTo>
                        <a:close/>
                        <a:moveTo>
                          <a:pt x="64" y="88"/>
                        </a:moveTo>
                        <a:lnTo>
                          <a:pt x="48" y="88"/>
                        </a:lnTo>
                        <a:lnTo>
                          <a:pt x="48" y="72"/>
                        </a:lnTo>
                        <a:lnTo>
                          <a:pt x="64" y="72"/>
                        </a:lnTo>
                        <a:lnTo>
                          <a:pt x="64" y="88"/>
                        </a:lnTo>
                        <a:close/>
                        <a:moveTo>
                          <a:pt x="64" y="56"/>
                        </a:moveTo>
                        <a:lnTo>
                          <a:pt x="48" y="56"/>
                        </a:lnTo>
                        <a:lnTo>
                          <a:pt x="48" y="40"/>
                        </a:lnTo>
                        <a:lnTo>
                          <a:pt x="64" y="40"/>
                        </a:lnTo>
                        <a:lnTo>
                          <a:pt x="64" y="56"/>
                        </a:lnTo>
                        <a:close/>
                        <a:moveTo>
                          <a:pt x="64" y="24"/>
                        </a:moveTo>
                        <a:lnTo>
                          <a:pt x="48" y="24"/>
                        </a:lnTo>
                        <a:lnTo>
                          <a:pt x="48" y="8"/>
                        </a:lnTo>
                        <a:lnTo>
                          <a:pt x="64" y="8"/>
                        </a:lnTo>
                        <a:lnTo>
                          <a:pt x="64" y="24"/>
                        </a:lnTo>
                        <a:close/>
                        <a:moveTo>
                          <a:pt x="80" y="8"/>
                        </a:moveTo>
                        <a:lnTo>
                          <a:pt x="112" y="8"/>
                        </a:lnTo>
                        <a:lnTo>
                          <a:pt x="112" y="24"/>
                        </a:lnTo>
                        <a:lnTo>
                          <a:pt x="80" y="24"/>
                        </a:lnTo>
                        <a:lnTo>
                          <a:pt x="80" y="8"/>
                        </a:lnTo>
                        <a:close/>
                        <a:moveTo>
                          <a:pt x="80" y="40"/>
                        </a:moveTo>
                        <a:lnTo>
                          <a:pt x="112" y="40"/>
                        </a:lnTo>
                        <a:lnTo>
                          <a:pt x="112" y="56"/>
                        </a:lnTo>
                        <a:lnTo>
                          <a:pt x="80" y="56"/>
                        </a:lnTo>
                        <a:lnTo>
                          <a:pt x="80" y="40"/>
                        </a:lnTo>
                        <a:close/>
                        <a:moveTo>
                          <a:pt x="80" y="72"/>
                        </a:moveTo>
                        <a:lnTo>
                          <a:pt x="112" y="72"/>
                        </a:lnTo>
                        <a:lnTo>
                          <a:pt x="112" y="88"/>
                        </a:lnTo>
                        <a:lnTo>
                          <a:pt x="80" y="88"/>
                        </a:lnTo>
                        <a:lnTo>
                          <a:pt x="80" y="72"/>
                        </a:lnTo>
                        <a:close/>
                        <a:moveTo>
                          <a:pt x="112" y="144"/>
                        </a:moveTo>
                        <a:lnTo>
                          <a:pt x="80" y="144"/>
                        </a:lnTo>
                        <a:lnTo>
                          <a:pt x="80" y="108"/>
                        </a:lnTo>
                        <a:lnTo>
                          <a:pt x="80" y="108"/>
                        </a:lnTo>
                        <a:lnTo>
                          <a:pt x="82" y="106"/>
                        </a:lnTo>
                        <a:lnTo>
                          <a:pt x="84" y="104"/>
                        </a:lnTo>
                        <a:lnTo>
                          <a:pt x="108" y="104"/>
                        </a:lnTo>
                        <a:lnTo>
                          <a:pt x="108" y="104"/>
                        </a:lnTo>
                        <a:lnTo>
                          <a:pt x="110" y="106"/>
                        </a:lnTo>
                        <a:lnTo>
                          <a:pt x="112" y="108"/>
                        </a:lnTo>
                        <a:lnTo>
                          <a:pt x="112" y="144"/>
                        </a:lnTo>
                        <a:close/>
                        <a:moveTo>
                          <a:pt x="144" y="120"/>
                        </a:moveTo>
                        <a:lnTo>
                          <a:pt x="128" y="120"/>
                        </a:lnTo>
                        <a:lnTo>
                          <a:pt x="128" y="104"/>
                        </a:lnTo>
                        <a:lnTo>
                          <a:pt x="144" y="104"/>
                        </a:lnTo>
                        <a:lnTo>
                          <a:pt x="144" y="120"/>
                        </a:lnTo>
                        <a:close/>
                        <a:moveTo>
                          <a:pt x="144" y="88"/>
                        </a:moveTo>
                        <a:lnTo>
                          <a:pt x="128" y="88"/>
                        </a:lnTo>
                        <a:lnTo>
                          <a:pt x="128" y="72"/>
                        </a:lnTo>
                        <a:lnTo>
                          <a:pt x="144" y="72"/>
                        </a:lnTo>
                        <a:lnTo>
                          <a:pt x="144" y="88"/>
                        </a:lnTo>
                        <a:close/>
                        <a:moveTo>
                          <a:pt x="144" y="56"/>
                        </a:moveTo>
                        <a:lnTo>
                          <a:pt x="128" y="56"/>
                        </a:lnTo>
                        <a:lnTo>
                          <a:pt x="128" y="40"/>
                        </a:lnTo>
                        <a:lnTo>
                          <a:pt x="144" y="40"/>
                        </a:lnTo>
                        <a:lnTo>
                          <a:pt x="144" y="56"/>
                        </a:lnTo>
                        <a:close/>
                        <a:moveTo>
                          <a:pt x="144" y="24"/>
                        </a:moveTo>
                        <a:lnTo>
                          <a:pt x="128" y="24"/>
                        </a:lnTo>
                        <a:lnTo>
                          <a:pt x="128" y="8"/>
                        </a:lnTo>
                        <a:lnTo>
                          <a:pt x="144" y="8"/>
                        </a:lnTo>
                        <a:lnTo>
                          <a:pt x="14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03" name="xxIcon"/>
                <p:cNvGrpSpPr>
                  <a:grpSpLocks noChangeAspect="1"/>
                </p:cNvGrpSpPr>
                <p:nvPr/>
              </p:nvGrpSpPr>
              <p:grpSpPr>
                <a:xfrm>
                  <a:off x="2973211" y="4172318"/>
                  <a:ext cx="489300" cy="489296"/>
                  <a:chOff x="5957888" y="2951163"/>
                  <a:chExt cx="304800" cy="304797"/>
                </a:xfrm>
                <a:solidFill>
                  <a:schemeClr val="accent1"/>
                </a:solidFill>
              </p:grpSpPr>
              <p:sp>
                <p:nvSpPr>
                  <p:cNvPr id="114" name="Freeform 102"/>
                  <p:cNvSpPr>
                    <a:spLocks/>
                  </p:cNvSpPr>
                  <p:nvPr/>
                </p:nvSpPr>
                <p:spPr bwMode="auto">
                  <a:xfrm>
                    <a:off x="5995988" y="2951163"/>
                    <a:ext cx="228600" cy="50800"/>
                  </a:xfrm>
                  <a:custGeom>
                    <a:avLst/>
                    <a:gdLst>
                      <a:gd name="T0" fmla="*/ 4 w 144"/>
                      <a:gd name="T1" fmla="*/ 32 h 32"/>
                      <a:gd name="T2" fmla="*/ 140 w 144"/>
                      <a:gd name="T3" fmla="*/ 32 h 32"/>
                      <a:gd name="T4" fmla="*/ 140 w 144"/>
                      <a:gd name="T5" fmla="*/ 32 h 32"/>
                      <a:gd name="T6" fmla="*/ 142 w 144"/>
                      <a:gd name="T7" fmla="*/ 30 h 32"/>
                      <a:gd name="T8" fmla="*/ 144 w 144"/>
                      <a:gd name="T9" fmla="*/ 28 h 32"/>
                      <a:gd name="T10" fmla="*/ 144 w 144"/>
                      <a:gd name="T11" fmla="*/ 24 h 32"/>
                      <a:gd name="T12" fmla="*/ 144 w 144"/>
                      <a:gd name="T13" fmla="*/ 24 h 32"/>
                      <a:gd name="T14" fmla="*/ 144 w 144"/>
                      <a:gd name="T15" fmla="*/ 22 h 32"/>
                      <a:gd name="T16" fmla="*/ 142 w 144"/>
                      <a:gd name="T17" fmla="*/ 20 h 32"/>
                      <a:gd name="T18" fmla="*/ 74 w 144"/>
                      <a:gd name="T19" fmla="*/ 0 h 32"/>
                      <a:gd name="T20" fmla="*/ 74 w 144"/>
                      <a:gd name="T21" fmla="*/ 0 h 32"/>
                      <a:gd name="T22" fmla="*/ 70 w 144"/>
                      <a:gd name="T23" fmla="*/ 0 h 32"/>
                      <a:gd name="T24" fmla="*/ 2 w 144"/>
                      <a:gd name="T25" fmla="*/ 20 h 32"/>
                      <a:gd name="T26" fmla="*/ 2 w 144"/>
                      <a:gd name="T27" fmla="*/ 20 h 32"/>
                      <a:gd name="T28" fmla="*/ 0 w 144"/>
                      <a:gd name="T29" fmla="*/ 22 h 32"/>
                      <a:gd name="T30" fmla="*/ 0 w 144"/>
                      <a:gd name="T31" fmla="*/ 24 h 32"/>
                      <a:gd name="T32" fmla="*/ 0 w 144"/>
                      <a:gd name="T33" fmla="*/ 28 h 32"/>
                      <a:gd name="T34" fmla="*/ 0 w 144"/>
                      <a:gd name="T35" fmla="*/ 28 h 32"/>
                      <a:gd name="T36" fmla="*/ 2 w 144"/>
                      <a:gd name="T37" fmla="*/ 30 h 32"/>
                      <a:gd name="T38" fmla="*/ 4 w 144"/>
                      <a:gd name="T39" fmla="*/ 32 h 32"/>
                      <a:gd name="T40" fmla="*/ 4 w 144"/>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32">
                        <a:moveTo>
                          <a:pt x="4" y="32"/>
                        </a:moveTo>
                        <a:lnTo>
                          <a:pt x="140" y="32"/>
                        </a:lnTo>
                        <a:lnTo>
                          <a:pt x="140" y="32"/>
                        </a:lnTo>
                        <a:lnTo>
                          <a:pt x="142" y="30"/>
                        </a:lnTo>
                        <a:lnTo>
                          <a:pt x="144" y="28"/>
                        </a:lnTo>
                        <a:lnTo>
                          <a:pt x="144" y="24"/>
                        </a:lnTo>
                        <a:lnTo>
                          <a:pt x="144" y="24"/>
                        </a:lnTo>
                        <a:lnTo>
                          <a:pt x="144" y="22"/>
                        </a:lnTo>
                        <a:lnTo>
                          <a:pt x="142" y="20"/>
                        </a:lnTo>
                        <a:lnTo>
                          <a:pt x="74" y="0"/>
                        </a:lnTo>
                        <a:lnTo>
                          <a:pt x="74" y="0"/>
                        </a:lnTo>
                        <a:lnTo>
                          <a:pt x="70" y="0"/>
                        </a:lnTo>
                        <a:lnTo>
                          <a:pt x="2" y="20"/>
                        </a:lnTo>
                        <a:lnTo>
                          <a:pt x="2" y="20"/>
                        </a:lnTo>
                        <a:lnTo>
                          <a:pt x="0" y="22"/>
                        </a:lnTo>
                        <a:lnTo>
                          <a:pt x="0" y="24"/>
                        </a:lnTo>
                        <a:lnTo>
                          <a:pt x="0" y="28"/>
                        </a:lnTo>
                        <a:lnTo>
                          <a:pt x="0" y="28"/>
                        </a:lnTo>
                        <a:lnTo>
                          <a:pt x="2" y="30"/>
                        </a:lnTo>
                        <a:lnTo>
                          <a:pt x="4"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5" name="Freeform 103"/>
                  <p:cNvSpPr>
                    <a:spLocks noEditPoints="1"/>
                  </p:cNvSpPr>
                  <p:nvPr/>
                </p:nvSpPr>
                <p:spPr bwMode="auto">
                  <a:xfrm>
                    <a:off x="5957888" y="3014660"/>
                    <a:ext cx="304800" cy="241300"/>
                  </a:xfrm>
                  <a:custGeom>
                    <a:avLst/>
                    <a:gdLst>
                      <a:gd name="T0" fmla="*/ 160 w 192"/>
                      <a:gd name="T1" fmla="*/ 144 h 152"/>
                      <a:gd name="T2" fmla="*/ 160 w 192"/>
                      <a:gd name="T3" fmla="*/ 4 h 152"/>
                      <a:gd name="T4" fmla="*/ 156 w 192"/>
                      <a:gd name="T5" fmla="*/ 0 h 152"/>
                      <a:gd name="T6" fmla="*/ 36 w 192"/>
                      <a:gd name="T7" fmla="*/ 0 h 152"/>
                      <a:gd name="T8" fmla="*/ 32 w 192"/>
                      <a:gd name="T9" fmla="*/ 4 h 152"/>
                      <a:gd name="T10" fmla="*/ 4 w 192"/>
                      <a:gd name="T11" fmla="*/ 144 h 152"/>
                      <a:gd name="T12" fmla="*/ 2 w 192"/>
                      <a:gd name="T13" fmla="*/ 146 h 152"/>
                      <a:gd name="T14" fmla="*/ 0 w 192"/>
                      <a:gd name="T15" fmla="*/ 148 h 152"/>
                      <a:gd name="T16" fmla="*/ 4 w 192"/>
                      <a:gd name="T17" fmla="*/ 152 h 152"/>
                      <a:gd name="T18" fmla="*/ 188 w 192"/>
                      <a:gd name="T19" fmla="*/ 152 h 152"/>
                      <a:gd name="T20" fmla="*/ 192 w 192"/>
                      <a:gd name="T21" fmla="*/ 148 h 152"/>
                      <a:gd name="T22" fmla="*/ 190 w 192"/>
                      <a:gd name="T23" fmla="*/ 146 h 152"/>
                      <a:gd name="T24" fmla="*/ 188 w 192"/>
                      <a:gd name="T25" fmla="*/ 144 h 152"/>
                      <a:gd name="T26" fmla="*/ 48 w 192"/>
                      <a:gd name="T27" fmla="*/ 120 h 152"/>
                      <a:gd name="T28" fmla="*/ 64 w 192"/>
                      <a:gd name="T29" fmla="*/ 104 h 152"/>
                      <a:gd name="T30" fmla="*/ 64 w 192"/>
                      <a:gd name="T31" fmla="*/ 88 h 152"/>
                      <a:gd name="T32" fmla="*/ 48 w 192"/>
                      <a:gd name="T33" fmla="*/ 72 h 152"/>
                      <a:gd name="T34" fmla="*/ 64 w 192"/>
                      <a:gd name="T35" fmla="*/ 88 h 152"/>
                      <a:gd name="T36" fmla="*/ 48 w 192"/>
                      <a:gd name="T37" fmla="*/ 56 h 152"/>
                      <a:gd name="T38" fmla="*/ 64 w 192"/>
                      <a:gd name="T39" fmla="*/ 40 h 152"/>
                      <a:gd name="T40" fmla="*/ 64 w 192"/>
                      <a:gd name="T41" fmla="*/ 24 h 152"/>
                      <a:gd name="T42" fmla="*/ 48 w 192"/>
                      <a:gd name="T43" fmla="*/ 8 h 152"/>
                      <a:gd name="T44" fmla="*/ 64 w 192"/>
                      <a:gd name="T45" fmla="*/ 24 h 152"/>
                      <a:gd name="T46" fmla="*/ 112 w 192"/>
                      <a:gd name="T47" fmla="*/ 8 h 152"/>
                      <a:gd name="T48" fmla="*/ 80 w 192"/>
                      <a:gd name="T49" fmla="*/ 24 h 152"/>
                      <a:gd name="T50" fmla="*/ 80 w 192"/>
                      <a:gd name="T51" fmla="*/ 40 h 152"/>
                      <a:gd name="T52" fmla="*/ 112 w 192"/>
                      <a:gd name="T53" fmla="*/ 56 h 152"/>
                      <a:gd name="T54" fmla="*/ 80 w 192"/>
                      <a:gd name="T55" fmla="*/ 40 h 152"/>
                      <a:gd name="T56" fmla="*/ 112 w 192"/>
                      <a:gd name="T57" fmla="*/ 72 h 152"/>
                      <a:gd name="T58" fmla="*/ 80 w 192"/>
                      <a:gd name="T59" fmla="*/ 88 h 152"/>
                      <a:gd name="T60" fmla="*/ 112 w 192"/>
                      <a:gd name="T61" fmla="*/ 144 h 152"/>
                      <a:gd name="T62" fmla="*/ 80 w 192"/>
                      <a:gd name="T63" fmla="*/ 108 h 152"/>
                      <a:gd name="T64" fmla="*/ 82 w 192"/>
                      <a:gd name="T65" fmla="*/ 106 h 152"/>
                      <a:gd name="T66" fmla="*/ 108 w 192"/>
                      <a:gd name="T67" fmla="*/ 104 h 152"/>
                      <a:gd name="T68" fmla="*/ 110 w 192"/>
                      <a:gd name="T69" fmla="*/ 106 h 152"/>
                      <a:gd name="T70" fmla="*/ 112 w 192"/>
                      <a:gd name="T71" fmla="*/ 144 h 152"/>
                      <a:gd name="T72" fmla="*/ 128 w 192"/>
                      <a:gd name="T73" fmla="*/ 120 h 152"/>
                      <a:gd name="T74" fmla="*/ 144 w 192"/>
                      <a:gd name="T75" fmla="*/ 104 h 152"/>
                      <a:gd name="T76" fmla="*/ 144 w 192"/>
                      <a:gd name="T77" fmla="*/ 88 h 152"/>
                      <a:gd name="T78" fmla="*/ 128 w 192"/>
                      <a:gd name="T79" fmla="*/ 72 h 152"/>
                      <a:gd name="T80" fmla="*/ 144 w 192"/>
                      <a:gd name="T81" fmla="*/ 88 h 152"/>
                      <a:gd name="T82" fmla="*/ 128 w 192"/>
                      <a:gd name="T83" fmla="*/ 56 h 152"/>
                      <a:gd name="T84" fmla="*/ 144 w 192"/>
                      <a:gd name="T85" fmla="*/ 40 h 152"/>
                      <a:gd name="T86" fmla="*/ 144 w 192"/>
                      <a:gd name="T87" fmla="*/ 24 h 152"/>
                      <a:gd name="T88" fmla="*/ 128 w 192"/>
                      <a:gd name="T89" fmla="*/ 8 h 152"/>
                      <a:gd name="T90" fmla="*/ 144 w 192"/>
                      <a:gd name="T91"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52">
                        <a:moveTo>
                          <a:pt x="188" y="144"/>
                        </a:moveTo>
                        <a:lnTo>
                          <a:pt x="160" y="144"/>
                        </a:lnTo>
                        <a:lnTo>
                          <a:pt x="160" y="4"/>
                        </a:lnTo>
                        <a:lnTo>
                          <a:pt x="160" y="4"/>
                        </a:lnTo>
                        <a:lnTo>
                          <a:pt x="158" y="2"/>
                        </a:lnTo>
                        <a:lnTo>
                          <a:pt x="156" y="0"/>
                        </a:lnTo>
                        <a:lnTo>
                          <a:pt x="36" y="0"/>
                        </a:lnTo>
                        <a:lnTo>
                          <a:pt x="36" y="0"/>
                        </a:lnTo>
                        <a:lnTo>
                          <a:pt x="34" y="2"/>
                        </a:lnTo>
                        <a:lnTo>
                          <a:pt x="32" y="4"/>
                        </a:lnTo>
                        <a:lnTo>
                          <a:pt x="32" y="144"/>
                        </a:lnTo>
                        <a:lnTo>
                          <a:pt x="4" y="144"/>
                        </a:lnTo>
                        <a:lnTo>
                          <a:pt x="4" y="144"/>
                        </a:lnTo>
                        <a:lnTo>
                          <a:pt x="2" y="146"/>
                        </a:lnTo>
                        <a:lnTo>
                          <a:pt x="0" y="148"/>
                        </a:lnTo>
                        <a:lnTo>
                          <a:pt x="0" y="148"/>
                        </a:lnTo>
                        <a:lnTo>
                          <a:pt x="2" y="150"/>
                        </a:lnTo>
                        <a:lnTo>
                          <a:pt x="4" y="152"/>
                        </a:lnTo>
                        <a:lnTo>
                          <a:pt x="188" y="152"/>
                        </a:lnTo>
                        <a:lnTo>
                          <a:pt x="188" y="152"/>
                        </a:lnTo>
                        <a:lnTo>
                          <a:pt x="190" y="150"/>
                        </a:lnTo>
                        <a:lnTo>
                          <a:pt x="192" y="148"/>
                        </a:lnTo>
                        <a:lnTo>
                          <a:pt x="192" y="148"/>
                        </a:lnTo>
                        <a:lnTo>
                          <a:pt x="190" y="146"/>
                        </a:lnTo>
                        <a:lnTo>
                          <a:pt x="188" y="144"/>
                        </a:lnTo>
                        <a:lnTo>
                          <a:pt x="188" y="144"/>
                        </a:lnTo>
                        <a:close/>
                        <a:moveTo>
                          <a:pt x="64" y="120"/>
                        </a:moveTo>
                        <a:lnTo>
                          <a:pt x="48" y="120"/>
                        </a:lnTo>
                        <a:lnTo>
                          <a:pt x="48" y="104"/>
                        </a:lnTo>
                        <a:lnTo>
                          <a:pt x="64" y="104"/>
                        </a:lnTo>
                        <a:lnTo>
                          <a:pt x="64" y="120"/>
                        </a:lnTo>
                        <a:close/>
                        <a:moveTo>
                          <a:pt x="64" y="88"/>
                        </a:moveTo>
                        <a:lnTo>
                          <a:pt x="48" y="88"/>
                        </a:lnTo>
                        <a:lnTo>
                          <a:pt x="48" y="72"/>
                        </a:lnTo>
                        <a:lnTo>
                          <a:pt x="64" y="72"/>
                        </a:lnTo>
                        <a:lnTo>
                          <a:pt x="64" y="88"/>
                        </a:lnTo>
                        <a:close/>
                        <a:moveTo>
                          <a:pt x="64" y="56"/>
                        </a:moveTo>
                        <a:lnTo>
                          <a:pt x="48" y="56"/>
                        </a:lnTo>
                        <a:lnTo>
                          <a:pt x="48" y="40"/>
                        </a:lnTo>
                        <a:lnTo>
                          <a:pt x="64" y="40"/>
                        </a:lnTo>
                        <a:lnTo>
                          <a:pt x="64" y="56"/>
                        </a:lnTo>
                        <a:close/>
                        <a:moveTo>
                          <a:pt x="64" y="24"/>
                        </a:moveTo>
                        <a:lnTo>
                          <a:pt x="48" y="24"/>
                        </a:lnTo>
                        <a:lnTo>
                          <a:pt x="48" y="8"/>
                        </a:lnTo>
                        <a:lnTo>
                          <a:pt x="64" y="8"/>
                        </a:lnTo>
                        <a:lnTo>
                          <a:pt x="64" y="24"/>
                        </a:lnTo>
                        <a:close/>
                        <a:moveTo>
                          <a:pt x="80" y="8"/>
                        </a:moveTo>
                        <a:lnTo>
                          <a:pt x="112" y="8"/>
                        </a:lnTo>
                        <a:lnTo>
                          <a:pt x="112" y="24"/>
                        </a:lnTo>
                        <a:lnTo>
                          <a:pt x="80" y="24"/>
                        </a:lnTo>
                        <a:lnTo>
                          <a:pt x="80" y="8"/>
                        </a:lnTo>
                        <a:close/>
                        <a:moveTo>
                          <a:pt x="80" y="40"/>
                        </a:moveTo>
                        <a:lnTo>
                          <a:pt x="112" y="40"/>
                        </a:lnTo>
                        <a:lnTo>
                          <a:pt x="112" y="56"/>
                        </a:lnTo>
                        <a:lnTo>
                          <a:pt x="80" y="56"/>
                        </a:lnTo>
                        <a:lnTo>
                          <a:pt x="80" y="40"/>
                        </a:lnTo>
                        <a:close/>
                        <a:moveTo>
                          <a:pt x="80" y="72"/>
                        </a:moveTo>
                        <a:lnTo>
                          <a:pt x="112" y="72"/>
                        </a:lnTo>
                        <a:lnTo>
                          <a:pt x="112" y="88"/>
                        </a:lnTo>
                        <a:lnTo>
                          <a:pt x="80" y="88"/>
                        </a:lnTo>
                        <a:lnTo>
                          <a:pt x="80" y="72"/>
                        </a:lnTo>
                        <a:close/>
                        <a:moveTo>
                          <a:pt x="112" y="144"/>
                        </a:moveTo>
                        <a:lnTo>
                          <a:pt x="80" y="144"/>
                        </a:lnTo>
                        <a:lnTo>
                          <a:pt x="80" y="108"/>
                        </a:lnTo>
                        <a:lnTo>
                          <a:pt x="80" y="108"/>
                        </a:lnTo>
                        <a:lnTo>
                          <a:pt x="82" y="106"/>
                        </a:lnTo>
                        <a:lnTo>
                          <a:pt x="84" y="104"/>
                        </a:lnTo>
                        <a:lnTo>
                          <a:pt x="108" y="104"/>
                        </a:lnTo>
                        <a:lnTo>
                          <a:pt x="108" y="104"/>
                        </a:lnTo>
                        <a:lnTo>
                          <a:pt x="110" y="106"/>
                        </a:lnTo>
                        <a:lnTo>
                          <a:pt x="112" y="108"/>
                        </a:lnTo>
                        <a:lnTo>
                          <a:pt x="112" y="144"/>
                        </a:lnTo>
                        <a:close/>
                        <a:moveTo>
                          <a:pt x="144" y="120"/>
                        </a:moveTo>
                        <a:lnTo>
                          <a:pt x="128" y="120"/>
                        </a:lnTo>
                        <a:lnTo>
                          <a:pt x="128" y="104"/>
                        </a:lnTo>
                        <a:lnTo>
                          <a:pt x="144" y="104"/>
                        </a:lnTo>
                        <a:lnTo>
                          <a:pt x="144" y="120"/>
                        </a:lnTo>
                        <a:close/>
                        <a:moveTo>
                          <a:pt x="144" y="88"/>
                        </a:moveTo>
                        <a:lnTo>
                          <a:pt x="128" y="88"/>
                        </a:lnTo>
                        <a:lnTo>
                          <a:pt x="128" y="72"/>
                        </a:lnTo>
                        <a:lnTo>
                          <a:pt x="144" y="72"/>
                        </a:lnTo>
                        <a:lnTo>
                          <a:pt x="144" y="88"/>
                        </a:lnTo>
                        <a:close/>
                        <a:moveTo>
                          <a:pt x="144" y="56"/>
                        </a:moveTo>
                        <a:lnTo>
                          <a:pt x="128" y="56"/>
                        </a:lnTo>
                        <a:lnTo>
                          <a:pt x="128" y="40"/>
                        </a:lnTo>
                        <a:lnTo>
                          <a:pt x="144" y="40"/>
                        </a:lnTo>
                        <a:lnTo>
                          <a:pt x="144" y="56"/>
                        </a:lnTo>
                        <a:close/>
                        <a:moveTo>
                          <a:pt x="144" y="24"/>
                        </a:moveTo>
                        <a:lnTo>
                          <a:pt x="128" y="24"/>
                        </a:lnTo>
                        <a:lnTo>
                          <a:pt x="128" y="8"/>
                        </a:lnTo>
                        <a:lnTo>
                          <a:pt x="144" y="8"/>
                        </a:lnTo>
                        <a:lnTo>
                          <a:pt x="14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04" name="xxIcon"/>
                <p:cNvGrpSpPr>
                  <a:grpSpLocks noChangeAspect="1"/>
                </p:cNvGrpSpPr>
                <p:nvPr/>
              </p:nvGrpSpPr>
              <p:grpSpPr>
                <a:xfrm>
                  <a:off x="2372588" y="4601284"/>
                  <a:ext cx="489300" cy="489296"/>
                  <a:chOff x="5957888" y="2951163"/>
                  <a:chExt cx="304800" cy="304797"/>
                </a:xfrm>
                <a:solidFill>
                  <a:schemeClr val="accent1"/>
                </a:solidFill>
              </p:grpSpPr>
              <p:sp>
                <p:nvSpPr>
                  <p:cNvPr id="112" name="Freeform 102"/>
                  <p:cNvSpPr>
                    <a:spLocks/>
                  </p:cNvSpPr>
                  <p:nvPr/>
                </p:nvSpPr>
                <p:spPr bwMode="auto">
                  <a:xfrm>
                    <a:off x="5995988" y="2951163"/>
                    <a:ext cx="228600" cy="50800"/>
                  </a:xfrm>
                  <a:custGeom>
                    <a:avLst/>
                    <a:gdLst>
                      <a:gd name="T0" fmla="*/ 4 w 144"/>
                      <a:gd name="T1" fmla="*/ 32 h 32"/>
                      <a:gd name="T2" fmla="*/ 140 w 144"/>
                      <a:gd name="T3" fmla="*/ 32 h 32"/>
                      <a:gd name="T4" fmla="*/ 140 w 144"/>
                      <a:gd name="T5" fmla="*/ 32 h 32"/>
                      <a:gd name="T6" fmla="*/ 142 w 144"/>
                      <a:gd name="T7" fmla="*/ 30 h 32"/>
                      <a:gd name="T8" fmla="*/ 144 w 144"/>
                      <a:gd name="T9" fmla="*/ 28 h 32"/>
                      <a:gd name="T10" fmla="*/ 144 w 144"/>
                      <a:gd name="T11" fmla="*/ 24 h 32"/>
                      <a:gd name="T12" fmla="*/ 144 w 144"/>
                      <a:gd name="T13" fmla="*/ 24 h 32"/>
                      <a:gd name="T14" fmla="*/ 144 w 144"/>
                      <a:gd name="T15" fmla="*/ 22 h 32"/>
                      <a:gd name="T16" fmla="*/ 142 w 144"/>
                      <a:gd name="T17" fmla="*/ 20 h 32"/>
                      <a:gd name="T18" fmla="*/ 74 w 144"/>
                      <a:gd name="T19" fmla="*/ 0 h 32"/>
                      <a:gd name="T20" fmla="*/ 74 w 144"/>
                      <a:gd name="T21" fmla="*/ 0 h 32"/>
                      <a:gd name="T22" fmla="*/ 70 w 144"/>
                      <a:gd name="T23" fmla="*/ 0 h 32"/>
                      <a:gd name="T24" fmla="*/ 2 w 144"/>
                      <a:gd name="T25" fmla="*/ 20 h 32"/>
                      <a:gd name="T26" fmla="*/ 2 w 144"/>
                      <a:gd name="T27" fmla="*/ 20 h 32"/>
                      <a:gd name="T28" fmla="*/ 0 w 144"/>
                      <a:gd name="T29" fmla="*/ 22 h 32"/>
                      <a:gd name="T30" fmla="*/ 0 w 144"/>
                      <a:gd name="T31" fmla="*/ 24 h 32"/>
                      <a:gd name="T32" fmla="*/ 0 w 144"/>
                      <a:gd name="T33" fmla="*/ 28 h 32"/>
                      <a:gd name="T34" fmla="*/ 0 w 144"/>
                      <a:gd name="T35" fmla="*/ 28 h 32"/>
                      <a:gd name="T36" fmla="*/ 2 w 144"/>
                      <a:gd name="T37" fmla="*/ 30 h 32"/>
                      <a:gd name="T38" fmla="*/ 4 w 144"/>
                      <a:gd name="T39" fmla="*/ 32 h 32"/>
                      <a:gd name="T40" fmla="*/ 4 w 144"/>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32">
                        <a:moveTo>
                          <a:pt x="4" y="32"/>
                        </a:moveTo>
                        <a:lnTo>
                          <a:pt x="140" y="32"/>
                        </a:lnTo>
                        <a:lnTo>
                          <a:pt x="140" y="32"/>
                        </a:lnTo>
                        <a:lnTo>
                          <a:pt x="142" y="30"/>
                        </a:lnTo>
                        <a:lnTo>
                          <a:pt x="144" y="28"/>
                        </a:lnTo>
                        <a:lnTo>
                          <a:pt x="144" y="24"/>
                        </a:lnTo>
                        <a:lnTo>
                          <a:pt x="144" y="24"/>
                        </a:lnTo>
                        <a:lnTo>
                          <a:pt x="144" y="22"/>
                        </a:lnTo>
                        <a:lnTo>
                          <a:pt x="142" y="20"/>
                        </a:lnTo>
                        <a:lnTo>
                          <a:pt x="74" y="0"/>
                        </a:lnTo>
                        <a:lnTo>
                          <a:pt x="74" y="0"/>
                        </a:lnTo>
                        <a:lnTo>
                          <a:pt x="70" y="0"/>
                        </a:lnTo>
                        <a:lnTo>
                          <a:pt x="2" y="20"/>
                        </a:lnTo>
                        <a:lnTo>
                          <a:pt x="2" y="20"/>
                        </a:lnTo>
                        <a:lnTo>
                          <a:pt x="0" y="22"/>
                        </a:lnTo>
                        <a:lnTo>
                          <a:pt x="0" y="24"/>
                        </a:lnTo>
                        <a:lnTo>
                          <a:pt x="0" y="28"/>
                        </a:lnTo>
                        <a:lnTo>
                          <a:pt x="0" y="28"/>
                        </a:lnTo>
                        <a:lnTo>
                          <a:pt x="2" y="30"/>
                        </a:lnTo>
                        <a:lnTo>
                          <a:pt x="4"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3" name="Freeform 103"/>
                  <p:cNvSpPr>
                    <a:spLocks noEditPoints="1"/>
                  </p:cNvSpPr>
                  <p:nvPr/>
                </p:nvSpPr>
                <p:spPr bwMode="auto">
                  <a:xfrm>
                    <a:off x="5957888" y="3014660"/>
                    <a:ext cx="304800" cy="241300"/>
                  </a:xfrm>
                  <a:custGeom>
                    <a:avLst/>
                    <a:gdLst>
                      <a:gd name="T0" fmla="*/ 160 w 192"/>
                      <a:gd name="T1" fmla="*/ 144 h 152"/>
                      <a:gd name="T2" fmla="*/ 160 w 192"/>
                      <a:gd name="T3" fmla="*/ 4 h 152"/>
                      <a:gd name="T4" fmla="*/ 156 w 192"/>
                      <a:gd name="T5" fmla="*/ 0 h 152"/>
                      <a:gd name="T6" fmla="*/ 36 w 192"/>
                      <a:gd name="T7" fmla="*/ 0 h 152"/>
                      <a:gd name="T8" fmla="*/ 32 w 192"/>
                      <a:gd name="T9" fmla="*/ 4 h 152"/>
                      <a:gd name="T10" fmla="*/ 4 w 192"/>
                      <a:gd name="T11" fmla="*/ 144 h 152"/>
                      <a:gd name="T12" fmla="*/ 2 w 192"/>
                      <a:gd name="T13" fmla="*/ 146 h 152"/>
                      <a:gd name="T14" fmla="*/ 0 w 192"/>
                      <a:gd name="T15" fmla="*/ 148 h 152"/>
                      <a:gd name="T16" fmla="*/ 4 w 192"/>
                      <a:gd name="T17" fmla="*/ 152 h 152"/>
                      <a:gd name="T18" fmla="*/ 188 w 192"/>
                      <a:gd name="T19" fmla="*/ 152 h 152"/>
                      <a:gd name="T20" fmla="*/ 192 w 192"/>
                      <a:gd name="T21" fmla="*/ 148 h 152"/>
                      <a:gd name="T22" fmla="*/ 190 w 192"/>
                      <a:gd name="T23" fmla="*/ 146 h 152"/>
                      <a:gd name="T24" fmla="*/ 188 w 192"/>
                      <a:gd name="T25" fmla="*/ 144 h 152"/>
                      <a:gd name="T26" fmla="*/ 48 w 192"/>
                      <a:gd name="T27" fmla="*/ 120 h 152"/>
                      <a:gd name="T28" fmla="*/ 64 w 192"/>
                      <a:gd name="T29" fmla="*/ 104 h 152"/>
                      <a:gd name="T30" fmla="*/ 64 w 192"/>
                      <a:gd name="T31" fmla="*/ 88 h 152"/>
                      <a:gd name="T32" fmla="*/ 48 w 192"/>
                      <a:gd name="T33" fmla="*/ 72 h 152"/>
                      <a:gd name="T34" fmla="*/ 64 w 192"/>
                      <a:gd name="T35" fmla="*/ 88 h 152"/>
                      <a:gd name="T36" fmla="*/ 48 w 192"/>
                      <a:gd name="T37" fmla="*/ 56 h 152"/>
                      <a:gd name="T38" fmla="*/ 64 w 192"/>
                      <a:gd name="T39" fmla="*/ 40 h 152"/>
                      <a:gd name="T40" fmla="*/ 64 w 192"/>
                      <a:gd name="T41" fmla="*/ 24 h 152"/>
                      <a:gd name="T42" fmla="*/ 48 w 192"/>
                      <a:gd name="T43" fmla="*/ 8 h 152"/>
                      <a:gd name="T44" fmla="*/ 64 w 192"/>
                      <a:gd name="T45" fmla="*/ 24 h 152"/>
                      <a:gd name="T46" fmla="*/ 112 w 192"/>
                      <a:gd name="T47" fmla="*/ 8 h 152"/>
                      <a:gd name="T48" fmla="*/ 80 w 192"/>
                      <a:gd name="T49" fmla="*/ 24 h 152"/>
                      <a:gd name="T50" fmla="*/ 80 w 192"/>
                      <a:gd name="T51" fmla="*/ 40 h 152"/>
                      <a:gd name="T52" fmla="*/ 112 w 192"/>
                      <a:gd name="T53" fmla="*/ 56 h 152"/>
                      <a:gd name="T54" fmla="*/ 80 w 192"/>
                      <a:gd name="T55" fmla="*/ 40 h 152"/>
                      <a:gd name="T56" fmla="*/ 112 w 192"/>
                      <a:gd name="T57" fmla="*/ 72 h 152"/>
                      <a:gd name="T58" fmla="*/ 80 w 192"/>
                      <a:gd name="T59" fmla="*/ 88 h 152"/>
                      <a:gd name="T60" fmla="*/ 112 w 192"/>
                      <a:gd name="T61" fmla="*/ 144 h 152"/>
                      <a:gd name="T62" fmla="*/ 80 w 192"/>
                      <a:gd name="T63" fmla="*/ 108 h 152"/>
                      <a:gd name="T64" fmla="*/ 82 w 192"/>
                      <a:gd name="T65" fmla="*/ 106 h 152"/>
                      <a:gd name="T66" fmla="*/ 108 w 192"/>
                      <a:gd name="T67" fmla="*/ 104 h 152"/>
                      <a:gd name="T68" fmla="*/ 110 w 192"/>
                      <a:gd name="T69" fmla="*/ 106 h 152"/>
                      <a:gd name="T70" fmla="*/ 112 w 192"/>
                      <a:gd name="T71" fmla="*/ 144 h 152"/>
                      <a:gd name="T72" fmla="*/ 128 w 192"/>
                      <a:gd name="T73" fmla="*/ 120 h 152"/>
                      <a:gd name="T74" fmla="*/ 144 w 192"/>
                      <a:gd name="T75" fmla="*/ 104 h 152"/>
                      <a:gd name="T76" fmla="*/ 144 w 192"/>
                      <a:gd name="T77" fmla="*/ 88 h 152"/>
                      <a:gd name="T78" fmla="*/ 128 w 192"/>
                      <a:gd name="T79" fmla="*/ 72 h 152"/>
                      <a:gd name="T80" fmla="*/ 144 w 192"/>
                      <a:gd name="T81" fmla="*/ 88 h 152"/>
                      <a:gd name="T82" fmla="*/ 128 w 192"/>
                      <a:gd name="T83" fmla="*/ 56 h 152"/>
                      <a:gd name="T84" fmla="*/ 144 w 192"/>
                      <a:gd name="T85" fmla="*/ 40 h 152"/>
                      <a:gd name="T86" fmla="*/ 144 w 192"/>
                      <a:gd name="T87" fmla="*/ 24 h 152"/>
                      <a:gd name="T88" fmla="*/ 128 w 192"/>
                      <a:gd name="T89" fmla="*/ 8 h 152"/>
                      <a:gd name="T90" fmla="*/ 144 w 192"/>
                      <a:gd name="T91"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52">
                        <a:moveTo>
                          <a:pt x="188" y="144"/>
                        </a:moveTo>
                        <a:lnTo>
                          <a:pt x="160" y="144"/>
                        </a:lnTo>
                        <a:lnTo>
                          <a:pt x="160" y="4"/>
                        </a:lnTo>
                        <a:lnTo>
                          <a:pt x="160" y="4"/>
                        </a:lnTo>
                        <a:lnTo>
                          <a:pt x="158" y="2"/>
                        </a:lnTo>
                        <a:lnTo>
                          <a:pt x="156" y="0"/>
                        </a:lnTo>
                        <a:lnTo>
                          <a:pt x="36" y="0"/>
                        </a:lnTo>
                        <a:lnTo>
                          <a:pt x="36" y="0"/>
                        </a:lnTo>
                        <a:lnTo>
                          <a:pt x="34" y="2"/>
                        </a:lnTo>
                        <a:lnTo>
                          <a:pt x="32" y="4"/>
                        </a:lnTo>
                        <a:lnTo>
                          <a:pt x="32" y="144"/>
                        </a:lnTo>
                        <a:lnTo>
                          <a:pt x="4" y="144"/>
                        </a:lnTo>
                        <a:lnTo>
                          <a:pt x="4" y="144"/>
                        </a:lnTo>
                        <a:lnTo>
                          <a:pt x="2" y="146"/>
                        </a:lnTo>
                        <a:lnTo>
                          <a:pt x="0" y="148"/>
                        </a:lnTo>
                        <a:lnTo>
                          <a:pt x="0" y="148"/>
                        </a:lnTo>
                        <a:lnTo>
                          <a:pt x="2" y="150"/>
                        </a:lnTo>
                        <a:lnTo>
                          <a:pt x="4" y="152"/>
                        </a:lnTo>
                        <a:lnTo>
                          <a:pt x="188" y="152"/>
                        </a:lnTo>
                        <a:lnTo>
                          <a:pt x="188" y="152"/>
                        </a:lnTo>
                        <a:lnTo>
                          <a:pt x="190" y="150"/>
                        </a:lnTo>
                        <a:lnTo>
                          <a:pt x="192" y="148"/>
                        </a:lnTo>
                        <a:lnTo>
                          <a:pt x="192" y="148"/>
                        </a:lnTo>
                        <a:lnTo>
                          <a:pt x="190" y="146"/>
                        </a:lnTo>
                        <a:lnTo>
                          <a:pt x="188" y="144"/>
                        </a:lnTo>
                        <a:lnTo>
                          <a:pt x="188" y="144"/>
                        </a:lnTo>
                        <a:close/>
                        <a:moveTo>
                          <a:pt x="64" y="120"/>
                        </a:moveTo>
                        <a:lnTo>
                          <a:pt x="48" y="120"/>
                        </a:lnTo>
                        <a:lnTo>
                          <a:pt x="48" y="104"/>
                        </a:lnTo>
                        <a:lnTo>
                          <a:pt x="64" y="104"/>
                        </a:lnTo>
                        <a:lnTo>
                          <a:pt x="64" y="120"/>
                        </a:lnTo>
                        <a:close/>
                        <a:moveTo>
                          <a:pt x="64" y="88"/>
                        </a:moveTo>
                        <a:lnTo>
                          <a:pt x="48" y="88"/>
                        </a:lnTo>
                        <a:lnTo>
                          <a:pt x="48" y="72"/>
                        </a:lnTo>
                        <a:lnTo>
                          <a:pt x="64" y="72"/>
                        </a:lnTo>
                        <a:lnTo>
                          <a:pt x="64" y="88"/>
                        </a:lnTo>
                        <a:close/>
                        <a:moveTo>
                          <a:pt x="64" y="56"/>
                        </a:moveTo>
                        <a:lnTo>
                          <a:pt x="48" y="56"/>
                        </a:lnTo>
                        <a:lnTo>
                          <a:pt x="48" y="40"/>
                        </a:lnTo>
                        <a:lnTo>
                          <a:pt x="64" y="40"/>
                        </a:lnTo>
                        <a:lnTo>
                          <a:pt x="64" y="56"/>
                        </a:lnTo>
                        <a:close/>
                        <a:moveTo>
                          <a:pt x="64" y="24"/>
                        </a:moveTo>
                        <a:lnTo>
                          <a:pt x="48" y="24"/>
                        </a:lnTo>
                        <a:lnTo>
                          <a:pt x="48" y="8"/>
                        </a:lnTo>
                        <a:lnTo>
                          <a:pt x="64" y="8"/>
                        </a:lnTo>
                        <a:lnTo>
                          <a:pt x="64" y="24"/>
                        </a:lnTo>
                        <a:close/>
                        <a:moveTo>
                          <a:pt x="80" y="8"/>
                        </a:moveTo>
                        <a:lnTo>
                          <a:pt x="112" y="8"/>
                        </a:lnTo>
                        <a:lnTo>
                          <a:pt x="112" y="24"/>
                        </a:lnTo>
                        <a:lnTo>
                          <a:pt x="80" y="24"/>
                        </a:lnTo>
                        <a:lnTo>
                          <a:pt x="80" y="8"/>
                        </a:lnTo>
                        <a:close/>
                        <a:moveTo>
                          <a:pt x="80" y="40"/>
                        </a:moveTo>
                        <a:lnTo>
                          <a:pt x="112" y="40"/>
                        </a:lnTo>
                        <a:lnTo>
                          <a:pt x="112" y="56"/>
                        </a:lnTo>
                        <a:lnTo>
                          <a:pt x="80" y="56"/>
                        </a:lnTo>
                        <a:lnTo>
                          <a:pt x="80" y="40"/>
                        </a:lnTo>
                        <a:close/>
                        <a:moveTo>
                          <a:pt x="80" y="72"/>
                        </a:moveTo>
                        <a:lnTo>
                          <a:pt x="112" y="72"/>
                        </a:lnTo>
                        <a:lnTo>
                          <a:pt x="112" y="88"/>
                        </a:lnTo>
                        <a:lnTo>
                          <a:pt x="80" y="88"/>
                        </a:lnTo>
                        <a:lnTo>
                          <a:pt x="80" y="72"/>
                        </a:lnTo>
                        <a:close/>
                        <a:moveTo>
                          <a:pt x="112" y="144"/>
                        </a:moveTo>
                        <a:lnTo>
                          <a:pt x="80" y="144"/>
                        </a:lnTo>
                        <a:lnTo>
                          <a:pt x="80" y="108"/>
                        </a:lnTo>
                        <a:lnTo>
                          <a:pt x="80" y="108"/>
                        </a:lnTo>
                        <a:lnTo>
                          <a:pt x="82" y="106"/>
                        </a:lnTo>
                        <a:lnTo>
                          <a:pt x="84" y="104"/>
                        </a:lnTo>
                        <a:lnTo>
                          <a:pt x="108" y="104"/>
                        </a:lnTo>
                        <a:lnTo>
                          <a:pt x="108" y="104"/>
                        </a:lnTo>
                        <a:lnTo>
                          <a:pt x="110" y="106"/>
                        </a:lnTo>
                        <a:lnTo>
                          <a:pt x="112" y="108"/>
                        </a:lnTo>
                        <a:lnTo>
                          <a:pt x="112" y="144"/>
                        </a:lnTo>
                        <a:close/>
                        <a:moveTo>
                          <a:pt x="144" y="120"/>
                        </a:moveTo>
                        <a:lnTo>
                          <a:pt x="128" y="120"/>
                        </a:lnTo>
                        <a:lnTo>
                          <a:pt x="128" y="104"/>
                        </a:lnTo>
                        <a:lnTo>
                          <a:pt x="144" y="104"/>
                        </a:lnTo>
                        <a:lnTo>
                          <a:pt x="144" y="120"/>
                        </a:lnTo>
                        <a:close/>
                        <a:moveTo>
                          <a:pt x="144" y="88"/>
                        </a:moveTo>
                        <a:lnTo>
                          <a:pt x="128" y="88"/>
                        </a:lnTo>
                        <a:lnTo>
                          <a:pt x="128" y="72"/>
                        </a:lnTo>
                        <a:lnTo>
                          <a:pt x="144" y="72"/>
                        </a:lnTo>
                        <a:lnTo>
                          <a:pt x="144" y="88"/>
                        </a:lnTo>
                        <a:close/>
                        <a:moveTo>
                          <a:pt x="144" y="56"/>
                        </a:moveTo>
                        <a:lnTo>
                          <a:pt x="128" y="56"/>
                        </a:lnTo>
                        <a:lnTo>
                          <a:pt x="128" y="40"/>
                        </a:lnTo>
                        <a:lnTo>
                          <a:pt x="144" y="40"/>
                        </a:lnTo>
                        <a:lnTo>
                          <a:pt x="144" y="56"/>
                        </a:lnTo>
                        <a:close/>
                        <a:moveTo>
                          <a:pt x="144" y="24"/>
                        </a:moveTo>
                        <a:lnTo>
                          <a:pt x="128" y="24"/>
                        </a:lnTo>
                        <a:lnTo>
                          <a:pt x="128" y="8"/>
                        </a:lnTo>
                        <a:lnTo>
                          <a:pt x="144" y="8"/>
                        </a:lnTo>
                        <a:lnTo>
                          <a:pt x="14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05" name="xxIcon"/>
                <p:cNvSpPr>
                  <a:spLocks noChangeAspect="1" noEditPoints="1"/>
                </p:cNvSpPr>
                <p:nvPr/>
              </p:nvSpPr>
              <p:spPr bwMode="auto">
                <a:xfrm>
                  <a:off x="1741022" y="3079950"/>
                  <a:ext cx="549427" cy="549427"/>
                </a:xfrm>
                <a:custGeom>
                  <a:avLst/>
                  <a:gdLst>
                    <a:gd name="T0" fmla="*/ 184 w 192"/>
                    <a:gd name="T1" fmla="*/ 108 h 192"/>
                    <a:gd name="T2" fmla="*/ 180 w 192"/>
                    <a:gd name="T3" fmla="*/ 104 h 192"/>
                    <a:gd name="T4" fmla="*/ 160 w 192"/>
                    <a:gd name="T5" fmla="*/ 100 h 192"/>
                    <a:gd name="T6" fmla="*/ 156 w 192"/>
                    <a:gd name="T7" fmla="*/ 96 h 192"/>
                    <a:gd name="T8" fmla="*/ 152 w 192"/>
                    <a:gd name="T9" fmla="*/ 104 h 192"/>
                    <a:gd name="T10" fmla="*/ 146 w 192"/>
                    <a:gd name="T11" fmla="*/ 106 h 192"/>
                    <a:gd name="T12" fmla="*/ 136 w 192"/>
                    <a:gd name="T13" fmla="*/ 184 h 192"/>
                    <a:gd name="T14" fmla="*/ 134 w 192"/>
                    <a:gd name="T15" fmla="*/ 34 h 192"/>
                    <a:gd name="T16" fmla="*/ 112 w 192"/>
                    <a:gd name="T17" fmla="*/ 20 h 192"/>
                    <a:gd name="T18" fmla="*/ 108 w 192"/>
                    <a:gd name="T19" fmla="*/ 16 h 192"/>
                    <a:gd name="T20" fmla="*/ 104 w 192"/>
                    <a:gd name="T21" fmla="*/ 4 h 192"/>
                    <a:gd name="T22" fmla="*/ 100 w 192"/>
                    <a:gd name="T23" fmla="*/ 0 h 192"/>
                    <a:gd name="T24" fmla="*/ 96 w 192"/>
                    <a:gd name="T25" fmla="*/ 16 h 192"/>
                    <a:gd name="T26" fmla="*/ 82 w 192"/>
                    <a:gd name="T27" fmla="*/ 18 h 192"/>
                    <a:gd name="T28" fmla="*/ 60 w 192"/>
                    <a:gd name="T29" fmla="*/ 32 h 192"/>
                    <a:gd name="T30" fmla="*/ 56 w 192"/>
                    <a:gd name="T31" fmla="*/ 36 h 192"/>
                    <a:gd name="T32" fmla="*/ 48 w 192"/>
                    <a:gd name="T33" fmla="*/ 108 h 192"/>
                    <a:gd name="T34" fmla="*/ 44 w 192"/>
                    <a:gd name="T35" fmla="*/ 104 h 192"/>
                    <a:gd name="T36" fmla="*/ 40 w 192"/>
                    <a:gd name="T37" fmla="*/ 100 h 192"/>
                    <a:gd name="T38" fmla="*/ 36 w 192"/>
                    <a:gd name="T39" fmla="*/ 96 h 192"/>
                    <a:gd name="T40" fmla="*/ 32 w 192"/>
                    <a:gd name="T41" fmla="*/ 104 h 192"/>
                    <a:gd name="T42" fmla="*/ 10 w 192"/>
                    <a:gd name="T43" fmla="*/ 106 h 192"/>
                    <a:gd name="T44" fmla="*/ 4 w 192"/>
                    <a:gd name="T45" fmla="*/ 184 h 192"/>
                    <a:gd name="T46" fmla="*/ 0 w 192"/>
                    <a:gd name="T47" fmla="*/ 188 h 192"/>
                    <a:gd name="T48" fmla="*/ 4 w 192"/>
                    <a:gd name="T49" fmla="*/ 192 h 192"/>
                    <a:gd name="T50" fmla="*/ 190 w 192"/>
                    <a:gd name="T51" fmla="*/ 190 h 192"/>
                    <a:gd name="T52" fmla="*/ 190 w 192"/>
                    <a:gd name="T53" fmla="*/ 186 h 192"/>
                    <a:gd name="T54" fmla="*/ 116 w 192"/>
                    <a:gd name="T55" fmla="*/ 160 h 192"/>
                    <a:gd name="T56" fmla="*/ 74 w 192"/>
                    <a:gd name="T57" fmla="*/ 158 h 192"/>
                    <a:gd name="T58" fmla="*/ 74 w 192"/>
                    <a:gd name="T59" fmla="*/ 154 h 192"/>
                    <a:gd name="T60" fmla="*/ 116 w 192"/>
                    <a:gd name="T61" fmla="*/ 152 h 192"/>
                    <a:gd name="T62" fmla="*/ 120 w 192"/>
                    <a:gd name="T63" fmla="*/ 156 h 192"/>
                    <a:gd name="T64" fmla="*/ 116 w 192"/>
                    <a:gd name="T65" fmla="*/ 160 h 192"/>
                    <a:gd name="T66" fmla="*/ 76 w 192"/>
                    <a:gd name="T67" fmla="*/ 136 h 192"/>
                    <a:gd name="T68" fmla="*/ 72 w 192"/>
                    <a:gd name="T69" fmla="*/ 132 h 192"/>
                    <a:gd name="T70" fmla="*/ 116 w 192"/>
                    <a:gd name="T71" fmla="*/ 128 h 192"/>
                    <a:gd name="T72" fmla="*/ 120 w 192"/>
                    <a:gd name="T73" fmla="*/ 132 h 192"/>
                    <a:gd name="T74" fmla="*/ 116 w 192"/>
                    <a:gd name="T75" fmla="*/ 136 h 192"/>
                    <a:gd name="T76" fmla="*/ 76 w 192"/>
                    <a:gd name="T77" fmla="*/ 112 h 192"/>
                    <a:gd name="T78" fmla="*/ 72 w 192"/>
                    <a:gd name="T79" fmla="*/ 108 h 192"/>
                    <a:gd name="T80" fmla="*/ 76 w 192"/>
                    <a:gd name="T81" fmla="*/ 104 h 192"/>
                    <a:gd name="T82" fmla="*/ 118 w 192"/>
                    <a:gd name="T83" fmla="*/ 106 h 192"/>
                    <a:gd name="T84" fmla="*/ 118 w 192"/>
                    <a:gd name="T85" fmla="*/ 110 h 192"/>
                    <a:gd name="T86" fmla="*/ 116 w 192"/>
                    <a:gd name="T87" fmla="*/ 88 h 192"/>
                    <a:gd name="T88" fmla="*/ 74 w 192"/>
                    <a:gd name="T89" fmla="*/ 86 h 192"/>
                    <a:gd name="T90" fmla="*/ 74 w 192"/>
                    <a:gd name="T91" fmla="*/ 82 h 192"/>
                    <a:gd name="T92" fmla="*/ 116 w 192"/>
                    <a:gd name="T93" fmla="*/ 80 h 192"/>
                    <a:gd name="T94" fmla="*/ 120 w 192"/>
                    <a:gd name="T95" fmla="*/ 84 h 192"/>
                    <a:gd name="T96" fmla="*/ 116 w 192"/>
                    <a:gd name="T97" fmla="*/ 88 h 192"/>
                    <a:gd name="T98" fmla="*/ 76 w 192"/>
                    <a:gd name="T99" fmla="*/ 64 h 192"/>
                    <a:gd name="T100" fmla="*/ 72 w 192"/>
                    <a:gd name="T101" fmla="*/ 60 h 192"/>
                    <a:gd name="T102" fmla="*/ 116 w 192"/>
                    <a:gd name="T103" fmla="*/ 56 h 192"/>
                    <a:gd name="T104" fmla="*/ 120 w 192"/>
                    <a:gd name="T105" fmla="*/ 60 h 192"/>
                    <a:gd name="T106" fmla="*/ 116 w 192"/>
                    <a:gd name="T107" fmla="*/ 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92">
                      <a:moveTo>
                        <a:pt x="188" y="184"/>
                      </a:moveTo>
                      <a:lnTo>
                        <a:pt x="184" y="184"/>
                      </a:lnTo>
                      <a:lnTo>
                        <a:pt x="184" y="108"/>
                      </a:lnTo>
                      <a:lnTo>
                        <a:pt x="184" y="108"/>
                      </a:lnTo>
                      <a:lnTo>
                        <a:pt x="182" y="106"/>
                      </a:lnTo>
                      <a:lnTo>
                        <a:pt x="180" y="104"/>
                      </a:lnTo>
                      <a:lnTo>
                        <a:pt x="160" y="104"/>
                      </a:lnTo>
                      <a:lnTo>
                        <a:pt x="160" y="100"/>
                      </a:lnTo>
                      <a:lnTo>
                        <a:pt x="160" y="100"/>
                      </a:lnTo>
                      <a:lnTo>
                        <a:pt x="158" y="98"/>
                      </a:lnTo>
                      <a:lnTo>
                        <a:pt x="156" y="96"/>
                      </a:lnTo>
                      <a:lnTo>
                        <a:pt x="156" y="96"/>
                      </a:lnTo>
                      <a:lnTo>
                        <a:pt x="154" y="98"/>
                      </a:lnTo>
                      <a:lnTo>
                        <a:pt x="152" y="100"/>
                      </a:lnTo>
                      <a:lnTo>
                        <a:pt x="152" y="104"/>
                      </a:lnTo>
                      <a:lnTo>
                        <a:pt x="148" y="104"/>
                      </a:lnTo>
                      <a:lnTo>
                        <a:pt x="148" y="104"/>
                      </a:lnTo>
                      <a:lnTo>
                        <a:pt x="146" y="106"/>
                      </a:lnTo>
                      <a:lnTo>
                        <a:pt x="144" y="108"/>
                      </a:lnTo>
                      <a:lnTo>
                        <a:pt x="144" y="184"/>
                      </a:lnTo>
                      <a:lnTo>
                        <a:pt x="136" y="184"/>
                      </a:lnTo>
                      <a:lnTo>
                        <a:pt x="136" y="36"/>
                      </a:lnTo>
                      <a:lnTo>
                        <a:pt x="136" y="36"/>
                      </a:lnTo>
                      <a:lnTo>
                        <a:pt x="134" y="34"/>
                      </a:lnTo>
                      <a:lnTo>
                        <a:pt x="132" y="32"/>
                      </a:lnTo>
                      <a:lnTo>
                        <a:pt x="112" y="32"/>
                      </a:lnTo>
                      <a:lnTo>
                        <a:pt x="112" y="20"/>
                      </a:lnTo>
                      <a:lnTo>
                        <a:pt x="112" y="20"/>
                      </a:lnTo>
                      <a:lnTo>
                        <a:pt x="110" y="18"/>
                      </a:lnTo>
                      <a:lnTo>
                        <a:pt x="108" y="16"/>
                      </a:lnTo>
                      <a:lnTo>
                        <a:pt x="104" y="16"/>
                      </a:lnTo>
                      <a:lnTo>
                        <a:pt x="104" y="4"/>
                      </a:lnTo>
                      <a:lnTo>
                        <a:pt x="104" y="4"/>
                      </a:lnTo>
                      <a:lnTo>
                        <a:pt x="102" y="2"/>
                      </a:lnTo>
                      <a:lnTo>
                        <a:pt x="100" y="0"/>
                      </a:lnTo>
                      <a:lnTo>
                        <a:pt x="100" y="0"/>
                      </a:lnTo>
                      <a:lnTo>
                        <a:pt x="98" y="2"/>
                      </a:lnTo>
                      <a:lnTo>
                        <a:pt x="96" y="4"/>
                      </a:lnTo>
                      <a:lnTo>
                        <a:pt x="96" y="16"/>
                      </a:lnTo>
                      <a:lnTo>
                        <a:pt x="84" y="16"/>
                      </a:lnTo>
                      <a:lnTo>
                        <a:pt x="84" y="16"/>
                      </a:lnTo>
                      <a:lnTo>
                        <a:pt x="82" y="18"/>
                      </a:lnTo>
                      <a:lnTo>
                        <a:pt x="80" y="20"/>
                      </a:lnTo>
                      <a:lnTo>
                        <a:pt x="80" y="32"/>
                      </a:lnTo>
                      <a:lnTo>
                        <a:pt x="60" y="32"/>
                      </a:lnTo>
                      <a:lnTo>
                        <a:pt x="60" y="32"/>
                      </a:lnTo>
                      <a:lnTo>
                        <a:pt x="58" y="34"/>
                      </a:lnTo>
                      <a:lnTo>
                        <a:pt x="56" y="36"/>
                      </a:lnTo>
                      <a:lnTo>
                        <a:pt x="56" y="184"/>
                      </a:lnTo>
                      <a:lnTo>
                        <a:pt x="48" y="184"/>
                      </a:lnTo>
                      <a:lnTo>
                        <a:pt x="48" y="108"/>
                      </a:lnTo>
                      <a:lnTo>
                        <a:pt x="48" y="108"/>
                      </a:lnTo>
                      <a:lnTo>
                        <a:pt x="46" y="106"/>
                      </a:lnTo>
                      <a:lnTo>
                        <a:pt x="44" y="104"/>
                      </a:lnTo>
                      <a:lnTo>
                        <a:pt x="40" y="104"/>
                      </a:lnTo>
                      <a:lnTo>
                        <a:pt x="40" y="100"/>
                      </a:lnTo>
                      <a:lnTo>
                        <a:pt x="40" y="100"/>
                      </a:lnTo>
                      <a:lnTo>
                        <a:pt x="38" y="98"/>
                      </a:lnTo>
                      <a:lnTo>
                        <a:pt x="36" y="96"/>
                      </a:lnTo>
                      <a:lnTo>
                        <a:pt x="36" y="96"/>
                      </a:lnTo>
                      <a:lnTo>
                        <a:pt x="34" y="98"/>
                      </a:lnTo>
                      <a:lnTo>
                        <a:pt x="32" y="100"/>
                      </a:lnTo>
                      <a:lnTo>
                        <a:pt x="32" y="104"/>
                      </a:lnTo>
                      <a:lnTo>
                        <a:pt x="12" y="104"/>
                      </a:lnTo>
                      <a:lnTo>
                        <a:pt x="12" y="104"/>
                      </a:lnTo>
                      <a:lnTo>
                        <a:pt x="10" y="106"/>
                      </a:lnTo>
                      <a:lnTo>
                        <a:pt x="8" y="108"/>
                      </a:lnTo>
                      <a:lnTo>
                        <a:pt x="8" y="184"/>
                      </a:lnTo>
                      <a:lnTo>
                        <a:pt x="4" y="184"/>
                      </a:lnTo>
                      <a:lnTo>
                        <a:pt x="4" y="184"/>
                      </a:lnTo>
                      <a:lnTo>
                        <a:pt x="2" y="186"/>
                      </a:lnTo>
                      <a:lnTo>
                        <a:pt x="0" y="188"/>
                      </a:lnTo>
                      <a:lnTo>
                        <a:pt x="0" y="188"/>
                      </a:lnTo>
                      <a:lnTo>
                        <a:pt x="2" y="190"/>
                      </a:lnTo>
                      <a:lnTo>
                        <a:pt x="4" y="192"/>
                      </a:lnTo>
                      <a:lnTo>
                        <a:pt x="188" y="192"/>
                      </a:lnTo>
                      <a:lnTo>
                        <a:pt x="188" y="192"/>
                      </a:lnTo>
                      <a:lnTo>
                        <a:pt x="190" y="190"/>
                      </a:lnTo>
                      <a:lnTo>
                        <a:pt x="192" y="188"/>
                      </a:lnTo>
                      <a:lnTo>
                        <a:pt x="192" y="188"/>
                      </a:lnTo>
                      <a:lnTo>
                        <a:pt x="190" y="186"/>
                      </a:lnTo>
                      <a:lnTo>
                        <a:pt x="188" y="184"/>
                      </a:lnTo>
                      <a:lnTo>
                        <a:pt x="188" y="184"/>
                      </a:lnTo>
                      <a:close/>
                      <a:moveTo>
                        <a:pt x="116" y="160"/>
                      </a:moveTo>
                      <a:lnTo>
                        <a:pt x="76" y="160"/>
                      </a:lnTo>
                      <a:lnTo>
                        <a:pt x="76" y="160"/>
                      </a:lnTo>
                      <a:lnTo>
                        <a:pt x="74" y="158"/>
                      </a:lnTo>
                      <a:lnTo>
                        <a:pt x="72" y="156"/>
                      </a:lnTo>
                      <a:lnTo>
                        <a:pt x="72" y="156"/>
                      </a:lnTo>
                      <a:lnTo>
                        <a:pt x="74" y="154"/>
                      </a:lnTo>
                      <a:lnTo>
                        <a:pt x="76" y="152"/>
                      </a:lnTo>
                      <a:lnTo>
                        <a:pt x="116" y="152"/>
                      </a:lnTo>
                      <a:lnTo>
                        <a:pt x="116" y="152"/>
                      </a:lnTo>
                      <a:lnTo>
                        <a:pt x="118" y="154"/>
                      </a:lnTo>
                      <a:lnTo>
                        <a:pt x="120" y="156"/>
                      </a:lnTo>
                      <a:lnTo>
                        <a:pt x="120" y="156"/>
                      </a:lnTo>
                      <a:lnTo>
                        <a:pt x="118" y="158"/>
                      </a:lnTo>
                      <a:lnTo>
                        <a:pt x="116" y="160"/>
                      </a:lnTo>
                      <a:lnTo>
                        <a:pt x="116" y="160"/>
                      </a:lnTo>
                      <a:close/>
                      <a:moveTo>
                        <a:pt x="116" y="136"/>
                      </a:moveTo>
                      <a:lnTo>
                        <a:pt x="76" y="136"/>
                      </a:lnTo>
                      <a:lnTo>
                        <a:pt x="76" y="136"/>
                      </a:lnTo>
                      <a:lnTo>
                        <a:pt x="74" y="134"/>
                      </a:lnTo>
                      <a:lnTo>
                        <a:pt x="72" y="132"/>
                      </a:lnTo>
                      <a:lnTo>
                        <a:pt x="72" y="132"/>
                      </a:lnTo>
                      <a:lnTo>
                        <a:pt x="74" y="130"/>
                      </a:lnTo>
                      <a:lnTo>
                        <a:pt x="76" y="128"/>
                      </a:lnTo>
                      <a:lnTo>
                        <a:pt x="116" y="128"/>
                      </a:lnTo>
                      <a:lnTo>
                        <a:pt x="116" y="128"/>
                      </a:lnTo>
                      <a:lnTo>
                        <a:pt x="118" y="130"/>
                      </a:lnTo>
                      <a:lnTo>
                        <a:pt x="120" y="132"/>
                      </a:lnTo>
                      <a:lnTo>
                        <a:pt x="120" y="132"/>
                      </a:lnTo>
                      <a:lnTo>
                        <a:pt x="118" y="134"/>
                      </a:lnTo>
                      <a:lnTo>
                        <a:pt x="116" y="136"/>
                      </a:lnTo>
                      <a:lnTo>
                        <a:pt x="116" y="136"/>
                      </a:lnTo>
                      <a:close/>
                      <a:moveTo>
                        <a:pt x="116" y="112"/>
                      </a:moveTo>
                      <a:lnTo>
                        <a:pt x="76" y="112"/>
                      </a:lnTo>
                      <a:lnTo>
                        <a:pt x="76" y="112"/>
                      </a:lnTo>
                      <a:lnTo>
                        <a:pt x="74" y="110"/>
                      </a:lnTo>
                      <a:lnTo>
                        <a:pt x="72" y="108"/>
                      </a:lnTo>
                      <a:lnTo>
                        <a:pt x="72" y="108"/>
                      </a:lnTo>
                      <a:lnTo>
                        <a:pt x="74" y="106"/>
                      </a:lnTo>
                      <a:lnTo>
                        <a:pt x="76" y="104"/>
                      </a:lnTo>
                      <a:lnTo>
                        <a:pt x="116" y="104"/>
                      </a:lnTo>
                      <a:lnTo>
                        <a:pt x="116" y="104"/>
                      </a:lnTo>
                      <a:lnTo>
                        <a:pt x="118" y="106"/>
                      </a:lnTo>
                      <a:lnTo>
                        <a:pt x="120" y="108"/>
                      </a:lnTo>
                      <a:lnTo>
                        <a:pt x="120" y="108"/>
                      </a:lnTo>
                      <a:lnTo>
                        <a:pt x="118" y="110"/>
                      </a:lnTo>
                      <a:lnTo>
                        <a:pt x="116" y="112"/>
                      </a:lnTo>
                      <a:lnTo>
                        <a:pt x="116" y="112"/>
                      </a:lnTo>
                      <a:close/>
                      <a:moveTo>
                        <a:pt x="116" y="88"/>
                      </a:moveTo>
                      <a:lnTo>
                        <a:pt x="76" y="88"/>
                      </a:lnTo>
                      <a:lnTo>
                        <a:pt x="76" y="88"/>
                      </a:lnTo>
                      <a:lnTo>
                        <a:pt x="74" y="86"/>
                      </a:lnTo>
                      <a:lnTo>
                        <a:pt x="72" y="84"/>
                      </a:lnTo>
                      <a:lnTo>
                        <a:pt x="72" y="84"/>
                      </a:lnTo>
                      <a:lnTo>
                        <a:pt x="74" y="82"/>
                      </a:lnTo>
                      <a:lnTo>
                        <a:pt x="76" y="80"/>
                      </a:lnTo>
                      <a:lnTo>
                        <a:pt x="116" y="80"/>
                      </a:lnTo>
                      <a:lnTo>
                        <a:pt x="116" y="80"/>
                      </a:lnTo>
                      <a:lnTo>
                        <a:pt x="118" y="82"/>
                      </a:lnTo>
                      <a:lnTo>
                        <a:pt x="120" y="84"/>
                      </a:lnTo>
                      <a:lnTo>
                        <a:pt x="120" y="84"/>
                      </a:lnTo>
                      <a:lnTo>
                        <a:pt x="118" y="86"/>
                      </a:lnTo>
                      <a:lnTo>
                        <a:pt x="116" y="88"/>
                      </a:lnTo>
                      <a:lnTo>
                        <a:pt x="116" y="88"/>
                      </a:lnTo>
                      <a:close/>
                      <a:moveTo>
                        <a:pt x="116" y="64"/>
                      </a:moveTo>
                      <a:lnTo>
                        <a:pt x="76" y="64"/>
                      </a:lnTo>
                      <a:lnTo>
                        <a:pt x="76" y="64"/>
                      </a:lnTo>
                      <a:lnTo>
                        <a:pt x="74" y="62"/>
                      </a:lnTo>
                      <a:lnTo>
                        <a:pt x="72" y="60"/>
                      </a:lnTo>
                      <a:lnTo>
                        <a:pt x="72" y="60"/>
                      </a:lnTo>
                      <a:lnTo>
                        <a:pt x="74" y="58"/>
                      </a:lnTo>
                      <a:lnTo>
                        <a:pt x="76" y="56"/>
                      </a:lnTo>
                      <a:lnTo>
                        <a:pt x="116" y="56"/>
                      </a:lnTo>
                      <a:lnTo>
                        <a:pt x="116" y="56"/>
                      </a:lnTo>
                      <a:lnTo>
                        <a:pt x="118" y="58"/>
                      </a:lnTo>
                      <a:lnTo>
                        <a:pt x="120" y="60"/>
                      </a:lnTo>
                      <a:lnTo>
                        <a:pt x="120" y="60"/>
                      </a:lnTo>
                      <a:lnTo>
                        <a:pt x="118" y="62"/>
                      </a:lnTo>
                      <a:lnTo>
                        <a:pt x="116" y="64"/>
                      </a:lnTo>
                      <a:lnTo>
                        <a:pt x="116" y="6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6" name="xxIcon"/>
                <p:cNvSpPr>
                  <a:spLocks noChangeAspect="1" noEditPoints="1"/>
                </p:cNvSpPr>
                <p:nvPr/>
              </p:nvSpPr>
              <p:spPr bwMode="auto">
                <a:xfrm>
                  <a:off x="2506962" y="3288923"/>
                  <a:ext cx="549427" cy="549427"/>
                </a:xfrm>
                <a:custGeom>
                  <a:avLst/>
                  <a:gdLst>
                    <a:gd name="T0" fmla="*/ 184 w 192"/>
                    <a:gd name="T1" fmla="*/ 108 h 192"/>
                    <a:gd name="T2" fmla="*/ 180 w 192"/>
                    <a:gd name="T3" fmla="*/ 104 h 192"/>
                    <a:gd name="T4" fmla="*/ 160 w 192"/>
                    <a:gd name="T5" fmla="*/ 100 h 192"/>
                    <a:gd name="T6" fmla="*/ 156 w 192"/>
                    <a:gd name="T7" fmla="*/ 96 h 192"/>
                    <a:gd name="T8" fmla="*/ 152 w 192"/>
                    <a:gd name="T9" fmla="*/ 104 h 192"/>
                    <a:gd name="T10" fmla="*/ 146 w 192"/>
                    <a:gd name="T11" fmla="*/ 106 h 192"/>
                    <a:gd name="T12" fmla="*/ 136 w 192"/>
                    <a:gd name="T13" fmla="*/ 184 h 192"/>
                    <a:gd name="T14" fmla="*/ 134 w 192"/>
                    <a:gd name="T15" fmla="*/ 34 h 192"/>
                    <a:gd name="T16" fmla="*/ 112 w 192"/>
                    <a:gd name="T17" fmla="*/ 20 h 192"/>
                    <a:gd name="T18" fmla="*/ 108 w 192"/>
                    <a:gd name="T19" fmla="*/ 16 h 192"/>
                    <a:gd name="T20" fmla="*/ 104 w 192"/>
                    <a:gd name="T21" fmla="*/ 4 h 192"/>
                    <a:gd name="T22" fmla="*/ 100 w 192"/>
                    <a:gd name="T23" fmla="*/ 0 h 192"/>
                    <a:gd name="T24" fmla="*/ 96 w 192"/>
                    <a:gd name="T25" fmla="*/ 16 h 192"/>
                    <a:gd name="T26" fmla="*/ 82 w 192"/>
                    <a:gd name="T27" fmla="*/ 18 h 192"/>
                    <a:gd name="T28" fmla="*/ 60 w 192"/>
                    <a:gd name="T29" fmla="*/ 32 h 192"/>
                    <a:gd name="T30" fmla="*/ 56 w 192"/>
                    <a:gd name="T31" fmla="*/ 36 h 192"/>
                    <a:gd name="T32" fmla="*/ 48 w 192"/>
                    <a:gd name="T33" fmla="*/ 108 h 192"/>
                    <a:gd name="T34" fmla="*/ 44 w 192"/>
                    <a:gd name="T35" fmla="*/ 104 h 192"/>
                    <a:gd name="T36" fmla="*/ 40 w 192"/>
                    <a:gd name="T37" fmla="*/ 100 h 192"/>
                    <a:gd name="T38" fmla="*/ 36 w 192"/>
                    <a:gd name="T39" fmla="*/ 96 h 192"/>
                    <a:gd name="T40" fmla="*/ 32 w 192"/>
                    <a:gd name="T41" fmla="*/ 104 h 192"/>
                    <a:gd name="T42" fmla="*/ 10 w 192"/>
                    <a:gd name="T43" fmla="*/ 106 h 192"/>
                    <a:gd name="T44" fmla="*/ 4 w 192"/>
                    <a:gd name="T45" fmla="*/ 184 h 192"/>
                    <a:gd name="T46" fmla="*/ 0 w 192"/>
                    <a:gd name="T47" fmla="*/ 188 h 192"/>
                    <a:gd name="T48" fmla="*/ 4 w 192"/>
                    <a:gd name="T49" fmla="*/ 192 h 192"/>
                    <a:gd name="T50" fmla="*/ 190 w 192"/>
                    <a:gd name="T51" fmla="*/ 190 h 192"/>
                    <a:gd name="T52" fmla="*/ 190 w 192"/>
                    <a:gd name="T53" fmla="*/ 186 h 192"/>
                    <a:gd name="T54" fmla="*/ 116 w 192"/>
                    <a:gd name="T55" fmla="*/ 160 h 192"/>
                    <a:gd name="T56" fmla="*/ 74 w 192"/>
                    <a:gd name="T57" fmla="*/ 158 h 192"/>
                    <a:gd name="T58" fmla="*/ 74 w 192"/>
                    <a:gd name="T59" fmla="*/ 154 h 192"/>
                    <a:gd name="T60" fmla="*/ 116 w 192"/>
                    <a:gd name="T61" fmla="*/ 152 h 192"/>
                    <a:gd name="T62" fmla="*/ 120 w 192"/>
                    <a:gd name="T63" fmla="*/ 156 h 192"/>
                    <a:gd name="T64" fmla="*/ 116 w 192"/>
                    <a:gd name="T65" fmla="*/ 160 h 192"/>
                    <a:gd name="T66" fmla="*/ 76 w 192"/>
                    <a:gd name="T67" fmla="*/ 136 h 192"/>
                    <a:gd name="T68" fmla="*/ 72 w 192"/>
                    <a:gd name="T69" fmla="*/ 132 h 192"/>
                    <a:gd name="T70" fmla="*/ 116 w 192"/>
                    <a:gd name="T71" fmla="*/ 128 h 192"/>
                    <a:gd name="T72" fmla="*/ 120 w 192"/>
                    <a:gd name="T73" fmla="*/ 132 h 192"/>
                    <a:gd name="T74" fmla="*/ 116 w 192"/>
                    <a:gd name="T75" fmla="*/ 136 h 192"/>
                    <a:gd name="T76" fmla="*/ 76 w 192"/>
                    <a:gd name="T77" fmla="*/ 112 h 192"/>
                    <a:gd name="T78" fmla="*/ 72 w 192"/>
                    <a:gd name="T79" fmla="*/ 108 h 192"/>
                    <a:gd name="T80" fmla="*/ 76 w 192"/>
                    <a:gd name="T81" fmla="*/ 104 h 192"/>
                    <a:gd name="T82" fmla="*/ 118 w 192"/>
                    <a:gd name="T83" fmla="*/ 106 h 192"/>
                    <a:gd name="T84" fmla="*/ 118 w 192"/>
                    <a:gd name="T85" fmla="*/ 110 h 192"/>
                    <a:gd name="T86" fmla="*/ 116 w 192"/>
                    <a:gd name="T87" fmla="*/ 88 h 192"/>
                    <a:gd name="T88" fmla="*/ 74 w 192"/>
                    <a:gd name="T89" fmla="*/ 86 h 192"/>
                    <a:gd name="T90" fmla="*/ 74 w 192"/>
                    <a:gd name="T91" fmla="*/ 82 h 192"/>
                    <a:gd name="T92" fmla="*/ 116 w 192"/>
                    <a:gd name="T93" fmla="*/ 80 h 192"/>
                    <a:gd name="T94" fmla="*/ 120 w 192"/>
                    <a:gd name="T95" fmla="*/ 84 h 192"/>
                    <a:gd name="T96" fmla="*/ 116 w 192"/>
                    <a:gd name="T97" fmla="*/ 88 h 192"/>
                    <a:gd name="T98" fmla="*/ 76 w 192"/>
                    <a:gd name="T99" fmla="*/ 64 h 192"/>
                    <a:gd name="T100" fmla="*/ 72 w 192"/>
                    <a:gd name="T101" fmla="*/ 60 h 192"/>
                    <a:gd name="T102" fmla="*/ 116 w 192"/>
                    <a:gd name="T103" fmla="*/ 56 h 192"/>
                    <a:gd name="T104" fmla="*/ 120 w 192"/>
                    <a:gd name="T105" fmla="*/ 60 h 192"/>
                    <a:gd name="T106" fmla="*/ 116 w 192"/>
                    <a:gd name="T107" fmla="*/ 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92">
                      <a:moveTo>
                        <a:pt x="188" y="184"/>
                      </a:moveTo>
                      <a:lnTo>
                        <a:pt x="184" y="184"/>
                      </a:lnTo>
                      <a:lnTo>
                        <a:pt x="184" y="108"/>
                      </a:lnTo>
                      <a:lnTo>
                        <a:pt x="184" y="108"/>
                      </a:lnTo>
                      <a:lnTo>
                        <a:pt x="182" y="106"/>
                      </a:lnTo>
                      <a:lnTo>
                        <a:pt x="180" y="104"/>
                      </a:lnTo>
                      <a:lnTo>
                        <a:pt x="160" y="104"/>
                      </a:lnTo>
                      <a:lnTo>
                        <a:pt x="160" y="100"/>
                      </a:lnTo>
                      <a:lnTo>
                        <a:pt x="160" y="100"/>
                      </a:lnTo>
                      <a:lnTo>
                        <a:pt x="158" y="98"/>
                      </a:lnTo>
                      <a:lnTo>
                        <a:pt x="156" y="96"/>
                      </a:lnTo>
                      <a:lnTo>
                        <a:pt x="156" y="96"/>
                      </a:lnTo>
                      <a:lnTo>
                        <a:pt x="154" y="98"/>
                      </a:lnTo>
                      <a:lnTo>
                        <a:pt x="152" y="100"/>
                      </a:lnTo>
                      <a:lnTo>
                        <a:pt x="152" y="104"/>
                      </a:lnTo>
                      <a:lnTo>
                        <a:pt x="148" y="104"/>
                      </a:lnTo>
                      <a:lnTo>
                        <a:pt x="148" y="104"/>
                      </a:lnTo>
                      <a:lnTo>
                        <a:pt x="146" y="106"/>
                      </a:lnTo>
                      <a:lnTo>
                        <a:pt x="144" y="108"/>
                      </a:lnTo>
                      <a:lnTo>
                        <a:pt x="144" y="184"/>
                      </a:lnTo>
                      <a:lnTo>
                        <a:pt x="136" y="184"/>
                      </a:lnTo>
                      <a:lnTo>
                        <a:pt x="136" y="36"/>
                      </a:lnTo>
                      <a:lnTo>
                        <a:pt x="136" y="36"/>
                      </a:lnTo>
                      <a:lnTo>
                        <a:pt x="134" y="34"/>
                      </a:lnTo>
                      <a:lnTo>
                        <a:pt x="132" y="32"/>
                      </a:lnTo>
                      <a:lnTo>
                        <a:pt x="112" y="32"/>
                      </a:lnTo>
                      <a:lnTo>
                        <a:pt x="112" y="20"/>
                      </a:lnTo>
                      <a:lnTo>
                        <a:pt x="112" y="20"/>
                      </a:lnTo>
                      <a:lnTo>
                        <a:pt x="110" y="18"/>
                      </a:lnTo>
                      <a:lnTo>
                        <a:pt x="108" y="16"/>
                      </a:lnTo>
                      <a:lnTo>
                        <a:pt x="104" y="16"/>
                      </a:lnTo>
                      <a:lnTo>
                        <a:pt x="104" y="4"/>
                      </a:lnTo>
                      <a:lnTo>
                        <a:pt x="104" y="4"/>
                      </a:lnTo>
                      <a:lnTo>
                        <a:pt x="102" y="2"/>
                      </a:lnTo>
                      <a:lnTo>
                        <a:pt x="100" y="0"/>
                      </a:lnTo>
                      <a:lnTo>
                        <a:pt x="100" y="0"/>
                      </a:lnTo>
                      <a:lnTo>
                        <a:pt x="98" y="2"/>
                      </a:lnTo>
                      <a:lnTo>
                        <a:pt x="96" y="4"/>
                      </a:lnTo>
                      <a:lnTo>
                        <a:pt x="96" y="16"/>
                      </a:lnTo>
                      <a:lnTo>
                        <a:pt x="84" y="16"/>
                      </a:lnTo>
                      <a:lnTo>
                        <a:pt x="84" y="16"/>
                      </a:lnTo>
                      <a:lnTo>
                        <a:pt x="82" y="18"/>
                      </a:lnTo>
                      <a:lnTo>
                        <a:pt x="80" y="20"/>
                      </a:lnTo>
                      <a:lnTo>
                        <a:pt x="80" y="32"/>
                      </a:lnTo>
                      <a:lnTo>
                        <a:pt x="60" y="32"/>
                      </a:lnTo>
                      <a:lnTo>
                        <a:pt x="60" y="32"/>
                      </a:lnTo>
                      <a:lnTo>
                        <a:pt x="58" y="34"/>
                      </a:lnTo>
                      <a:lnTo>
                        <a:pt x="56" y="36"/>
                      </a:lnTo>
                      <a:lnTo>
                        <a:pt x="56" y="184"/>
                      </a:lnTo>
                      <a:lnTo>
                        <a:pt x="48" y="184"/>
                      </a:lnTo>
                      <a:lnTo>
                        <a:pt x="48" y="108"/>
                      </a:lnTo>
                      <a:lnTo>
                        <a:pt x="48" y="108"/>
                      </a:lnTo>
                      <a:lnTo>
                        <a:pt x="46" y="106"/>
                      </a:lnTo>
                      <a:lnTo>
                        <a:pt x="44" y="104"/>
                      </a:lnTo>
                      <a:lnTo>
                        <a:pt x="40" y="104"/>
                      </a:lnTo>
                      <a:lnTo>
                        <a:pt x="40" y="100"/>
                      </a:lnTo>
                      <a:lnTo>
                        <a:pt x="40" y="100"/>
                      </a:lnTo>
                      <a:lnTo>
                        <a:pt x="38" y="98"/>
                      </a:lnTo>
                      <a:lnTo>
                        <a:pt x="36" y="96"/>
                      </a:lnTo>
                      <a:lnTo>
                        <a:pt x="36" y="96"/>
                      </a:lnTo>
                      <a:lnTo>
                        <a:pt x="34" y="98"/>
                      </a:lnTo>
                      <a:lnTo>
                        <a:pt x="32" y="100"/>
                      </a:lnTo>
                      <a:lnTo>
                        <a:pt x="32" y="104"/>
                      </a:lnTo>
                      <a:lnTo>
                        <a:pt x="12" y="104"/>
                      </a:lnTo>
                      <a:lnTo>
                        <a:pt x="12" y="104"/>
                      </a:lnTo>
                      <a:lnTo>
                        <a:pt x="10" y="106"/>
                      </a:lnTo>
                      <a:lnTo>
                        <a:pt x="8" y="108"/>
                      </a:lnTo>
                      <a:lnTo>
                        <a:pt x="8" y="184"/>
                      </a:lnTo>
                      <a:lnTo>
                        <a:pt x="4" y="184"/>
                      </a:lnTo>
                      <a:lnTo>
                        <a:pt x="4" y="184"/>
                      </a:lnTo>
                      <a:lnTo>
                        <a:pt x="2" y="186"/>
                      </a:lnTo>
                      <a:lnTo>
                        <a:pt x="0" y="188"/>
                      </a:lnTo>
                      <a:lnTo>
                        <a:pt x="0" y="188"/>
                      </a:lnTo>
                      <a:lnTo>
                        <a:pt x="2" y="190"/>
                      </a:lnTo>
                      <a:lnTo>
                        <a:pt x="4" y="192"/>
                      </a:lnTo>
                      <a:lnTo>
                        <a:pt x="188" y="192"/>
                      </a:lnTo>
                      <a:lnTo>
                        <a:pt x="188" y="192"/>
                      </a:lnTo>
                      <a:lnTo>
                        <a:pt x="190" y="190"/>
                      </a:lnTo>
                      <a:lnTo>
                        <a:pt x="192" y="188"/>
                      </a:lnTo>
                      <a:lnTo>
                        <a:pt x="192" y="188"/>
                      </a:lnTo>
                      <a:lnTo>
                        <a:pt x="190" y="186"/>
                      </a:lnTo>
                      <a:lnTo>
                        <a:pt x="188" y="184"/>
                      </a:lnTo>
                      <a:lnTo>
                        <a:pt x="188" y="184"/>
                      </a:lnTo>
                      <a:close/>
                      <a:moveTo>
                        <a:pt x="116" y="160"/>
                      </a:moveTo>
                      <a:lnTo>
                        <a:pt x="76" y="160"/>
                      </a:lnTo>
                      <a:lnTo>
                        <a:pt x="76" y="160"/>
                      </a:lnTo>
                      <a:lnTo>
                        <a:pt x="74" y="158"/>
                      </a:lnTo>
                      <a:lnTo>
                        <a:pt x="72" y="156"/>
                      </a:lnTo>
                      <a:lnTo>
                        <a:pt x="72" y="156"/>
                      </a:lnTo>
                      <a:lnTo>
                        <a:pt x="74" y="154"/>
                      </a:lnTo>
                      <a:lnTo>
                        <a:pt x="76" y="152"/>
                      </a:lnTo>
                      <a:lnTo>
                        <a:pt x="116" y="152"/>
                      </a:lnTo>
                      <a:lnTo>
                        <a:pt x="116" y="152"/>
                      </a:lnTo>
                      <a:lnTo>
                        <a:pt x="118" y="154"/>
                      </a:lnTo>
                      <a:lnTo>
                        <a:pt x="120" y="156"/>
                      </a:lnTo>
                      <a:lnTo>
                        <a:pt x="120" y="156"/>
                      </a:lnTo>
                      <a:lnTo>
                        <a:pt x="118" y="158"/>
                      </a:lnTo>
                      <a:lnTo>
                        <a:pt x="116" y="160"/>
                      </a:lnTo>
                      <a:lnTo>
                        <a:pt x="116" y="160"/>
                      </a:lnTo>
                      <a:close/>
                      <a:moveTo>
                        <a:pt x="116" y="136"/>
                      </a:moveTo>
                      <a:lnTo>
                        <a:pt x="76" y="136"/>
                      </a:lnTo>
                      <a:lnTo>
                        <a:pt x="76" y="136"/>
                      </a:lnTo>
                      <a:lnTo>
                        <a:pt x="74" y="134"/>
                      </a:lnTo>
                      <a:lnTo>
                        <a:pt x="72" y="132"/>
                      </a:lnTo>
                      <a:lnTo>
                        <a:pt x="72" y="132"/>
                      </a:lnTo>
                      <a:lnTo>
                        <a:pt x="74" y="130"/>
                      </a:lnTo>
                      <a:lnTo>
                        <a:pt x="76" y="128"/>
                      </a:lnTo>
                      <a:lnTo>
                        <a:pt x="116" y="128"/>
                      </a:lnTo>
                      <a:lnTo>
                        <a:pt x="116" y="128"/>
                      </a:lnTo>
                      <a:lnTo>
                        <a:pt x="118" y="130"/>
                      </a:lnTo>
                      <a:lnTo>
                        <a:pt x="120" y="132"/>
                      </a:lnTo>
                      <a:lnTo>
                        <a:pt x="120" y="132"/>
                      </a:lnTo>
                      <a:lnTo>
                        <a:pt x="118" y="134"/>
                      </a:lnTo>
                      <a:lnTo>
                        <a:pt x="116" y="136"/>
                      </a:lnTo>
                      <a:lnTo>
                        <a:pt x="116" y="136"/>
                      </a:lnTo>
                      <a:close/>
                      <a:moveTo>
                        <a:pt x="116" y="112"/>
                      </a:moveTo>
                      <a:lnTo>
                        <a:pt x="76" y="112"/>
                      </a:lnTo>
                      <a:lnTo>
                        <a:pt x="76" y="112"/>
                      </a:lnTo>
                      <a:lnTo>
                        <a:pt x="74" y="110"/>
                      </a:lnTo>
                      <a:lnTo>
                        <a:pt x="72" y="108"/>
                      </a:lnTo>
                      <a:lnTo>
                        <a:pt x="72" y="108"/>
                      </a:lnTo>
                      <a:lnTo>
                        <a:pt x="74" y="106"/>
                      </a:lnTo>
                      <a:lnTo>
                        <a:pt x="76" y="104"/>
                      </a:lnTo>
                      <a:lnTo>
                        <a:pt x="116" y="104"/>
                      </a:lnTo>
                      <a:lnTo>
                        <a:pt x="116" y="104"/>
                      </a:lnTo>
                      <a:lnTo>
                        <a:pt x="118" y="106"/>
                      </a:lnTo>
                      <a:lnTo>
                        <a:pt x="120" y="108"/>
                      </a:lnTo>
                      <a:lnTo>
                        <a:pt x="120" y="108"/>
                      </a:lnTo>
                      <a:lnTo>
                        <a:pt x="118" y="110"/>
                      </a:lnTo>
                      <a:lnTo>
                        <a:pt x="116" y="112"/>
                      </a:lnTo>
                      <a:lnTo>
                        <a:pt x="116" y="112"/>
                      </a:lnTo>
                      <a:close/>
                      <a:moveTo>
                        <a:pt x="116" y="88"/>
                      </a:moveTo>
                      <a:lnTo>
                        <a:pt x="76" y="88"/>
                      </a:lnTo>
                      <a:lnTo>
                        <a:pt x="76" y="88"/>
                      </a:lnTo>
                      <a:lnTo>
                        <a:pt x="74" y="86"/>
                      </a:lnTo>
                      <a:lnTo>
                        <a:pt x="72" y="84"/>
                      </a:lnTo>
                      <a:lnTo>
                        <a:pt x="72" y="84"/>
                      </a:lnTo>
                      <a:lnTo>
                        <a:pt x="74" y="82"/>
                      </a:lnTo>
                      <a:lnTo>
                        <a:pt x="76" y="80"/>
                      </a:lnTo>
                      <a:lnTo>
                        <a:pt x="116" y="80"/>
                      </a:lnTo>
                      <a:lnTo>
                        <a:pt x="116" y="80"/>
                      </a:lnTo>
                      <a:lnTo>
                        <a:pt x="118" y="82"/>
                      </a:lnTo>
                      <a:lnTo>
                        <a:pt x="120" y="84"/>
                      </a:lnTo>
                      <a:lnTo>
                        <a:pt x="120" y="84"/>
                      </a:lnTo>
                      <a:lnTo>
                        <a:pt x="118" y="86"/>
                      </a:lnTo>
                      <a:lnTo>
                        <a:pt x="116" y="88"/>
                      </a:lnTo>
                      <a:lnTo>
                        <a:pt x="116" y="88"/>
                      </a:lnTo>
                      <a:close/>
                      <a:moveTo>
                        <a:pt x="116" y="64"/>
                      </a:moveTo>
                      <a:lnTo>
                        <a:pt x="76" y="64"/>
                      </a:lnTo>
                      <a:lnTo>
                        <a:pt x="76" y="64"/>
                      </a:lnTo>
                      <a:lnTo>
                        <a:pt x="74" y="62"/>
                      </a:lnTo>
                      <a:lnTo>
                        <a:pt x="72" y="60"/>
                      </a:lnTo>
                      <a:lnTo>
                        <a:pt x="72" y="60"/>
                      </a:lnTo>
                      <a:lnTo>
                        <a:pt x="74" y="58"/>
                      </a:lnTo>
                      <a:lnTo>
                        <a:pt x="76" y="56"/>
                      </a:lnTo>
                      <a:lnTo>
                        <a:pt x="116" y="56"/>
                      </a:lnTo>
                      <a:lnTo>
                        <a:pt x="116" y="56"/>
                      </a:lnTo>
                      <a:lnTo>
                        <a:pt x="118" y="58"/>
                      </a:lnTo>
                      <a:lnTo>
                        <a:pt x="120" y="60"/>
                      </a:lnTo>
                      <a:lnTo>
                        <a:pt x="120" y="60"/>
                      </a:lnTo>
                      <a:lnTo>
                        <a:pt x="118" y="62"/>
                      </a:lnTo>
                      <a:lnTo>
                        <a:pt x="116" y="64"/>
                      </a:lnTo>
                      <a:lnTo>
                        <a:pt x="116" y="6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7" name="xxIcon"/>
                <p:cNvSpPr>
                  <a:spLocks noChangeAspect="1" noEditPoints="1"/>
                </p:cNvSpPr>
                <p:nvPr/>
              </p:nvSpPr>
              <p:spPr bwMode="auto">
                <a:xfrm>
                  <a:off x="3329461" y="3079950"/>
                  <a:ext cx="549427" cy="549427"/>
                </a:xfrm>
                <a:custGeom>
                  <a:avLst/>
                  <a:gdLst>
                    <a:gd name="T0" fmla="*/ 184 w 192"/>
                    <a:gd name="T1" fmla="*/ 108 h 192"/>
                    <a:gd name="T2" fmla="*/ 180 w 192"/>
                    <a:gd name="T3" fmla="*/ 104 h 192"/>
                    <a:gd name="T4" fmla="*/ 160 w 192"/>
                    <a:gd name="T5" fmla="*/ 100 h 192"/>
                    <a:gd name="T6" fmla="*/ 156 w 192"/>
                    <a:gd name="T7" fmla="*/ 96 h 192"/>
                    <a:gd name="T8" fmla="*/ 152 w 192"/>
                    <a:gd name="T9" fmla="*/ 104 h 192"/>
                    <a:gd name="T10" fmla="*/ 146 w 192"/>
                    <a:gd name="T11" fmla="*/ 106 h 192"/>
                    <a:gd name="T12" fmla="*/ 136 w 192"/>
                    <a:gd name="T13" fmla="*/ 184 h 192"/>
                    <a:gd name="T14" fmla="*/ 134 w 192"/>
                    <a:gd name="T15" fmla="*/ 34 h 192"/>
                    <a:gd name="T16" fmla="*/ 112 w 192"/>
                    <a:gd name="T17" fmla="*/ 20 h 192"/>
                    <a:gd name="T18" fmla="*/ 108 w 192"/>
                    <a:gd name="T19" fmla="*/ 16 h 192"/>
                    <a:gd name="T20" fmla="*/ 104 w 192"/>
                    <a:gd name="T21" fmla="*/ 4 h 192"/>
                    <a:gd name="T22" fmla="*/ 100 w 192"/>
                    <a:gd name="T23" fmla="*/ 0 h 192"/>
                    <a:gd name="T24" fmla="*/ 96 w 192"/>
                    <a:gd name="T25" fmla="*/ 16 h 192"/>
                    <a:gd name="T26" fmla="*/ 82 w 192"/>
                    <a:gd name="T27" fmla="*/ 18 h 192"/>
                    <a:gd name="T28" fmla="*/ 60 w 192"/>
                    <a:gd name="T29" fmla="*/ 32 h 192"/>
                    <a:gd name="T30" fmla="*/ 56 w 192"/>
                    <a:gd name="T31" fmla="*/ 36 h 192"/>
                    <a:gd name="T32" fmla="*/ 48 w 192"/>
                    <a:gd name="T33" fmla="*/ 108 h 192"/>
                    <a:gd name="T34" fmla="*/ 44 w 192"/>
                    <a:gd name="T35" fmla="*/ 104 h 192"/>
                    <a:gd name="T36" fmla="*/ 40 w 192"/>
                    <a:gd name="T37" fmla="*/ 100 h 192"/>
                    <a:gd name="T38" fmla="*/ 36 w 192"/>
                    <a:gd name="T39" fmla="*/ 96 h 192"/>
                    <a:gd name="T40" fmla="*/ 32 w 192"/>
                    <a:gd name="T41" fmla="*/ 104 h 192"/>
                    <a:gd name="T42" fmla="*/ 10 w 192"/>
                    <a:gd name="T43" fmla="*/ 106 h 192"/>
                    <a:gd name="T44" fmla="*/ 4 w 192"/>
                    <a:gd name="T45" fmla="*/ 184 h 192"/>
                    <a:gd name="T46" fmla="*/ 0 w 192"/>
                    <a:gd name="T47" fmla="*/ 188 h 192"/>
                    <a:gd name="T48" fmla="*/ 4 w 192"/>
                    <a:gd name="T49" fmla="*/ 192 h 192"/>
                    <a:gd name="T50" fmla="*/ 190 w 192"/>
                    <a:gd name="T51" fmla="*/ 190 h 192"/>
                    <a:gd name="T52" fmla="*/ 190 w 192"/>
                    <a:gd name="T53" fmla="*/ 186 h 192"/>
                    <a:gd name="T54" fmla="*/ 116 w 192"/>
                    <a:gd name="T55" fmla="*/ 160 h 192"/>
                    <a:gd name="T56" fmla="*/ 74 w 192"/>
                    <a:gd name="T57" fmla="*/ 158 h 192"/>
                    <a:gd name="T58" fmla="*/ 74 w 192"/>
                    <a:gd name="T59" fmla="*/ 154 h 192"/>
                    <a:gd name="T60" fmla="*/ 116 w 192"/>
                    <a:gd name="T61" fmla="*/ 152 h 192"/>
                    <a:gd name="T62" fmla="*/ 120 w 192"/>
                    <a:gd name="T63" fmla="*/ 156 h 192"/>
                    <a:gd name="T64" fmla="*/ 116 w 192"/>
                    <a:gd name="T65" fmla="*/ 160 h 192"/>
                    <a:gd name="T66" fmla="*/ 76 w 192"/>
                    <a:gd name="T67" fmla="*/ 136 h 192"/>
                    <a:gd name="T68" fmla="*/ 72 w 192"/>
                    <a:gd name="T69" fmla="*/ 132 h 192"/>
                    <a:gd name="T70" fmla="*/ 116 w 192"/>
                    <a:gd name="T71" fmla="*/ 128 h 192"/>
                    <a:gd name="T72" fmla="*/ 120 w 192"/>
                    <a:gd name="T73" fmla="*/ 132 h 192"/>
                    <a:gd name="T74" fmla="*/ 116 w 192"/>
                    <a:gd name="T75" fmla="*/ 136 h 192"/>
                    <a:gd name="T76" fmla="*/ 76 w 192"/>
                    <a:gd name="T77" fmla="*/ 112 h 192"/>
                    <a:gd name="T78" fmla="*/ 72 w 192"/>
                    <a:gd name="T79" fmla="*/ 108 h 192"/>
                    <a:gd name="T80" fmla="*/ 76 w 192"/>
                    <a:gd name="T81" fmla="*/ 104 h 192"/>
                    <a:gd name="T82" fmla="*/ 118 w 192"/>
                    <a:gd name="T83" fmla="*/ 106 h 192"/>
                    <a:gd name="T84" fmla="*/ 118 w 192"/>
                    <a:gd name="T85" fmla="*/ 110 h 192"/>
                    <a:gd name="T86" fmla="*/ 116 w 192"/>
                    <a:gd name="T87" fmla="*/ 88 h 192"/>
                    <a:gd name="T88" fmla="*/ 74 w 192"/>
                    <a:gd name="T89" fmla="*/ 86 h 192"/>
                    <a:gd name="T90" fmla="*/ 74 w 192"/>
                    <a:gd name="T91" fmla="*/ 82 h 192"/>
                    <a:gd name="T92" fmla="*/ 116 w 192"/>
                    <a:gd name="T93" fmla="*/ 80 h 192"/>
                    <a:gd name="T94" fmla="*/ 120 w 192"/>
                    <a:gd name="T95" fmla="*/ 84 h 192"/>
                    <a:gd name="T96" fmla="*/ 116 w 192"/>
                    <a:gd name="T97" fmla="*/ 88 h 192"/>
                    <a:gd name="T98" fmla="*/ 76 w 192"/>
                    <a:gd name="T99" fmla="*/ 64 h 192"/>
                    <a:gd name="T100" fmla="*/ 72 w 192"/>
                    <a:gd name="T101" fmla="*/ 60 h 192"/>
                    <a:gd name="T102" fmla="*/ 116 w 192"/>
                    <a:gd name="T103" fmla="*/ 56 h 192"/>
                    <a:gd name="T104" fmla="*/ 120 w 192"/>
                    <a:gd name="T105" fmla="*/ 60 h 192"/>
                    <a:gd name="T106" fmla="*/ 116 w 192"/>
                    <a:gd name="T107" fmla="*/ 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92">
                      <a:moveTo>
                        <a:pt x="188" y="184"/>
                      </a:moveTo>
                      <a:lnTo>
                        <a:pt x="184" y="184"/>
                      </a:lnTo>
                      <a:lnTo>
                        <a:pt x="184" y="108"/>
                      </a:lnTo>
                      <a:lnTo>
                        <a:pt x="184" y="108"/>
                      </a:lnTo>
                      <a:lnTo>
                        <a:pt x="182" y="106"/>
                      </a:lnTo>
                      <a:lnTo>
                        <a:pt x="180" y="104"/>
                      </a:lnTo>
                      <a:lnTo>
                        <a:pt x="160" y="104"/>
                      </a:lnTo>
                      <a:lnTo>
                        <a:pt x="160" y="100"/>
                      </a:lnTo>
                      <a:lnTo>
                        <a:pt x="160" y="100"/>
                      </a:lnTo>
                      <a:lnTo>
                        <a:pt x="158" y="98"/>
                      </a:lnTo>
                      <a:lnTo>
                        <a:pt x="156" y="96"/>
                      </a:lnTo>
                      <a:lnTo>
                        <a:pt x="156" y="96"/>
                      </a:lnTo>
                      <a:lnTo>
                        <a:pt x="154" y="98"/>
                      </a:lnTo>
                      <a:lnTo>
                        <a:pt x="152" y="100"/>
                      </a:lnTo>
                      <a:lnTo>
                        <a:pt x="152" y="104"/>
                      </a:lnTo>
                      <a:lnTo>
                        <a:pt x="148" y="104"/>
                      </a:lnTo>
                      <a:lnTo>
                        <a:pt x="148" y="104"/>
                      </a:lnTo>
                      <a:lnTo>
                        <a:pt x="146" y="106"/>
                      </a:lnTo>
                      <a:lnTo>
                        <a:pt x="144" y="108"/>
                      </a:lnTo>
                      <a:lnTo>
                        <a:pt x="144" y="184"/>
                      </a:lnTo>
                      <a:lnTo>
                        <a:pt x="136" y="184"/>
                      </a:lnTo>
                      <a:lnTo>
                        <a:pt x="136" y="36"/>
                      </a:lnTo>
                      <a:lnTo>
                        <a:pt x="136" y="36"/>
                      </a:lnTo>
                      <a:lnTo>
                        <a:pt x="134" y="34"/>
                      </a:lnTo>
                      <a:lnTo>
                        <a:pt x="132" y="32"/>
                      </a:lnTo>
                      <a:lnTo>
                        <a:pt x="112" y="32"/>
                      </a:lnTo>
                      <a:lnTo>
                        <a:pt x="112" y="20"/>
                      </a:lnTo>
                      <a:lnTo>
                        <a:pt x="112" y="20"/>
                      </a:lnTo>
                      <a:lnTo>
                        <a:pt x="110" y="18"/>
                      </a:lnTo>
                      <a:lnTo>
                        <a:pt x="108" y="16"/>
                      </a:lnTo>
                      <a:lnTo>
                        <a:pt x="104" y="16"/>
                      </a:lnTo>
                      <a:lnTo>
                        <a:pt x="104" y="4"/>
                      </a:lnTo>
                      <a:lnTo>
                        <a:pt x="104" y="4"/>
                      </a:lnTo>
                      <a:lnTo>
                        <a:pt x="102" y="2"/>
                      </a:lnTo>
                      <a:lnTo>
                        <a:pt x="100" y="0"/>
                      </a:lnTo>
                      <a:lnTo>
                        <a:pt x="100" y="0"/>
                      </a:lnTo>
                      <a:lnTo>
                        <a:pt x="98" y="2"/>
                      </a:lnTo>
                      <a:lnTo>
                        <a:pt x="96" y="4"/>
                      </a:lnTo>
                      <a:lnTo>
                        <a:pt x="96" y="16"/>
                      </a:lnTo>
                      <a:lnTo>
                        <a:pt x="84" y="16"/>
                      </a:lnTo>
                      <a:lnTo>
                        <a:pt x="84" y="16"/>
                      </a:lnTo>
                      <a:lnTo>
                        <a:pt x="82" y="18"/>
                      </a:lnTo>
                      <a:lnTo>
                        <a:pt x="80" y="20"/>
                      </a:lnTo>
                      <a:lnTo>
                        <a:pt x="80" y="32"/>
                      </a:lnTo>
                      <a:lnTo>
                        <a:pt x="60" y="32"/>
                      </a:lnTo>
                      <a:lnTo>
                        <a:pt x="60" y="32"/>
                      </a:lnTo>
                      <a:lnTo>
                        <a:pt x="58" y="34"/>
                      </a:lnTo>
                      <a:lnTo>
                        <a:pt x="56" y="36"/>
                      </a:lnTo>
                      <a:lnTo>
                        <a:pt x="56" y="184"/>
                      </a:lnTo>
                      <a:lnTo>
                        <a:pt x="48" y="184"/>
                      </a:lnTo>
                      <a:lnTo>
                        <a:pt x="48" y="108"/>
                      </a:lnTo>
                      <a:lnTo>
                        <a:pt x="48" y="108"/>
                      </a:lnTo>
                      <a:lnTo>
                        <a:pt x="46" y="106"/>
                      </a:lnTo>
                      <a:lnTo>
                        <a:pt x="44" y="104"/>
                      </a:lnTo>
                      <a:lnTo>
                        <a:pt x="40" y="104"/>
                      </a:lnTo>
                      <a:lnTo>
                        <a:pt x="40" y="100"/>
                      </a:lnTo>
                      <a:lnTo>
                        <a:pt x="40" y="100"/>
                      </a:lnTo>
                      <a:lnTo>
                        <a:pt x="38" y="98"/>
                      </a:lnTo>
                      <a:lnTo>
                        <a:pt x="36" y="96"/>
                      </a:lnTo>
                      <a:lnTo>
                        <a:pt x="36" y="96"/>
                      </a:lnTo>
                      <a:lnTo>
                        <a:pt x="34" y="98"/>
                      </a:lnTo>
                      <a:lnTo>
                        <a:pt x="32" y="100"/>
                      </a:lnTo>
                      <a:lnTo>
                        <a:pt x="32" y="104"/>
                      </a:lnTo>
                      <a:lnTo>
                        <a:pt x="12" y="104"/>
                      </a:lnTo>
                      <a:lnTo>
                        <a:pt x="12" y="104"/>
                      </a:lnTo>
                      <a:lnTo>
                        <a:pt x="10" y="106"/>
                      </a:lnTo>
                      <a:lnTo>
                        <a:pt x="8" y="108"/>
                      </a:lnTo>
                      <a:lnTo>
                        <a:pt x="8" y="184"/>
                      </a:lnTo>
                      <a:lnTo>
                        <a:pt x="4" y="184"/>
                      </a:lnTo>
                      <a:lnTo>
                        <a:pt x="4" y="184"/>
                      </a:lnTo>
                      <a:lnTo>
                        <a:pt x="2" y="186"/>
                      </a:lnTo>
                      <a:lnTo>
                        <a:pt x="0" y="188"/>
                      </a:lnTo>
                      <a:lnTo>
                        <a:pt x="0" y="188"/>
                      </a:lnTo>
                      <a:lnTo>
                        <a:pt x="2" y="190"/>
                      </a:lnTo>
                      <a:lnTo>
                        <a:pt x="4" y="192"/>
                      </a:lnTo>
                      <a:lnTo>
                        <a:pt x="188" y="192"/>
                      </a:lnTo>
                      <a:lnTo>
                        <a:pt x="188" y="192"/>
                      </a:lnTo>
                      <a:lnTo>
                        <a:pt x="190" y="190"/>
                      </a:lnTo>
                      <a:lnTo>
                        <a:pt x="192" y="188"/>
                      </a:lnTo>
                      <a:lnTo>
                        <a:pt x="192" y="188"/>
                      </a:lnTo>
                      <a:lnTo>
                        <a:pt x="190" y="186"/>
                      </a:lnTo>
                      <a:lnTo>
                        <a:pt x="188" y="184"/>
                      </a:lnTo>
                      <a:lnTo>
                        <a:pt x="188" y="184"/>
                      </a:lnTo>
                      <a:close/>
                      <a:moveTo>
                        <a:pt x="116" y="160"/>
                      </a:moveTo>
                      <a:lnTo>
                        <a:pt x="76" y="160"/>
                      </a:lnTo>
                      <a:lnTo>
                        <a:pt x="76" y="160"/>
                      </a:lnTo>
                      <a:lnTo>
                        <a:pt x="74" y="158"/>
                      </a:lnTo>
                      <a:lnTo>
                        <a:pt x="72" y="156"/>
                      </a:lnTo>
                      <a:lnTo>
                        <a:pt x="72" y="156"/>
                      </a:lnTo>
                      <a:lnTo>
                        <a:pt x="74" y="154"/>
                      </a:lnTo>
                      <a:lnTo>
                        <a:pt x="76" y="152"/>
                      </a:lnTo>
                      <a:lnTo>
                        <a:pt x="116" y="152"/>
                      </a:lnTo>
                      <a:lnTo>
                        <a:pt x="116" y="152"/>
                      </a:lnTo>
                      <a:lnTo>
                        <a:pt x="118" y="154"/>
                      </a:lnTo>
                      <a:lnTo>
                        <a:pt x="120" y="156"/>
                      </a:lnTo>
                      <a:lnTo>
                        <a:pt x="120" y="156"/>
                      </a:lnTo>
                      <a:lnTo>
                        <a:pt x="118" y="158"/>
                      </a:lnTo>
                      <a:lnTo>
                        <a:pt x="116" y="160"/>
                      </a:lnTo>
                      <a:lnTo>
                        <a:pt x="116" y="160"/>
                      </a:lnTo>
                      <a:close/>
                      <a:moveTo>
                        <a:pt x="116" y="136"/>
                      </a:moveTo>
                      <a:lnTo>
                        <a:pt x="76" y="136"/>
                      </a:lnTo>
                      <a:lnTo>
                        <a:pt x="76" y="136"/>
                      </a:lnTo>
                      <a:lnTo>
                        <a:pt x="74" y="134"/>
                      </a:lnTo>
                      <a:lnTo>
                        <a:pt x="72" y="132"/>
                      </a:lnTo>
                      <a:lnTo>
                        <a:pt x="72" y="132"/>
                      </a:lnTo>
                      <a:lnTo>
                        <a:pt x="74" y="130"/>
                      </a:lnTo>
                      <a:lnTo>
                        <a:pt x="76" y="128"/>
                      </a:lnTo>
                      <a:lnTo>
                        <a:pt x="116" y="128"/>
                      </a:lnTo>
                      <a:lnTo>
                        <a:pt x="116" y="128"/>
                      </a:lnTo>
                      <a:lnTo>
                        <a:pt x="118" y="130"/>
                      </a:lnTo>
                      <a:lnTo>
                        <a:pt x="120" y="132"/>
                      </a:lnTo>
                      <a:lnTo>
                        <a:pt x="120" y="132"/>
                      </a:lnTo>
                      <a:lnTo>
                        <a:pt x="118" y="134"/>
                      </a:lnTo>
                      <a:lnTo>
                        <a:pt x="116" y="136"/>
                      </a:lnTo>
                      <a:lnTo>
                        <a:pt x="116" y="136"/>
                      </a:lnTo>
                      <a:close/>
                      <a:moveTo>
                        <a:pt x="116" y="112"/>
                      </a:moveTo>
                      <a:lnTo>
                        <a:pt x="76" y="112"/>
                      </a:lnTo>
                      <a:lnTo>
                        <a:pt x="76" y="112"/>
                      </a:lnTo>
                      <a:lnTo>
                        <a:pt x="74" y="110"/>
                      </a:lnTo>
                      <a:lnTo>
                        <a:pt x="72" y="108"/>
                      </a:lnTo>
                      <a:lnTo>
                        <a:pt x="72" y="108"/>
                      </a:lnTo>
                      <a:lnTo>
                        <a:pt x="74" y="106"/>
                      </a:lnTo>
                      <a:lnTo>
                        <a:pt x="76" y="104"/>
                      </a:lnTo>
                      <a:lnTo>
                        <a:pt x="116" y="104"/>
                      </a:lnTo>
                      <a:lnTo>
                        <a:pt x="116" y="104"/>
                      </a:lnTo>
                      <a:lnTo>
                        <a:pt x="118" y="106"/>
                      </a:lnTo>
                      <a:lnTo>
                        <a:pt x="120" y="108"/>
                      </a:lnTo>
                      <a:lnTo>
                        <a:pt x="120" y="108"/>
                      </a:lnTo>
                      <a:lnTo>
                        <a:pt x="118" y="110"/>
                      </a:lnTo>
                      <a:lnTo>
                        <a:pt x="116" y="112"/>
                      </a:lnTo>
                      <a:lnTo>
                        <a:pt x="116" y="112"/>
                      </a:lnTo>
                      <a:close/>
                      <a:moveTo>
                        <a:pt x="116" y="88"/>
                      </a:moveTo>
                      <a:lnTo>
                        <a:pt x="76" y="88"/>
                      </a:lnTo>
                      <a:lnTo>
                        <a:pt x="76" y="88"/>
                      </a:lnTo>
                      <a:lnTo>
                        <a:pt x="74" y="86"/>
                      </a:lnTo>
                      <a:lnTo>
                        <a:pt x="72" y="84"/>
                      </a:lnTo>
                      <a:lnTo>
                        <a:pt x="72" y="84"/>
                      </a:lnTo>
                      <a:lnTo>
                        <a:pt x="74" y="82"/>
                      </a:lnTo>
                      <a:lnTo>
                        <a:pt x="76" y="80"/>
                      </a:lnTo>
                      <a:lnTo>
                        <a:pt x="116" y="80"/>
                      </a:lnTo>
                      <a:lnTo>
                        <a:pt x="116" y="80"/>
                      </a:lnTo>
                      <a:lnTo>
                        <a:pt x="118" y="82"/>
                      </a:lnTo>
                      <a:lnTo>
                        <a:pt x="120" y="84"/>
                      </a:lnTo>
                      <a:lnTo>
                        <a:pt x="120" y="84"/>
                      </a:lnTo>
                      <a:lnTo>
                        <a:pt x="118" y="86"/>
                      </a:lnTo>
                      <a:lnTo>
                        <a:pt x="116" y="88"/>
                      </a:lnTo>
                      <a:lnTo>
                        <a:pt x="116" y="88"/>
                      </a:lnTo>
                      <a:close/>
                      <a:moveTo>
                        <a:pt x="116" y="64"/>
                      </a:moveTo>
                      <a:lnTo>
                        <a:pt x="76" y="64"/>
                      </a:lnTo>
                      <a:lnTo>
                        <a:pt x="76" y="64"/>
                      </a:lnTo>
                      <a:lnTo>
                        <a:pt x="74" y="62"/>
                      </a:lnTo>
                      <a:lnTo>
                        <a:pt x="72" y="60"/>
                      </a:lnTo>
                      <a:lnTo>
                        <a:pt x="72" y="60"/>
                      </a:lnTo>
                      <a:lnTo>
                        <a:pt x="74" y="58"/>
                      </a:lnTo>
                      <a:lnTo>
                        <a:pt x="76" y="56"/>
                      </a:lnTo>
                      <a:lnTo>
                        <a:pt x="116" y="56"/>
                      </a:lnTo>
                      <a:lnTo>
                        <a:pt x="116" y="56"/>
                      </a:lnTo>
                      <a:lnTo>
                        <a:pt x="118" y="58"/>
                      </a:lnTo>
                      <a:lnTo>
                        <a:pt x="120" y="60"/>
                      </a:lnTo>
                      <a:lnTo>
                        <a:pt x="120" y="60"/>
                      </a:lnTo>
                      <a:lnTo>
                        <a:pt x="118" y="62"/>
                      </a:lnTo>
                      <a:lnTo>
                        <a:pt x="116" y="64"/>
                      </a:lnTo>
                      <a:lnTo>
                        <a:pt x="116" y="6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8" name="xxIcon"/>
                <p:cNvSpPr>
                  <a:spLocks noChangeAspect="1" noEditPoints="1"/>
                </p:cNvSpPr>
                <p:nvPr/>
              </p:nvSpPr>
              <p:spPr bwMode="auto">
                <a:xfrm>
                  <a:off x="924780" y="3288923"/>
                  <a:ext cx="549427" cy="549427"/>
                </a:xfrm>
                <a:custGeom>
                  <a:avLst/>
                  <a:gdLst>
                    <a:gd name="T0" fmla="*/ 184 w 192"/>
                    <a:gd name="T1" fmla="*/ 108 h 192"/>
                    <a:gd name="T2" fmla="*/ 180 w 192"/>
                    <a:gd name="T3" fmla="*/ 104 h 192"/>
                    <a:gd name="T4" fmla="*/ 160 w 192"/>
                    <a:gd name="T5" fmla="*/ 100 h 192"/>
                    <a:gd name="T6" fmla="*/ 156 w 192"/>
                    <a:gd name="T7" fmla="*/ 96 h 192"/>
                    <a:gd name="T8" fmla="*/ 152 w 192"/>
                    <a:gd name="T9" fmla="*/ 104 h 192"/>
                    <a:gd name="T10" fmla="*/ 146 w 192"/>
                    <a:gd name="T11" fmla="*/ 106 h 192"/>
                    <a:gd name="T12" fmla="*/ 136 w 192"/>
                    <a:gd name="T13" fmla="*/ 184 h 192"/>
                    <a:gd name="T14" fmla="*/ 134 w 192"/>
                    <a:gd name="T15" fmla="*/ 34 h 192"/>
                    <a:gd name="T16" fmla="*/ 112 w 192"/>
                    <a:gd name="T17" fmla="*/ 20 h 192"/>
                    <a:gd name="T18" fmla="*/ 108 w 192"/>
                    <a:gd name="T19" fmla="*/ 16 h 192"/>
                    <a:gd name="T20" fmla="*/ 104 w 192"/>
                    <a:gd name="T21" fmla="*/ 4 h 192"/>
                    <a:gd name="T22" fmla="*/ 100 w 192"/>
                    <a:gd name="T23" fmla="*/ 0 h 192"/>
                    <a:gd name="T24" fmla="*/ 96 w 192"/>
                    <a:gd name="T25" fmla="*/ 16 h 192"/>
                    <a:gd name="T26" fmla="*/ 82 w 192"/>
                    <a:gd name="T27" fmla="*/ 18 h 192"/>
                    <a:gd name="T28" fmla="*/ 60 w 192"/>
                    <a:gd name="T29" fmla="*/ 32 h 192"/>
                    <a:gd name="T30" fmla="*/ 56 w 192"/>
                    <a:gd name="T31" fmla="*/ 36 h 192"/>
                    <a:gd name="T32" fmla="*/ 48 w 192"/>
                    <a:gd name="T33" fmla="*/ 108 h 192"/>
                    <a:gd name="T34" fmla="*/ 44 w 192"/>
                    <a:gd name="T35" fmla="*/ 104 h 192"/>
                    <a:gd name="T36" fmla="*/ 40 w 192"/>
                    <a:gd name="T37" fmla="*/ 100 h 192"/>
                    <a:gd name="T38" fmla="*/ 36 w 192"/>
                    <a:gd name="T39" fmla="*/ 96 h 192"/>
                    <a:gd name="T40" fmla="*/ 32 w 192"/>
                    <a:gd name="T41" fmla="*/ 104 h 192"/>
                    <a:gd name="T42" fmla="*/ 10 w 192"/>
                    <a:gd name="T43" fmla="*/ 106 h 192"/>
                    <a:gd name="T44" fmla="*/ 4 w 192"/>
                    <a:gd name="T45" fmla="*/ 184 h 192"/>
                    <a:gd name="T46" fmla="*/ 0 w 192"/>
                    <a:gd name="T47" fmla="*/ 188 h 192"/>
                    <a:gd name="T48" fmla="*/ 4 w 192"/>
                    <a:gd name="T49" fmla="*/ 192 h 192"/>
                    <a:gd name="T50" fmla="*/ 190 w 192"/>
                    <a:gd name="T51" fmla="*/ 190 h 192"/>
                    <a:gd name="T52" fmla="*/ 190 w 192"/>
                    <a:gd name="T53" fmla="*/ 186 h 192"/>
                    <a:gd name="T54" fmla="*/ 116 w 192"/>
                    <a:gd name="T55" fmla="*/ 160 h 192"/>
                    <a:gd name="T56" fmla="*/ 74 w 192"/>
                    <a:gd name="T57" fmla="*/ 158 h 192"/>
                    <a:gd name="T58" fmla="*/ 74 w 192"/>
                    <a:gd name="T59" fmla="*/ 154 h 192"/>
                    <a:gd name="T60" fmla="*/ 116 w 192"/>
                    <a:gd name="T61" fmla="*/ 152 h 192"/>
                    <a:gd name="T62" fmla="*/ 120 w 192"/>
                    <a:gd name="T63" fmla="*/ 156 h 192"/>
                    <a:gd name="T64" fmla="*/ 116 w 192"/>
                    <a:gd name="T65" fmla="*/ 160 h 192"/>
                    <a:gd name="T66" fmla="*/ 76 w 192"/>
                    <a:gd name="T67" fmla="*/ 136 h 192"/>
                    <a:gd name="T68" fmla="*/ 72 w 192"/>
                    <a:gd name="T69" fmla="*/ 132 h 192"/>
                    <a:gd name="T70" fmla="*/ 116 w 192"/>
                    <a:gd name="T71" fmla="*/ 128 h 192"/>
                    <a:gd name="T72" fmla="*/ 120 w 192"/>
                    <a:gd name="T73" fmla="*/ 132 h 192"/>
                    <a:gd name="T74" fmla="*/ 116 w 192"/>
                    <a:gd name="T75" fmla="*/ 136 h 192"/>
                    <a:gd name="T76" fmla="*/ 76 w 192"/>
                    <a:gd name="T77" fmla="*/ 112 h 192"/>
                    <a:gd name="T78" fmla="*/ 72 w 192"/>
                    <a:gd name="T79" fmla="*/ 108 h 192"/>
                    <a:gd name="T80" fmla="*/ 76 w 192"/>
                    <a:gd name="T81" fmla="*/ 104 h 192"/>
                    <a:gd name="T82" fmla="*/ 118 w 192"/>
                    <a:gd name="T83" fmla="*/ 106 h 192"/>
                    <a:gd name="T84" fmla="*/ 118 w 192"/>
                    <a:gd name="T85" fmla="*/ 110 h 192"/>
                    <a:gd name="T86" fmla="*/ 116 w 192"/>
                    <a:gd name="T87" fmla="*/ 88 h 192"/>
                    <a:gd name="T88" fmla="*/ 74 w 192"/>
                    <a:gd name="T89" fmla="*/ 86 h 192"/>
                    <a:gd name="T90" fmla="*/ 74 w 192"/>
                    <a:gd name="T91" fmla="*/ 82 h 192"/>
                    <a:gd name="T92" fmla="*/ 116 w 192"/>
                    <a:gd name="T93" fmla="*/ 80 h 192"/>
                    <a:gd name="T94" fmla="*/ 120 w 192"/>
                    <a:gd name="T95" fmla="*/ 84 h 192"/>
                    <a:gd name="T96" fmla="*/ 116 w 192"/>
                    <a:gd name="T97" fmla="*/ 88 h 192"/>
                    <a:gd name="T98" fmla="*/ 76 w 192"/>
                    <a:gd name="T99" fmla="*/ 64 h 192"/>
                    <a:gd name="T100" fmla="*/ 72 w 192"/>
                    <a:gd name="T101" fmla="*/ 60 h 192"/>
                    <a:gd name="T102" fmla="*/ 116 w 192"/>
                    <a:gd name="T103" fmla="*/ 56 h 192"/>
                    <a:gd name="T104" fmla="*/ 120 w 192"/>
                    <a:gd name="T105" fmla="*/ 60 h 192"/>
                    <a:gd name="T106" fmla="*/ 116 w 192"/>
                    <a:gd name="T107" fmla="*/ 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92">
                      <a:moveTo>
                        <a:pt x="188" y="184"/>
                      </a:moveTo>
                      <a:lnTo>
                        <a:pt x="184" y="184"/>
                      </a:lnTo>
                      <a:lnTo>
                        <a:pt x="184" y="108"/>
                      </a:lnTo>
                      <a:lnTo>
                        <a:pt x="184" y="108"/>
                      </a:lnTo>
                      <a:lnTo>
                        <a:pt x="182" y="106"/>
                      </a:lnTo>
                      <a:lnTo>
                        <a:pt x="180" y="104"/>
                      </a:lnTo>
                      <a:lnTo>
                        <a:pt x="160" y="104"/>
                      </a:lnTo>
                      <a:lnTo>
                        <a:pt x="160" y="100"/>
                      </a:lnTo>
                      <a:lnTo>
                        <a:pt x="160" y="100"/>
                      </a:lnTo>
                      <a:lnTo>
                        <a:pt x="158" y="98"/>
                      </a:lnTo>
                      <a:lnTo>
                        <a:pt x="156" y="96"/>
                      </a:lnTo>
                      <a:lnTo>
                        <a:pt x="156" y="96"/>
                      </a:lnTo>
                      <a:lnTo>
                        <a:pt x="154" y="98"/>
                      </a:lnTo>
                      <a:lnTo>
                        <a:pt x="152" y="100"/>
                      </a:lnTo>
                      <a:lnTo>
                        <a:pt x="152" y="104"/>
                      </a:lnTo>
                      <a:lnTo>
                        <a:pt x="148" y="104"/>
                      </a:lnTo>
                      <a:lnTo>
                        <a:pt x="148" y="104"/>
                      </a:lnTo>
                      <a:lnTo>
                        <a:pt x="146" y="106"/>
                      </a:lnTo>
                      <a:lnTo>
                        <a:pt x="144" y="108"/>
                      </a:lnTo>
                      <a:lnTo>
                        <a:pt x="144" y="184"/>
                      </a:lnTo>
                      <a:lnTo>
                        <a:pt x="136" y="184"/>
                      </a:lnTo>
                      <a:lnTo>
                        <a:pt x="136" y="36"/>
                      </a:lnTo>
                      <a:lnTo>
                        <a:pt x="136" y="36"/>
                      </a:lnTo>
                      <a:lnTo>
                        <a:pt x="134" y="34"/>
                      </a:lnTo>
                      <a:lnTo>
                        <a:pt x="132" y="32"/>
                      </a:lnTo>
                      <a:lnTo>
                        <a:pt x="112" y="32"/>
                      </a:lnTo>
                      <a:lnTo>
                        <a:pt x="112" y="20"/>
                      </a:lnTo>
                      <a:lnTo>
                        <a:pt x="112" y="20"/>
                      </a:lnTo>
                      <a:lnTo>
                        <a:pt x="110" y="18"/>
                      </a:lnTo>
                      <a:lnTo>
                        <a:pt x="108" y="16"/>
                      </a:lnTo>
                      <a:lnTo>
                        <a:pt x="104" y="16"/>
                      </a:lnTo>
                      <a:lnTo>
                        <a:pt x="104" y="4"/>
                      </a:lnTo>
                      <a:lnTo>
                        <a:pt x="104" y="4"/>
                      </a:lnTo>
                      <a:lnTo>
                        <a:pt x="102" y="2"/>
                      </a:lnTo>
                      <a:lnTo>
                        <a:pt x="100" y="0"/>
                      </a:lnTo>
                      <a:lnTo>
                        <a:pt x="100" y="0"/>
                      </a:lnTo>
                      <a:lnTo>
                        <a:pt x="98" y="2"/>
                      </a:lnTo>
                      <a:lnTo>
                        <a:pt x="96" y="4"/>
                      </a:lnTo>
                      <a:lnTo>
                        <a:pt x="96" y="16"/>
                      </a:lnTo>
                      <a:lnTo>
                        <a:pt x="84" y="16"/>
                      </a:lnTo>
                      <a:lnTo>
                        <a:pt x="84" y="16"/>
                      </a:lnTo>
                      <a:lnTo>
                        <a:pt x="82" y="18"/>
                      </a:lnTo>
                      <a:lnTo>
                        <a:pt x="80" y="20"/>
                      </a:lnTo>
                      <a:lnTo>
                        <a:pt x="80" y="32"/>
                      </a:lnTo>
                      <a:lnTo>
                        <a:pt x="60" y="32"/>
                      </a:lnTo>
                      <a:lnTo>
                        <a:pt x="60" y="32"/>
                      </a:lnTo>
                      <a:lnTo>
                        <a:pt x="58" y="34"/>
                      </a:lnTo>
                      <a:lnTo>
                        <a:pt x="56" y="36"/>
                      </a:lnTo>
                      <a:lnTo>
                        <a:pt x="56" y="184"/>
                      </a:lnTo>
                      <a:lnTo>
                        <a:pt x="48" y="184"/>
                      </a:lnTo>
                      <a:lnTo>
                        <a:pt x="48" y="108"/>
                      </a:lnTo>
                      <a:lnTo>
                        <a:pt x="48" y="108"/>
                      </a:lnTo>
                      <a:lnTo>
                        <a:pt x="46" y="106"/>
                      </a:lnTo>
                      <a:lnTo>
                        <a:pt x="44" y="104"/>
                      </a:lnTo>
                      <a:lnTo>
                        <a:pt x="40" y="104"/>
                      </a:lnTo>
                      <a:lnTo>
                        <a:pt x="40" y="100"/>
                      </a:lnTo>
                      <a:lnTo>
                        <a:pt x="40" y="100"/>
                      </a:lnTo>
                      <a:lnTo>
                        <a:pt x="38" y="98"/>
                      </a:lnTo>
                      <a:lnTo>
                        <a:pt x="36" y="96"/>
                      </a:lnTo>
                      <a:lnTo>
                        <a:pt x="36" y="96"/>
                      </a:lnTo>
                      <a:lnTo>
                        <a:pt x="34" y="98"/>
                      </a:lnTo>
                      <a:lnTo>
                        <a:pt x="32" y="100"/>
                      </a:lnTo>
                      <a:lnTo>
                        <a:pt x="32" y="104"/>
                      </a:lnTo>
                      <a:lnTo>
                        <a:pt x="12" y="104"/>
                      </a:lnTo>
                      <a:lnTo>
                        <a:pt x="12" y="104"/>
                      </a:lnTo>
                      <a:lnTo>
                        <a:pt x="10" y="106"/>
                      </a:lnTo>
                      <a:lnTo>
                        <a:pt x="8" y="108"/>
                      </a:lnTo>
                      <a:lnTo>
                        <a:pt x="8" y="184"/>
                      </a:lnTo>
                      <a:lnTo>
                        <a:pt x="4" y="184"/>
                      </a:lnTo>
                      <a:lnTo>
                        <a:pt x="4" y="184"/>
                      </a:lnTo>
                      <a:lnTo>
                        <a:pt x="2" y="186"/>
                      </a:lnTo>
                      <a:lnTo>
                        <a:pt x="0" y="188"/>
                      </a:lnTo>
                      <a:lnTo>
                        <a:pt x="0" y="188"/>
                      </a:lnTo>
                      <a:lnTo>
                        <a:pt x="2" y="190"/>
                      </a:lnTo>
                      <a:lnTo>
                        <a:pt x="4" y="192"/>
                      </a:lnTo>
                      <a:lnTo>
                        <a:pt x="188" y="192"/>
                      </a:lnTo>
                      <a:lnTo>
                        <a:pt x="188" y="192"/>
                      </a:lnTo>
                      <a:lnTo>
                        <a:pt x="190" y="190"/>
                      </a:lnTo>
                      <a:lnTo>
                        <a:pt x="192" y="188"/>
                      </a:lnTo>
                      <a:lnTo>
                        <a:pt x="192" y="188"/>
                      </a:lnTo>
                      <a:lnTo>
                        <a:pt x="190" y="186"/>
                      </a:lnTo>
                      <a:lnTo>
                        <a:pt x="188" y="184"/>
                      </a:lnTo>
                      <a:lnTo>
                        <a:pt x="188" y="184"/>
                      </a:lnTo>
                      <a:close/>
                      <a:moveTo>
                        <a:pt x="116" y="160"/>
                      </a:moveTo>
                      <a:lnTo>
                        <a:pt x="76" y="160"/>
                      </a:lnTo>
                      <a:lnTo>
                        <a:pt x="76" y="160"/>
                      </a:lnTo>
                      <a:lnTo>
                        <a:pt x="74" y="158"/>
                      </a:lnTo>
                      <a:lnTo>
                        <a:pt x="72" y="156"/>
                      </a:lnTo>
                      <a:lnTo>
                        <a:pt x="72" y="156"/>
                      </a:lnTo>
                      <a:lnTo>
                        <a:pt x="74" y="154"/>
                      </a:lnTo>
                      <a:lnTo>
                        <a:pt x="76" y="152"/>
                      </a:lnTo>
                      <a:lnTo>
                        <a:pt x="116" y="152"/>
                      </a:lnTo>
                      <a:lnTo>
                        <a:pt x="116" y="152"/>
                      </a:lnTo>
                      <a:lnTo>
                        <a:pt x="118" y="154"/>
                      </a:lnTo>
                      <a:lnTo>
                        <a:pt x="120" y="156"/>
                      </a:lnTo>
                      <a:lnTo>
                        <a:pt x="120" y="156"/>
                      </a:lnTo>
                      <a:lnTo>
                        <a:pt x="118" y="158"/>
                      </a:lnTo>
                      <a:lnTo>
                        <a:pt x="116" y="160"/>
                      </a:lnTo>
                      <a:lnTo>
                        <a:pt x="116" y="160"/>
                      </a:lnTo>
                      <a:close/>
                      <a:moveTo>
                        <a:pt x="116" y="136"/>
                      </a:moveTo>
                      <a:lnTo>
                        <a:pt x="76" y="136"/>
                      </a:lnTo>
                      <a:lnTo>
                        <a:pt x="76" y="136"/>
                      </a:lnTo>
                      <a:lnTo>
                        <a:pt x="74" y="134"/>
                      </a:lnTo>
                      <a:lnTo>
                        <a:pt x="72" y="132"/>
                      </a:lnTo>
                      <a:lnTo>
                        <a:pt x="72" y="132"/>
                      </a:lnTo>
                      <a:lnTo>
                        <a:pt x="74" y="130"/>
                      </a:lnTo>
                      <a:lnTo>
                        <a:pt x="76" y="128"/>
                      </a:lnTo>
                      <a:lnTo>
                        <a:pt x="116" y="128"/>
                      </a:lnTo>
                      <a:lnTo>
                        <a:pt x="116" y="128"/>
                      </a:lnTo>
                      <a:lnTo>
                        <a:pt x="118" y="130"/>
                      </a:lnTo>
                      <a:lnTo>
                        <a:pt x="120" y="132"/>
                      </a:lnTo>
                      <a:lnTo>
                        <a:pt x="120" y="132"/>
                      </a:lnTo>
                      <a:lnTo>
                        <a:pt x="118" y="134"/>
                      </a:lnTo>
                      <a:lnTo>
                        <a:pt x="116" y="136"/>
                      </a:lnTo>
                      <a:lnTo>
                        <a:pt x="116" y="136"/>
                      </a:lnTo>
                      <a:close/>
                      <a:moveTo>
                        <a:pt x="116" y="112"/>
                      </a:moveTo>
                      <a:lnTo>
                        <a:pt x="76" y="112"/>
                      </a:lnTo>
                      <a:lnTo>
                        <a:pt x="76" y="112"/>
                      </a:lnTo>
                      <a:lnTo>
                        <a:pt x="74" y="110"/>
                      </a:lnTo>
                      <a:lnTo>
                        <a:pt x="72" y="108"/>
                      </a:lnTo>
                      <a:lnTo>
                        <a:pt x="72" y="108"/>
                      </a:lnTo>
                      <a:lnTo>
                        <a:pt x="74" y="106"/>
                      </a:lnTo>
                      <a:lnTo>
                        <a:pt x="76" y="104"/>
                      </a:lnTo>
                      <a:lnTo>
                        <a:pt x="116" y="104"/>
                      </a:lnTo>
                      <a:lnTo>
                        <a:pt x="116" y="104"/>
                      </a:lnTo>
                      <a:lnTo>
                        <a:pt x="118" y="106"/>
                      </a:lnTo>
                      <a:lnTo>
                        <a:pt x="120" y="108"/>
                      </a:lnTo>
                      <a:lnTo>
                        <a:pt x="120" y="108"/>
                      </a:lnTo>
                      <a:lnTo>
                        <a:pt x="118" y="110"/>
                      </a:lnTo>
                      <a:lnTo>
                        <a:pt x="116" y="112"/>
                      </a:lnTo>
                      <a:lnTo>
                        <a:pt x="116" y="112"/>
                      </a:lnTo>
                      <a:close/>
                      <a:moveTo>
                        <a:pt x="116" y="88"/>
                      </a:moveTo>
                      <a:lnTo>
                        <a:pt x="76" y="88"/>
                      </a:lnTo>
                      <a:lnTo>
                        <a:pt x="76" y="88"/>
                      </a:lnTo>
                      <a:lnTo>
                        <a:pt x="74" y="86"/>
                      </a:lnTo>
                      <a:lnTo>
                        <a:pt x="72" y="84"/>
                      </a:lnTo>
                      <a:lnTo>
                        <a:pt x="72" y="84"/>
                      </a:lnTo>
                      <a:lnTo>
                        <a:pt x="74" y="82"/>
                      </a:lnTo>
                      <a:lnTo>
                        <a:pt x="76" y="80"/>
                      </a:lnTo>
                      <a:lnTo>
                        <a:pt x="116" y="80"/>
                      </a:lnTo>
                      <a:lnTo>
                        <a:pt x="116" y="80"/>
                      </a:lnTo>
                      <a:lnTo>
                        <a:pt x="118" y="82"/>
                      </a:lnTo>
                      <a:lnTo>
                        <a:pt x="120" y="84"/>
                      </a:lnTo>
                      <a:lnTo>
                        <a:pt x="120" y="84"/>
                      </a:lnTo>
                      <a:lnTo>
                        <a:pt x="118" y="86"/>
                      </a:lnTo>
                      <a:lnTo>
                        <a:pt x="116" y="88"/>
                      </a:lnTo>
                      <a:lnTo>
                        <a:pt x="116" y="88"/>
                      </a:lnTo>
                      <a:close/>
                      <a:moveTo>
                        <a:pt x="116" y="64"/>
                      </a:moveTo>
                      <a:lnTo>
                        <a:pt x="76" y="64"/>
                      </a:lnTo>
                      <a:lnTo>
                        <a:pt x="76" y="64"/>
                      </a:lnTo>
                      <a:lnTo>
                        <a:pt x="74" y="62"/>
                      </a:lnTo>
                      <a:lnTo>
                        <a:pt x="72" y="60"/>
                      </a:lnTo>
                      <a:lnTo>
                        <a:pt x="72" y="60"/>
                      </a:lnTo>
                      <a:lnTo>
                        <a:pt x="74" y="58"/>
                      </a:lnTo>
                      <a:lnTo>
                        <a:pt x="76" y="56"/>
                      </a:lnTo>
                      <a:lnTo>
                        <a:pt x="116" y="56"/>
                      </a:lnTo>
                      <a:lnTo>
                        <a:pt x="116" y="56"/>
                      </a:lnTo>
                      <a:lnTo>
                        <a:pt x="118" y="58"/>
                      </a:lnTo>
                      <a:lnTo>
                        <a:pt x="120" y="60"/>
                      </a:lnTo>
                      <a:lnTo>
                        <a:pt x="120" y="60"/>
                      </a:lnTo>
                      <a:lnTo>
                        <a:pt x="118" y="62"/>
                      </a:lnTo>
                      <a:lnTo>
                        <a:pt x="116" y="64"/>
                      </a:lnTo>
                      <a:lnTo>
                        <a:pt x="116" y="6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109" name="xxIcon"/>
                <p:cNvGrpSpPr>
                  <a:grpSpLocks noChangeAspect="1"/>
                </p:cNvGrpSpPr>
                <p:nvPr/>
              </p:nvGrpSpPr>
              <p:grpSpPr>
                <a:xfrm>
                  <a:off x="1170398" y="4601284"/>
                  <a:ext cx="489300" cy="489296"/>
                  <a:chOff x="5957888" y="2951163"/>
                  <a:chExt cx="304800" cy="304797"/>
                </a:xfrm>
                <a:solidFill>
                  <a:schemeClr val="accent1"/>
                </a:solidFill>
              </p:grpSpPr>
              <p:sp>
                <p:nvSpPr>
                  <p:cNvPr id="110" name="Freeform 102"/>
                  <p:cNvSpPr>
                    <a:spLocks/>
                  </p:cNvSpPr>
                  <p:nvPr/>
                </p:nvSpPr>
                <p:spPr bwMode="auto">
                  <a:xfrm>
                    <a:off x="5995988" y="2951163"/>
                    <a:ext cx="228600" cy="50800"/>
                  </a:xfrm>
                  <a:custGeom>
                    <a:avLst/>
                    <a:gdLst>
                      <a:gd name="T0" fmla="*/ 4 w 144"/>
                      <a:gd name="T1" fmla="*/ 32 h 32"/>
                      <a:gd name="T2" fmla="*/ 140 w 144"/>
                      <a:gd name="T3" fmla="*/ 32 h 32"/>
                      <a:gd name="T4" fmla="*/ 140 w 144"/>
                      <a:gd name="T5" fmla="*/ 32 h 32"/>
                      <a:gd name="T6" fmla="*/ 142 w 144"/>
                      <a:gd name="T7" fmla="*/ 30 h 32"/>
                      <a:gd name="T8" fmla="*/ 144 w 144"/>
                      <a:gd name="T9" fmla="*/ 28 h 32"/>
                      <a:gd name="T10" fmla="*/ 144 w 144"/>
                      <a:gd name="T11" fmla="*/ 24 h 32"/>
                      <a:gd name="T12" fmla="*/ 144 w 144"/>
                      <a:gd name="T13" fmla="*/ 24 h 32"/>
                      <a:gd name="T14" fmla="*/ 144 w 144"/>
                      <a:gd name="T15" fmla="*/ 22 h 32"/>
                      <a:gd name="T16" fmla="*/ 142 w 144"/>
                      <a:gd name="T17" fmla="*/ 20 h 32"/>
                      <a:gd name="T18" fmla="*/ 74 w 144"/>
                      <a:gd name="T19" fmla="*/ 0 h 32"/>
                      <a:gd name="T20" fmla="*/ 74 w 144"/>
                      <a:gd name="T21" fmla="*/ 0 h 32"/>
                      <a:gd name="T22" fmla="*/ 70 w 144"/>
                      <a:gd name="T23" fmla="*/ 0 h 32"/>
                      <a:gd name="T24" fmla="*/ 2 w 144"/>
                      <a:gd name="T25" fmla="*/ 20 h 32"/>
                      <a:gd name="T26" fmla="*/ 2 w 144"/>
                      <a:gd name="T27" fmla="*/ 20 h 32"/>
                      <a:gd name="T28" fmla="*/ 0 w 144"/>
                      <a:gd name="T29" fmla="*/ 22 h 32"/>
                      <a:gd name="T30" fmla="*/ 0 w 144"/>
                      <a:gd name="T31" fmla="*/ 24 h 32"/>
                      <a:gd name="T32" fmla="*/ 0 w 144"/>
                      <a:gd name="T33" fmla="*/ 28 h 32"/>
                      <a:gd name="T34" fmla="*/ 0 w 144"/>
                      <a:gd name="T35" fmla="*/ 28 h 32"/>
                      <a:gd name="T36" fmla="*/ 2 w 144"/>
                      <a:gd name="T37" fmla="*/ 30 h 32"/>
                      <a:gd name="T38" fmla="*/ 4 w 144"/>
                      <a:gd name="T39" fmla="*/ 32 h 32"/>
                      <a:gd name="T40" fmla="*/ 4 w 144"/>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32">
                        <a:moveTo>
                          <a:pt x="4" y="32"/>
                        </a:moveTo>
                        <a:lnTo>
                          <a:pt x="140" y="32"/>
                        </a:lnTo>
                        <a:lnTo>
                          <a:pt x="140" y="32"/>
                        </a:lnTo>
                        <a:lnTo>
                          <a:pt x="142" y="30"/>
                        </a:lnTo>
                        <a:lnTo>
                          <a:pt x="144" y="28"/>
                        </a:lnTo>
                        <a:lnTo>
                          <a:pt x="144" y="24"/>
                        </a:lnTo>
                        <a:lnTo>
                          <a:pt x="144" y="24"/>
                        </a:lnTo>
                        <a:lnTo>
                          <a:pt x="144" y="22"/>
                        </a:lnTo>
                        <a:lnTo>
                          <a:pt x="142" y="20"/>
                        </a:lnTo>
                        <a:lnTo>
                          <a:pt x="74" y="0"/>
                        </a:lnTo>
                        <a:lnTo>
                          <a:pt x="74" y="0"/>
                        </a:lnTo>
                        <a:lnTo>
                          <a:pt x="70" y="0"/>
                        </a:lnTo>
                        <a:lnTo>
                          <a:pt x="2" y="20"/>
                        </a:lnTo>
                        <a:lnTo>
                          <a:pt x="2" y="20"/>
                        </a:lnTo>
                        <a:lnTo>
                          <a:pt x="0" y="22"/>
                        </a:lnTo>
                        <a:lnTo>
                          <a:pt x="0" y="24"/>
                        </a:lnTo>
                        <a:lnTo>
                          <a:pt x="0" y="28"/>
                        </a:lnTo>
                        <a:lnTo>
                          <a:pt x="0" y="28"/>
                        </a:lnTo>
                        <a:lnTo>
                          <a:pt x="2" y="30"/>
                        </a:lnTo>
                        <a:lnTo>
                          <a:pt x="4" y="32"/>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1" name="Freeform 103"/>
                  <p:cNvSpPr>
                    <a:spLocks noEditPoints="1"/>
                  </p:cNvSpPr>
                  <p:nvPr/>
                </p:nvSpPr>
                <p:spPr bwMode="auto">
                  <a:xfrm>
                    <a:off x="5957888" y="3014660"/>
                    <a:ext cx="304800" cy="241300"/>
                  </a:xfrm>
                  <a:custGeom>
                    <a:avLst/>
                    <a:gdLst>
                      <a:gd name="T0" fmla="*/ 160 w 192"/>
                      <a:gd name="T1" fmla="*/ 144 h 152"/>
                      <a:gd name="T2" fmla="*/ 160 w 192"/>
                      <a:gd name="T3" fmla="*/ 4 h 152"/>
                      <a:gd name="T4" fmla="*/ 156 w 192"/>
                      <a:gd name="T5" fmla="*/ 0 h 152"/>
                      <a:gd name="T6" fmla="*/ 36 w 192"/>
                      <a:gd name="T7" fmla="*/ 0 h 152"/>
                      <a:gd name="T8" fmla="*/ 32 w 192"/>
                      <a:gd name="T9" fmla="*/ 4 h 152"/>
                      <a:gd name="T10" fmla="*/ 4 w 192"/>
                      <a:gd name="T11" fmla="*/ 144 h 152"/>
                      <a:gd name="T12" fmla="*/ 2 w 192"/>
                      <a:gd name="T13" fmla="*/ 146 h 152"/>
                      <a:gd name="T14" fmla="*/ 0 w 192"/>
                      <a:gd name="T15" fmla="*/ 148 h 152"/>
                      <a:gd name="T16" fmla="*/ 4 w 192"/>
                      <a:gd name="T17" fmla="*/ 152 h 152"/>
                      <a:gd name="T18" fmla="*/ 188 w 192"/>
                      <a:gd name="T19" fmla="*/ 152 h 152"/>
                      <a:gd name="T20" fmla="*/ 192 w 192"/>
                      <a:gd name="T21" fmla="*/ 148 h 152"/>
                      <a:gd name="T22" fmla="*/ 190 w 192"/>
                      <a:gd name="T23" fmla="*/ 146 h 152"/>
                      <a:gd name="T24" fmla="*/ 188 w 192"/>
                      <a:gd name="T25" fmla="*/ 144 h 152"/>
                      <a:gd name="T26" fmla="*/ 48 w 192"/>
                      <a:gd name="T27" fmla="*/ 120 h 152"/>
                      <a:gd name="T28" fmla="*/ 64 w 192"/>
                      <a:gd name="T29" fmla="*/ 104 h 152"/>
                      <a:gd name="T30" fmla="*/ 64 w 192"/>
                      <a:gd name="T31" fmla="*/ 88 h 152"/>
                      <a:gd name="T32" fmla="*/ 48 w 192"/>
                      <a:gd name="T33" fmla="*/ 72 h 152"/>
                      <a:gd name="T34" fmla="*/ 64 w 192"/>
                      <a:gd name="T35" fmla="*/ 88 h 152"/>
                      <a:gd name="T36" fmla="*/ 48 w 192"/>
                      <a:gd name="T37" fmla="*/ 56 h 152"/>
                      <a:gd name="T38" fmla="*/ 64 w 192"/>
                      <a:gd name="T39" fmla="*/ 40 h 152"/>
                      <a:gd name="T40" fmla="*/ 64 w 192"/>
                      <a:gd name="T41" fmla="*/ 24 h 152"/>
                      <a:gd name="T42" fmla="*/ 48 w 192"/>
                      <a:gd name="T43" fmla="*/ 8 h 152"/>
                      <a:gd name="T44" fmla="*/ 64 w 192"/>
                      <a:gd name="T45" fmla="*/ 24 h 152"/>
                      <a:gd name="T46" fmla="*/ 112 w 192"/>
                      <a:gd name="T47" fmla="*/ 8 h 152"/>
                      <a:gd name="T48" fmla="*/ 80 w 192"/>
                      <a:gd name="T49" fmla="*/ 24 h 152"/>
                      <a:gd name="T50" fmla="*/ 80 w 192"/>
                      <a:gd name="T51" fmla="*/ 40 h 152"/>
                      <a:gd name="T52" fmla="*/ 112 w 192"/>
                      <a:gd name="T53" fmla="*/ 56 h 152"/>
                      <a:gd name="T54" fmla="*/ 80 w 192"/>
                      <a:gd name="T55" fmla="*/ 40 h 152"/>
                      <a:gd name="T56" fmla="*/ 112 w 192"/>
                      <a:gd name="T57" fmla="*/ 72 h 152"/>
                      <a:gd name="T58" fmla="*/ 80 w 192"/>
                      <a:gd name="T59" fmla="*/ 88 h 152"/>
                      <a:gd name="T60" fmla="*/ 112 w 192"/>
                      <a:gd name="T61" fmla="*/ 144 h 152"/>
                      <a:gd name="T62" fmla="*/ 80 w 192"/>
                      <a:gd name="T63" fmla="*/ 108 h 152"/>
                      <a:gd name="T64" fmla="*/ 82 w 192"/>
                      <a:gd name="T65" fmla="*/ 106 h 152"/>
                      <a:gd name="T66" fmla="*/ 108 w 192"/>
                      <a:gd name="T67" fmla="*/ 104 h 152"/>
                      <a:gd name="T68" fmla="*/ 110 w 192"/>
                      <a:gd name="T69" fmla="*/ 106 h 152"/>
                      <a:gd name="T70" fmla="*/ 112 w 192"/>
                      <a:gd name="T71" fmla="*/ 144 h 152"/>
                      <a:gd name="T72" fmla="*/ 128 w 192"/>
                      <a:gd name="T73" fmla="*/ 120 h 152"/>
                      <a:gd name="T74" fmla="*/ 144 w 192"/>
                      <a:gd name="T75" fmla="*/ 104 h 152"/>
                      <a:gd name="T76" fmla="*/ 144 w 192"/>
                      <a:gd name="T77" fmla="*/ 88 h 152"/>
                      <a:gd name="T78" fmla="*/ 128 w 192"/>
                      <a:gd name="T79" fmla="*/ 72 h 152"/>
                      <a:gd name="T80" fmla="*/ 144 w 192"/>
                      <a:gd name="T81" fmla="*/ 88 h 152"/>
                      <a:gd name="T82" fmla="*/ 128 w 192"/>
                      <a:gd name="T83" fmla="*/ 56 h 152"/>
                      <a:gd name="T84" fmla="*/ 144 w 192"/>
                      <a:gd name="T85" fmla="*/ 40 h 152"/>
                      <a:gd name="T86" fmla="*/ 144 w 192"/>
                      <a:gd name="T87" fmla="*/ 24 h 152"/>
                      <a:gd name="T88" fmla="*/ 128 w 192"/>
                      <a:gd name="T89" fmla="*/ 8 h 152"/>
                      <a:gd name="T90" fmla="*/ 144 w 192"/>
                      <a:gd name="T91"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52">
                        <a:moveTo>
                          <a:pt x="188" y="144"/>
                        </a:moveTo>
                        <a:lnTo>
                          <a:pt x="160" y="144"/>
                        </a:lnTo>
                        <a:lnTo>
                          <a:pt x="160" y="4"/>
                        </a:lnTo>
                        <a:lnTo>
                          <a:pt x="160" y="4"/>
                        </a:lnTo>
                        <a:lnTo>
                          <a:pt x="158" y="2"/>
                        </a:lnTo>
                        <a:lnTo>
                          <a:pt x="156" y="0"/>
                        </a:lnTo>
                        <a:lnTo>
                          <a:pt x="36" y="0"/>
                        </a:lnTo>
                        <a:lnTo>
                          <a:pt x="36" y="0"/>
                        </a:lnTo>
                        <a:lnTo>
                          <a:pt x="34" y="2"/>
                        </a:lnTo>
                        <a:lnTo>
                          <a:pt x="32" y="4"/>
                        </a:lnTo>
                        <a:lnTo>
                          <a:pt x="32" y="144"/>
                        </a:lnTo>
                        <a:lnTo>
                          <a:pt x="4" y="144"/>
                        </a:lnTo>
                        <a:lnTo>
                          <a:pt x="4" y="144"/>
                        </a:lnTo>
                        <a:lnTo>
                          <a:pt x="2" y="146"/>
                        </a:lnTo>
                        <a:lnTo>
                          <a:pt x="0" y="148"/>
                        </a:lnTo>
                        <a:lnTo>
                          <a:pt x="0" y="148"/>
                        </a:lnTo>
                        <a:lnTo>
                          <a:pt x="2" y="150"/>
                        </a:lnTo>
                        <a:lnTo>
                          <a:pt x="4" y="152"/>
                        </a:lnTo>
                        <a:lnTo>
                          <a:pt x="188" y="152"/>
                        </a:lnTo>
                        <a:lnTo>
                          <a:pt x="188" y="152"/>
                        </a:lnTo>
                        <a:lnTo>
                          <a:pt x="190" y="150"/>
                        </a:lnTo>
                        <a:lnTo>
                          <a:pt x="192" y="148"/>
                        </a:lnTo>
                        <a:lnTo>
                          <a:pt x="192" y="148"/>
                        </a:lnTo>
                        <a:lnTo>
                          <a:pt x="190" y="146"/>
                        </a:lnTo>
                        <a:lnTo>
                          <a:pt x="188" y="144"/>
                        </a:lnTo>
                        <a:lnTo>
                          <a:pt x="188" y="144"/>
                        </a:lnTo>
                        <a:close/>
                        <a:moveTo>
                          <a:pt x="64" y="120"/>
                        </a:moveTo>
                        <a:lnTo>
                          <a:pt x="48" y="120"/>
                        </a:lnTo>
                        <a:lnTo>
                          <a:pt x="48" y="104"/>
                        </a:lnTo>
                        <a:lnTo>
                          <a:pt x="64" y="104"/>
                        </a:lnTo>
                        <a:lnTo>
                          <a:pt x="64" y="120"/>
                        </a:lnTo>
                        <a:close/>
                        <a:moveTo>
                          <a:pt x="64" y="88"/>
                        </a:moveTo>
                        <a:lnTo>
                          <a:pt x="48" y="88"/>
                        </a:lnTo>
                        <a:lnTo>
                          <a:pt x="48" y="72"/>
                        </a:lnTo>
                        <a:lnTo>
                          <a:pt x="64" y="72"/>
                        </a:lnTo>
                        <a:lnTo>
                          <a:pt x="64" y="88"/>
                        </a:lnTo>
                        <a:close/>
                        <a:moveTo>
                          <a:pt x="64" y="56"/>
                        </a:moveTo>
                        <a:lnTo>
                          <a:pt x="48" y="56"/>
                        </a:lnTo>
                        <a:lnTo>
                          <a:pt x="48" y="40"/>
                        </a:lnTo>
                        <a:lnTo>
                          <a:pt x="64" y="40"/>
                        </a:lnTo>
                        <a:lnTo>
                          <a:pt x="64" y="56"/>
                        </a:lnTo>
                        <a:close/>
                        <a:moveTo>
                          <a:pt x="64" y="24"/>
                        </a:moveTo>
                        <a:lnTo>
                          <a:pt x="48" y="24"/>
                        </a:lnTo>
                        <a:lnTo>
                          <a:pt x="48" y="8"/>
                        </a:lnTo>
                        <a:lnTo>
                          <a:pt x="64" y="8"/>
                        </a:lnTo>
                        <a:lnTo>
                          <a:pt x="64" y="24"/>
                        </a:lnTo>
                        <a:close/>
                        <a:moveTo>
                          <a:pt x="80" y="8"/>
                        </a:moveTo>
                        <a:lnTo>
                          <a:pt x="112" y="8"/>
                        </a:lnTo>
                        <a:lnTo>
                          <a:pt x="112" y="24"/>
                        </a:lnTo>
                        <a:lnTo>
                          <a:pt x="80" y="24"/>
                        </a:lnTo>
                        <a:lnTo>
                          <a:pt x="80" y="8"/>
                        </a:lnTo>
                        <a:close/>
                        <a:moveTo>
                          <a:pt x="80" y="40"/>
                        </a:moveTo>
                        <a:lnTo>
                          <a:pt x="112" y="40"/>
                        </a:lnTo>
                        <a:lnTo>
                          <a:pt x="112" y="56"/>
                        </a:lnTo>
                        <a:lnTo>
                          <a:pt x="80" y="56"/>
                        </a:lnTo>
                        <a:lnTo>
                          <a:pt x="80" y="40"/>
                        </a:lnTo>
                        <a:close/>
                        <a:moveTo>
                          <a:pt x="80" y="72"/>
                        </a:moveTo>
                        <a:lnTo>
                          <a:pt x="112" y="72"/>
                        </a:lnTo>
                        <a:lnTo>
                          <a:pt x="112" y="88"/>
                        </a:lnTo>
                        <a:lnTo>
                          <a:pt x="80" y="88"/>
                        </a:lnTo>
                        <a:lnTo>
                          <a:pt x="80" y="72"/>
                        </a:lnTo>
                        <a:close/>
                        <a:moveTo>
                          <a:pt x="112" y="144"/>
                        </a:moveTo>
                        <a:lnTo>
                          <a:pt x="80" y="144"/>
                        </a:lnTo>
                        <a:lnTo>
                          <a:pt x="80" y="108"/>
                        </a:lnTo>
                        <a:lnTo>
                          <a:pt x="80" y="108"/>
                        </a:lnTo>
                        <a:lnTo>
                          <a:pt x="82" y="106"/>
                        </a:lnTo>
                        <a:lnTo>
                          <a:pt x="84" y="104"/>
                        </a:lnTo>
                        <a:lnTo>
                          <a:pt x="108" y="104"/>
                        </a:lnTo>
                        <a:lnTo>
                          <a:pt x="108" y="104"/>
                        </a:lnTo>
                        <a:lnTo>
                          <a:pt x="110" y="106"/>
                        </a:lnTo>
                        <a:lnTo>
                          <a:pt x="112" y="108"/>
                        </a:lnTo>
                        <a:lnTo>
                          <a:pt x="112" y="144"/>
                        </a:lnTo>
                        <a:close/>
                        <a:moveTo>
                          <a:pt x="144" y="120"/>
                        </a:moveTo>
                        <a:lnTo>
                          <a:pt x="128" y="120"/>
                        </a:lnTo>
                        <a:lnTo>
                          <a:pt x="128" y="104"/>
                        </a:lnTo>
                        <a:lnTo>
                          <a:pt x="144" y="104"/>
                        </a:lnTo>
                        <a:lnTo>
                          <a:pt x="144" y="120"/>
                        </a:lnTo>
                        <a:close/>
                        <a:moveTo>
                          <a:pt x="144" y="88"/>
                        </a:moveTo>
                        <a:lnTo>
                          <a:pt x="128" y="88"/>
                        </a:lnTo>
                        <a:lnTo>
                          <a:pt x="128" y="72"/>
                        </a:lnTo>
                        <a:lnTo>
                          <a:pt x="144" y="72"/>
                        </a:lnTo>
                        <a:lnTo>
                          <a:pt x="144" y="88"/>
                        </a:lnTo>
                        <a:close/>
                        <a:moveTo>
                          <a:pt x="144" y="56"/>
                        </a:moveTo>
                        <a:lnTo>
                          <a:pt x="128" y="56"/>
                        </a:lnTo>
                        <a:lnTo>
                          <a:pt x="128" y="40"/>
                        </a:lnTo>
                        <a:lnTo>
                          <a:pt x="144" y="40"/>
                        </a:lnTo>
                        <a:lnTo>
                          <a:pt x="144" y="56"/>
                        </a:lnTo>
                        <a:close/>
                        <a:moveTo>
                          <a:pt x="144" y="24"/>
                        </a:moveTo>
                        <a:lnTo>
                          <a:pt x="128" y="24"/>
                        </a:lnTo>
                        <a:lnTo>
                          <a:pt x="128" y="8"/>
                        </a:lnTo>
                        <a:lnTo>
                          <a:pt x="144" y="8"/>
                        </a:lnTo>
                        <a:lnTo>
                          <a:pt x="14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grpSp>
        <p:sp>
          <p:nvSpPr>
            <p:cNvPr id="118" name="xxIcon"/>
            <p:cNvSpPr>
              <a:spLocks noChangeAspect="1" noEditPoints="1"/>
            </p:cNvSpPr>
            <p:nvPr/>
          </p:nvSpPr>
          <p:spPr bwMode="auto">
            <a:xfrm>
              <a:off x="10111392" y="5325581"/>
              <a:ext cx="514010" cy="446924"/>
            </a:xfrm>
            <a:custGeom>
              <a:avLst/>
              <a:gdLst>
                <a:gd name="T0" fmla="*/ 184 w 192"/>
                <a:gd name="T1" fmla="*/ 108 h 192"/>
                <a:gd name="T2" fmla="*/ 180 w 192"/>
                <a:gd name="T3" fmla="*/ 104 h 192"/>
                <a:gd name="T4" fmla="*/ 160 w 192"/>
                <a:gd name="T5" fmla="*/ 100 h 192"/>
                <a:gd name="T6" fmla="*/ 156 w 192"/>
                <a:gd name="T7" fmla="*/ 96 h 192"/>
                <a:gd name="T8" fmla="*/ 152 w 192"/>
                <a:gd name="T9" fmla="*/ 104 h 192"/>
                <a:gd name="T10" fmla="*/ 146 w 192"/>
                <a:gd name="T11" fmla="*/ 106 h 192"/>
                <a:gd name="T12" fmla="*/ 136 w 192"/>
                <a:gd name="T13" fmla="*/ 184 h 192"/>
                <a:gd name="T14" fmla="*/ 134 w 192"/>
                <a:gd name="T15" fmla="*/ 34 h 192"/>
                <a:gd name="T16" fmla="*/ 112 w 192"/>
                <a:gd name="T17" fmla="*/ 20 h 192"/>
                <a:gd name="T18" fmla="*/ 108 w 192"/>
                <a:gd name="T19" fmla="*/ 16 h 192"/>
                <a:gd name="T20" fmla="*/ 104 w 192"/>
                <a:gd name="T21" fmla="*/ 4 h 192"/>
                <a:gd name="T22" fmla="*/ 100 w 192"/>
                <a:gd name="T23" fmla="*/ 0 h 192"/>
                <a:gd name="T24" fmla="*/ 96 w 192"/>
                <a:gd name="T25" fmla="*/ 16 h 192"/>
                <a:gd name="T26" fmla="*/ 82 w 192"/>
                <a:gd name="T27" fmla="*/ 18 h 192"/>
                <a:gd name="T28" fmla="*/ 60 w 192"/>
                <a:gd name="T29" fmla="*/ 32 h 192"/>
                <a:gd name="T30" fmla="*/ 56 w 192"/>
                <a:gd name="T31" fmla="*/ 36 h 192"/>
                <a:gd name="T32" fmla="*/ 48 w 192"/>
                <a:gd name="T33" fmla="*/ 108 h 192"/>
                <a:gd name="T34" fmla="*/ 44 w 192"/>
                <a:gd name="T35" fmla="*/ 104 h 192"/>
                <a:gd name="T36" fmla="*/ 40 w 192"/>
                <a:gd name="T37" fmla="*/ 100 h 192"/>
                <a:gd name="T38" fmla="*/ 36 w 192"/>
                <a:gd name="T39" fmla="*/ 96 h 192"/>
                <a:gd name="T40" fmla="*/ 32 w 192"/>
                <a:gd name="T41" fmla="*/ 104 h 192"/>
                <a:gd name="T42" fmla="*/ 10 w 192"/>
                <a:gd name="T43" fmla="*/ 106 h 192"/>
                <a:gd name="T44" fmla="*/ 4 w 192"/>
                <a:gd name="T45" fmla="*/ 184 h 192"/>
                <a:gd name="T46" fmla="*/ 0 w 192"/>
                <a:gd name="T47" fmla="*/ 188 h 192"/>
                <a:gd name="T48" fmla="*/ 4 w 192"/>
                <a:gd name="T49" fmla="*/ 192 h 192"/>
                <a:gd name="T50" fmla="*/ 190 w 192"/>
                <a:gd name="T51" fmla="*/ 190 h 192"/>
                <a:gd name="T52" fmla="*/ 190 w 192"/>
                <a:gd name="T53" fmla="*/ 186 h 192"/>
                <a:gd name="T54" fmla="*/ 116 w 192"/>
                <a:gd name="T55" fmla="*/ 160 h 192"/>
                <a:gd name="T56" fmla="*/ 74 w 192"/>
                <a:gd name="T57" fmla="*/ 158 h 192"/>
                <a:gd name="T58" fmla="*/ 74 w 192"/>
                <a:gd name="T59" fmla="*/ 154 h 192"/>
                <a:gd name="T60" fmla="*/ 116 w 192"/>
                <a:gd name="T61" fmla="*/ 152 h 192"/>
                <a:gd name="T62" fmla="*/ 120 w 192"/>
                <a:gd name="T63" fmla="*/ 156 h 192"/>
                <a:gd name="T64" fmla="*/ 116 w 192"/>
                <a:gd name="T65" fmla="*/ 160 h 192"/>
                <a:gd name="T66" fmla="*/ 76 w 192"/>
                <a:gd name="T67" fmla="*/ 136 h 192"/>
                <a:gd name="T68" fmla="*/ 72 w 192"/>
                <a:gd name="T69" fmla="*/ 132 h 192"/>
                <a:gd name="T70" fmla="*/ 116 w 192"/>
                <a:gd name="T71" fmla="*/ 128 h 192"/>
                <a:gd name="T72" fmla="*/ 120 w 192"/>
                <a:gd name="T73" fmla="*/ 132 h 192"/>
                <a:gd name="T74" fmla="*/ 116 w 192"/>
                <a:gd name="T75" fmla="*/ 136 h 192"/>
                <a:gd name="T76" fmla="*/ 76 w 192"/>
                <a:gd name="T77" fmla="*/ 112 h 192"/>
                <a:gd name="T78" fmla="*/ 72 w 192"/>
                <a:gd name="T79" fmla="*/ 108 h 192"/>
                <a:gd name="T80" fmla="*/ 76 w 192"/>
                <a:gd name="T81" fmla="*/ 104 h 192"/>
                <a:gd name="T82" fmla="*/ 118 w 192"/>
                <a:gd name="T83" fmla="*/ 106 h 192"/>
                <a:gd name="T84" fmla="*/ 118 w 192"/>
                <a:gd name="T85" fmla="*/ 110 h 192"/>
                <a:gd name="T86" fmla="*/ 116 w 192"/>
                <a:gd name="T87" fmla="*/ 88 h 192"/>
                <a:gd name="T88" fmla="*/ 74 w 192"/>
                <a:gd name="T89" fmla="*/ 86 h 192"/>
                <a:gd name="T90" fmla="*/ 74 w 192"/>
                <a:gd name="T91" fmla="*/ 82 h 192"/>
                <a:gd name="T92" fmla="*/ 116 w 192"/>
                <a:gd name="T93" fmla="*/ 80 h 192"/>
                <a:gd name="T94" fmla="*/ 120 w 192"/>
                <a:gd name="T95" fmla="*/ 84 h 192"/>
                <a:gd name="T96" fmla="*/ 116 w 192"/>
                <a:gd name="T97" fmla="*/ 88 h 192"/>
                <a:gd name="T98" fmla="*/ 76 w 192"/>
                <a:gd name="T99" fmla="*/ 64 h 192"/>
                <a:gd name="T100" fmla="*/ 72 w 192"/>
                <a:gd name="T101" fmla="*/ 60 h 192"/>
                <a:gd name="T102" fmla="*/ 116 w 192"/>
                <a:gd name="T103" fmla="*/ 56 h 192"/>
                <a:gd name="T104" fmla="*/ 120 w 192"/>
                <a:gd name="T105" fmla="*/ 60 h 192"/>
                <a:gd name="T106" fmla="*/ 116 w 192"/>
                <a:gd name="T107" fmla="*/ 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92">
                  <a:moveTo>
                    <a:pt x="188" y="184"/>
                  </a:moveTo>
                  <a:lnTo>
                    <a:pt x="184" y="184"/>
                  </a:lnTo>
                  <a:lnTo>
                    <a:pt x="184" y="108"/>
                  </a:lnTo>
                  <a:lnTo>
                    <a:pt x="184" y="108"/>
                  </a:lnTo>
                  <a:lnTo>
                    <a:pt x="182" y="106"/>
                  </a:lnTo>
                  <a:lnTo>
                    <a:pt x="180" y="104"/>
                  </a:lnTo>
                  <a:lnTo>
                    <a:pt x="160" y="104"/>
                  </a:lnTo>
                  <a:lnTo>
                    <a:pt x="160" y="100"/>
                  </a:lnTo>
                  <a:lnTo>
                    <a:pt x="160" y="100"/>
                  </a:lnTo>
                  <a:lnTo>
                    <a:pt x="158" y="98"/>
                  </a:lnTo>
                  <a:lnTo>
                    <a:pt x="156" y="96"/>
                  </a:lnTo>
                  <a:lnTo>
                    <a:pt x="156" y="96"/>
                  </a:lnTo>
                  <a:lnTo>
                    <a:pt x="154" y="98"/>
                  </a:lnTo>
                  <a:lnTo>
                    <a:pt x="152" y="100"/>
                  </a:lnTo>
                  <a:lnTo>
                    <a:pt x="152" y="104"/>
                  </a:lnTo>
                  <a:lnTo>
                    <a:pt x="148" y="104"/>
                  </a:lnTo>
                  <a:lnTo>
                    <a:pt x="148" y="104"/>
                  </a:lnTo>
                  <a:lnTo>
                    <a:pt x="146" y="106"/>
                  </a:lnTo>
                  <a:lnTo>
                    <a:pt x="144" y="108"/>
                  </a:lnTo>
                  <a:lnTo>
                    <a:pt x="144" y="184"/>
                  </a:lnTo>
                  <a:lnTo>
                    <a:pt x="136" y="184"/>
                  </a:lnTo>
                  <a:lnTo>
                    <a:pt x="136" y="36"/>
                  </a:lnTo>
                  <a:lnTo>
                    <a:pt x="136" y="36"/>
                  </a:lnTo>
                  <a:lnTo>
                    <a:pt x="134" y="34"/>
                  </a:lnTo>
                  <a:lnTo>
                    <a:pt x="132" y="32"/>
                  </a:lnTo>
                  <a:lnTo>
                    <a:pt x="112" y="32"/>
                  </a:lnTo>
                  <a:lnTo>
                    <a:pt x="112" y="20"/>
                  </a:lnTo>
                  <a:lnTo>
                    <a:pt x="112" y="20"/>
                  </a:lnTo>
                  <a:lnTo>
                    <a:pt x="110" y="18"/>
                  </a:lnTo>
                  <a:lnTo>
                    <a:pt x="108" y="16"/>
                  </a:lnTo>
                  <a:lnTo>
                    <a:pt x="104" y="16"/>
                  </a:lnTo>
                  <a:lnTo>
                    <a:pt x="104" y="4"/>
                  </a:lnTo>
                  <a:lnTo>
                    <a:pt x="104" y="4"/>
                  </a:lnTo>
                  <a:lnTo>
                    <a:pt x="102" y="2"/>
                  </a:lnTo>
                  <a:lnTo>
                    <a:pt x="100" y="0"/>
                  </a:lnTo>
                  <a:lnTo>
                    <a:pt x="100" y="0"/>
                  </a:lnTo>
                  <a:lnTo>
                    <a:pt x="98" y="2"/>
                  </a:lnTo>
                  <a:lnTo>
                    <a:pt x="96" y="4"/>
                  </a:lnTo>
                  <a:lnTo>
                    <a:pt x="96" y="16"/>
                  </a:lnTo>
                  <a:lnTo>
                    <a:pt x="84" y="16"/>
                  </a:lnTo>
                  <a:lnTo>
                    <a:pt x="84" y="16"/>
                  </a:lnTo>
                  <a:lnTo>
                    <a:pt x="82" y="18"/>
                  </a:lnTo>
                  <a:lnTo>
                    <a:pt x="80" y="20"/>
                  </a:lnTo>
                  <a:lnTo>
                    <a:pt x="80" y="32"/>
                  </a:lnTo>
                  <a:lnTo>
                    <a:pt x="60" y="32"/>
                  </a:lnTo>
                  <a:lnTo>
                    <a:pt x="60" y="32"/>
                  </a:lnTo>
                  <a:lnTo>
                    <a:pt x="58" y="34"/>
                  </a:lnTo>
                  <a:lnTo>
                    <a:pt x="56" y="36"/>
                  </a:lnTo>
                  <a:lnTo>
                    <a:pt x="56" y="184"/>
                  </a:lnTo>
                  <a:lnTo>
                    <a:pt x="48" y="184"/>
                  </a:lnTo>
                  <a:lnTo>
                    <a:pt x="48" y="108"/>
                  </a:lnTo>
                  <a:lnTo>
                    <a:pt x="48" y="108"/>
                  </a:lnTo>
                  <a:lnTo>
                    <a:pt x="46" y="106"/>
                  </a:lnTo>
                  <a:lnTo>
                    <a:pt x="44" y="104"/>
                  </a:lnTo>
                  <a:lnTo>
                    <a:pt x="40" y="104"/>
                  </a:lnTo>
                  <a:lnTo>
                    <a:pt x="40" y="100"/>
                  </a:lnTo>
                  <a:lnTo>
                    <a:pt x="40" y="100"/>
                  </a:lnTo>
                  <a:lnTo>
                    <a:pt x="38" y="98"/>
                  </a:lnTo>
                  <a:lnTo>
                    <a:pt x="36" y="96"/>
                  </a:lnTo>
                  <a:lnTo>
                    <a:pt x="36" y="96"/>
                  </a:lnTo>
                  <a:lnTo>
                    <a:pt x="34" y="98"/>
                  </a:lnTo>
                  <a:lnTo>
                    <a:pt x="32" y="100"/>
                  </a:lnTo>
                  <a:lnTo>
                    <a:pt x="32" y="104"/>
                  </a:lnTo>
                  <a:lnTo>
                    <a:pt x="12" y="104"/>
                  </a:lnTo>
                  <a:lnTo>
                    <a:pt x="12" y="104"/>
                  </a:lnTo>
                  <a:lnTo>
                    <a:pt x="10" y="106"/>
                  </a:lnTo>
                  <a:lnTo>
                    <a:pt x="8" y="108"/>
                  </a:lnTo>
                  <a:lnTo>
                    <a:pt x="8" y="184"/>
                  </a:lnTo>
                  <a:lnTo>
                    <a:pt x="4" y="184"/>
                  </a:lnTo>
                  <a:lnTo>
                    <a:pt x="4" y="184"/>
                  </a:lnTo>
                  <a:lnTo>
                    <a:pt x="2" y="186"/>
                  </a:lnTo>
                  <a:lnTo>
                    <a:pt x="0" y="188"/>
                  </a:lnTo>
                  <a:lnTo>
                    <a:pt x="0" y="188"/>
                  </a:lnTo>
                  <a:lnTo>
                    <a:pt x="2" y="190"/>
                  </a:lnTo>
                  <a:lnTo>
                    <a:pt x="4" y="192"/>
                  </a:lnTo>
                  <a:lnTo>
                    <a:pt x="188" y="192"/>
                  </a:lnTo>
                  <a:lnTo>
                    <a:pt x="188" y="192"/>
                  </a:lnTo>
                  <a:lnTo>
                    <a:pt x="190" y="190"/>
                  </a:lnTo>
                  <a:lnTo>
                    <a:pt x="192" y="188"/>
                  </a:lnTo>
                  <a:lnTo>
                    <a:pt x="192" y="188"/>
                  </a:lnTo>
                  <a:lnTo>
                    <a:pt x="190" y="186"/>
                  </a:lnTo>
                  <a:lnTo>
                    <a:pt x="188" y="184"/>
                  </a:lnTo>
                  <a:lnTo>
                    <a:pt x="188" y="184"/>
                  </a:lnTo>
                  <a:close/>
                  <a:moveTo>
                    <a:pt x="116" y="160"/>
                  </a:moveTo>
                  <a:lnTo>
                    <a:pt x="76" y="160"/>
                  </a:lnTo>
                  <a:lnTo>
                    <a:pt x="76" y="160"/>
                  </a:lnTo>
                  <a:lnTo>
                    <a:pt x="74" y="158"/>
                  </a:lnTo>
                  <a:lnTo>
                    <a:pt x="72" y="156"/>
                  </a:lnTo>
                  <a:lnTo>
                    <a:pt x="72" y="156"/>
                  </a:lnTo>
                  <a:lnTo>
                    <a:pt x="74" y="154"/>
                  </a:lnTo>
                  <a:lnTo>
                    <a:pt x="76" y="152"/>
                  </a:lnTo>
                  <a:lnTo>
                    <a:pt x="116" y="152"/>
                  </a:lnTo>
                  <a:lnTo>
                    <a:pt x="116" y="152"/>
                  </a:lnTo>
                  <a:lnTo>
                    <a:pt x="118" y="154"/>
                  </a:lnTo>
                  <a:lnTo>
                    <a:pt x="120" y="156"/>
                  </a:lnTo>
                  <a:lnTo>
                    <a:pt x="120" y="156"/>
                  </a:lnTo>
                  <a:lnTo>
                    <a:pt x="118" y="158"/>
                  </a:lnTo>
                  <a:lnTo>
                    <a:pt x="116" y="160"/>
                  </a:lnTo>
                  <a:lnTo>
                    <a:pt x="116" y="160"/>
                  </a:lnTo>
                  <a:close/>
                  <a:moveTo>
                    <a:pt x="116" y="136"/>
                  </a:moveTo>
                  <a:lnTo>
                    <a:pt x="76" y="136"/>
                  </a:lnTo>
                  <a:lnTo>
                    <a:pt x="76" y="136"/>
                  </a:lnTo>
                  <a:lnTo>
                    <a:pt x="74" y="134"/>
                  </a:lnTo>
                  <a:lnTo>
                    <a:pt x="72" y="132"/>
                  </a:lnTo>
                  <a:lnTo>
                    <a:pt x="72" y="132"/>
                  </a:lnTo>
                  <a:lnTo>
                    <a:pt x="74" y="130"/>
                  </a:lnTo>
                  <a:lnTo>
                    <a:pt x="76" y="128"/>
                  </a:lnTo>
                  <a:lnTo>
                    <a:pt x="116" y="128"/>
                  </a:lnTo>
                  <a:lnTo>
                    <a:pt x="116" y="128"/>
                  </a:lnTo>
                  <a:lnTo>
                    <a:pt x="118" y="130"/>
                  </a:lnTo>
                  <a:lnTo>
                    <a:pt x="120" y="132"/>
                  </a:lnTo>
                  <a:lnTo>
                    <a:pt x="120" y="132"/>
                  </a:lnTo>
                  <a:lnTo>
                    <a:pt x="118" y="134"/>
                  </a:lnTo>
                  <a:lnTo>
                    <a:pt x="116" y="136"/>
                  </a:lnTo>
                  <a:lnTo>
                    <a:pt x="116" y="136"/>
                  </a:lnTo>
                  <a:close/>
                  <a:moveTo>
                    <a:pt x="116" y="112"/>
                  </a:moveTo>
                  <a:lnTo>
                    <a:pt x="76" y="112"/>
                  </a:lnTo>
                  <a:lnTo>
                    <a:pt x="76" y="112"/>
                  </a:lnTo>
                  <a:lnTo>
                    <a:pt x="74" y="110"/>
                  </a:lnTo>
                  <a:lnTo>
                    <a:pt x="72" y="108"/>
                  </a:lnTo>
                  <a:lnTo>
                    <a:pt x="72" y="108"/>
                  </a:lnTo>
                  <a:lnTo>
                    <a:pt x="74" y="106"/>
                  </a:lnTo>
                  <a:lnTo>
                    <a:pt x="76" y="104"/>
                  </a:lnTo>
                  <a:lnTo>
                    <a:pt x="116" y="104"/>
                  </a:lnTo>
                  <a:lnTo>
                    <a:pt x="116" y="104"/>
                  </a:lnTo>
                  <a:lnTo>
                    <a:pt x="118" y="106"/>
                  </a:lnTo>
                  <a:lnTo>
                    <a:pt x="120" y="108"/>
                  </a:lnTo>
                  <a:lnTo>
                    <a:pt x="120" y="108"/>
                  </a:lnTo>
                  <a:lnTo>
                    <a:pt x="118" y="110"/>
                  </a:lnTo>
                  <a:lnTo>
                    <a:pt x="116" y="112"/>
                  </a:lnTo>
                  <a:lnTo>
                    <a:pt x="116" y="112"/>
                  </a:lnTo>
                  <a:close/>
                  <a:moveTo>
                    <a:pt x="116" y="88"/>
                  </a:moveTo>
                  <a:lnTo>
                    <a:pt x="76" y="88"/>
                  </a:lnTo>
                  <a:lnTo>
                    <a:pt x="76" y="88"/>
                  </a:lnTo>
                  <a:lnTo>
                    <a:pt x="74" y="86"/>
                  </a:lnTo>
                  <a:lnTo>
                    <a:pt x="72" y="84"/>
                  </a:lnTo>
                  <a:lnTo>
                    <a:pt x="72" y="84"/>
                  </a:lnTo>
                  <a:lnTo>
                    <a:pt x="74" y="82"/>
                  </a:lnTo>
                  <a:lnTo>
                    <a:pt x="76" y="80"/>
                  </a:lnTo>
                  <a:lnTo>
                    <a:pt x="116" y="80"/>
                  </a:lnTo>
                  <a:lnTo>
                    <a:pt x="116" y="80"/>
                  </a:lnTo>
                  <a:lnTo>
                    <a:pt x="118" y="82"/>
                  </a:lnTo>
                  <a:lnTo>
                    <a:pt x="120" y="84"/>
                  </a:lnTo>
                  <a:lnTo>
                    <a:pt x="120" y="84"/>
                  </a:lnTo>
                  <a:lnTo>
                    <a:pt x="118" y="86"/>
                  </a:lnTo>
                  <a:lnTo>
                    <a:pt x="116" y="88"/>
                  </a:lnTo>
                  <a:lnTo>
                    <a:pt x="116" y="88"/>
                  </a:lnTo>
                  <a:close/>
                  <a:moveTo>
                    <a:pt x="116" y="64"/>
                  </a:moveTo>
                  <a:lnTo>
                    <a:pt x="76" y="64"/>
                  </a:lnTo>
                  <a:lnTo>
                    <a:pt x="76" y="64"/>
                  </a:lnTo>
                  <a:lnTo>
                    <a:pt x="74" y="62"/>
                  </a:lnTo>
                  <a:lnTo>
                    <a:pt x="72" y="60"/>
                  </a:lnTo>
                  <a:lnTo>
                    <a:pt x="72" y="60"/>
                  </a:lnTo>
                  <a:lnTo>
                    <a:pt x="74" y="58"/>
                  </a:lnTo>
                  <a:lnTo>
                    <a:pt x="76" y="56"/>
                  </a:lnTo>
                  <a:lnTo>
                    <a:pt x="116" y="56"/>
                  </a:lnTo>
                  <a:lnTo>
                    <a:pt x="116" y="56"/>
                  </a:lnTo>
                  <a:lnTo>
                    <a:pt x="118" y="58"/>
                  </a:lnTo>
                  <a:lnTo>
                    <a:pt x="120" y="60"/>
                  </a:lnTo>
                  <a:lnTo>
                    <a:pt x="120" y="60"/>
                  </a:lnTo>
                  <a:lnTo>
                    <a:pt x="118" y="62"/>
                  </a:lnTo>
                  <a:lnTo>
                    <a:pt x="116" y="64"/>
                  </a:lnTo>
                  <a:lnTo>
                    <a:pt x="116" y="6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4" name="TextBox 33"/>
            <p:cNvSpPr txBox="1"/>
            <p:nvPr/>
          </p:nvSpPr>
          <p:spPr>
            <a:xfrm>
              <a:off x="9592507" y="4914766"/>
              <a:ext cx="1551781" cy="276999"/>
            </a:xfrm>
            <a:prstGeom prst="rect">
              <a:avLst/>
            </a:prstGeom>
            <a:noFill/>
          </p:spPr>
          <p:txBody>
            <a:bodyPr wrap="square" rtlCol="0">
              <a:spAutoFit/>
            </a:bodyPr>
            <a:lstStyle/>
            <a:p>
              <a:pPr algn="ctr"/>
              <a:r>
                <a:rPr lang="en-GB" sz="1200" b="1" dirty="0" smtClean="0">
                  <a:solidFill>
                    <a:schemeClr val="bg2"/>
                  </a:solidFill>
                </a:rPr>
                <a:t>One Nordea</a:t>
              </a:r>
              <a:endParaRPr lang="en-GB" sz="1200" b="1" dirty="0">
                <a:solidFill>
                  <a:schemeClr val="bg2"/>
                </a:solidFill>
              </a:endParaRPr>
            </a:p>
          </p:txBody>
        </p:sp>
        <p:sp>
          <p:nvSpPr>
            <p:cNvPr id="119" name="TextBox 118"/>
            <p:cNvSpPr txBox="1"/>
            <p:nvPr/>
          </p:nvSpPr>
          <p:spPr>
            <a:xfrm>
              <a:off x="7240062" y="4914766"/>
              <a:ext cx="1551781" cy="276999"/>
            </a:xfrm>
            <a:prstGeom prst="rect">
              <a:avLst/>
            </a:prstGeom>
            <a:noFill/>
          </p:spPr>
          <p:txBody>
            <a:bodyPr wrap="square" rtlCol="0">
              <a:spAutoFit/>
            </a:bodyPr>
            <a:lstStyle/>
            <a:p>
              <a:pPr algn="ctr"/>
              <a:r>
                <a:rPr lang="en-GB" sz="1200" b="1" dirty="0" smtClean="0">
                  <a:solidFill>
                    <a:schemeClr val="bg2"/>
                  </a:solidFill>
                </a:rPr>
                <a:t>Nordea today</a:t>
              </a:r>
              <a:endParaRPr lang="en-GB" sz="1200" b="1" dirty="0">
                <a:solidFill>
                  <a:schemeClr val="bg2"/>
                </a:solidFill>
              </a:endParaRPr>
            </a:p>
          </p:txBody>
        </p:sp>
      </p:grpSp>
      <p:sp>
        <p:nvSpPr>
          <p:cNvPr id="122" name="Rounded Rectangle 121"/>
          <p:cNvSpPr/>
          <p:nvPr/>
        </p:nvSpPr>
        <p:spPr>
          <a:xfrm>
            <a:off x="682916" y="1403493"/>
            <a:ext cx="4718424" cy="4805923"/>
          </a:xfrm>
          <a:prstGeom prst="roundRect">
            <a:avLst>
              <a:gd name="adj" fmla="val 9456"/>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9" name="TextBox 38"/>
          <p:cNvSpPr txBox="1"/>
          <p:nvPr/>
        </p:nvSpPr>
        <p:spPr>
          <a:xfrm>
            <a:off x="6974944" y="2353138"/>
            <a:ext cx="3444950" cy="605294"/>
          </a:xfrm>
          <a:prstGeom prst="rect">
            <a:avLst/>
          </a:prstGeom>
          <a:noFill/>
        </p:spPr>
        <p:txBody>
          <a:bodyPr wrap="square" rtlCol="0">
            <a:spAutoFit/>
          </a:bodyPr>
          <a:lstStyle/>
          <a:p>
            <a:pPr>
              <a:spcBef>
                <a:spcPts val="200"/>
              </a:spcBef>
            </a:pPr>
            <a:r>
              <a:rPr lang="en-GB" sz="1000" dirty="0" smtClean="0"/>
              <a:t>Large </a:t>
            </a:r>
            <a:r>
              <a:rPr lang="en-GB" sz="1000" dirty="0"/>
              <a:t>investments in </a:t>
            </a:r>
            <a:r>
              <a:rPr lang="en-GB" sz="1000" dirty="0" smtClean="0"/>
              <a:t>transformation causing:</a:t>
            </a:r>
          </a:p>
          <a:p>
            <a:pPr marL="266700" indent="-171450">
              <a:spcBef>
                <a:spcPts val="200"/>
              </a:spcBef>
              <a:buFont typeface="Arial" panose="020B0604020202020204" pitchFamily="34" charset="0"/>
              <a:buChar char="•"/>
            </a:pPr>
            <a:r>
              <a:rPr lang="en-GB" sz="1000" dirty="0" smtClean="0"/>
              <a:t>Increased running costs </a:t>
            </a:r>
          </a:p>
          <a:p>
            <a:pPr marL="266700" indent="-171450">
              <a:spcBef>
                <a:spcPts val="200"/>
              </a:spcBef>
              <a:buFont typeface="Arial" panose="020B0604020202020204" pitchFamily="34" charset="0"/>
              <a:buChar char="•"/>
            </a:pPr>
            <a:r>
              <a:rPr lang="en-GB" sz="1000" dirty="0" smtClean="0"/>
              <a:t>Increased depreciations and amortisations</a:t>
            </a:r>
          </a:p>
        </p:txBody>
      </p:sp>
      <p:cxnSp>
        <p:nvCxnSpPr>
          <p:cNvPr id="83" name="Straight Connector 82"/>
          <p:cNvCxnSpPr/>
          <p:nvPr/>
        </p:nvCxnSpPr>
        <p:spPr>
          <a:xfrm rot="600000" flipV="1">
            <a:off x="9098295" y="3179541"/>
            <a:ext cx="432000" cy="216000"/>
          </a:xfrm>
          <a:prstGeom prst="line">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155721" y="4438459"/>
            <a:ext cx="3816018" cy="400110"/>
          </a:xfrm>
          <a:prstGeom prst="rect">
            <a:avLst/>
          </a:prstGeom>
        </p:spPr>
        <p:txBody>
          <a:bodyPr wrap="square">
            <a:spAutoFit/>
          </a:bodyPr>
          <a:lstStyle/>
          <a:p>
            <a:pPr marL="171450" indent="-171450">
              <a:spcBef>
                <a:spcPts val="1200"/>
              </a:spcBef>
              <a:buFont typeface="Arial" panose="020B0604020202020204" pitchFamily="34" charset="0"/>
              <a:buChar char="•"/>
            </a:pPr>
            <a:r>
              <a:rPr lang="en-GB" sz="1000" dirty="0" smtClean="0"/>
              <a:t>Common operating model needed to address the complex structure from multi-country and multi-regulator set-up</a:t>
            </a:r>
            <a:endParaRPr lang="en-GB" sz="1000" dirty="0"/>
          </a:p>
        </p:txBody>
      </p:sp>
    </p:spTree>
    <p:extLst>
      <p:ext uri="{BB962C8B-B14F-4D97-AF65-F5344CB8AC3E}">
        <p14:creationId xmlns:p14="http://schemas.microsoft.com/office/powerpoint/2010/main" val="99994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BCCD3-0010-4FBA-B965-2126ADC31932}" type="slidenum">
              <a:rPr lang="en-GB" smtClean="0"/>
              <a:t>8</a:t>
            </a:fld>
            <a:endParaRPr lang="en-GB" dirty="0"/>
          </a:p>
        </p:txBody>
      </p:sp>
      <p:sp>
        <p:nvSpPr>
          <p:cNvPr id="5" name="Chevron 4"/>
          <p:cNvSpPr/>
          <p:nvPr/>
        </p:nvSpPr>
        <p:spPr>
          <a:xfrm>
            <a:off x="637953" y="1334235"/>
            <a:ext cx="3444948" cy="489098"/>
          </a:xfrm>
          <a:prstGeom prst="chevron">
            <a:avLst>
              <a:gd name="adj" fmla="val 217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We need certain key attributes … </a:t>
            </a:r>
            <a:endParaRPr lang="en-GB" sz="1400" b="1" dirty="0">
              <a:solidFill>
                <a:schemeClr val="bg1"/>
              </a:solidFill>
            </a:endParaRPr>
          </a:p>
        </p:txBody>
      </p:sp>
      <p:grpSp>
        <p:nvGrpSpPr>
          <p:cNvPr id="32" name="Group 31"/>
          <p:cNvGrpSpPr/>
          <p:nvPr/>
        </p:nvGrpSpPr>
        <p:grpSpPr>
          <a:xfrm>
            <a:off x="733650" y="2015191"/>
            <a:ext cx="3005267" cy="1065486"/>
            <a:chOff x="733650" y="2079572"/>
            <a:chExt cx="3005267" cy="1065486"/>
          </a:xfrm>
        </p:grpSpPr>
        <p:sp>
          <p:nvSpPr>
            <p:cNvPr id="6" name="Rounded Rectangle 5"/>
            <p:cNvSpPr/>
            <p:nvPr/>
          </p:nvSpPr>
          <p:spPr>
            <a:xfrm>
              <a:off x="795414" y="2079572"/>
              <a:ext cx="2902689" cy="106548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3" tIns="45697" rIns="91393" bIns="45697" numCol="1" spcCol="0" rtlCol="0" fromWordArt="0" anchor="ctr" anchorCtr="0" forceAA="0" compatLnSpc="1">
              <a:prstTxWarp prst="textNoShape">
                <a:avLst/>
              </a:prstTxWarp>
              <a:noAutofit/>
            </a:bodyPr>
            <a:lstStyle/>
            <a:p>
              <a:pPr algn="ctr" defTabSz="1088224"/>
              <a:endParaRPr lang="en-GB" sz="1200" dirty="0">
                <a:solidFill>
                  <a:prstClr val="black"/>
                </a:solidFill>
              </a:endParaRPr>
            </a:p>
          </p:txBody>
        </p:sp>
        <p:sp>
          <p:nvSpPr>
            <p:cNvPr id="7" name="TextBox 6"/>
            <p:cNvSpPr txBox="1"/>
            <p:nvPr/>
          </p:nvSpPr>
          <p:spPr>
            <a:xfrm>
              <a:off x="733650" y="2085202"/>
              <a:ext cx="3005267" cy="276952"/>
            </a:xfrm>
            <a:prstGeom prst="rect">
              <a:avLst/>
            </a:prstGeom>
            <a:noFill/>
          </p:spPr>
          <p:txBody>
            <a:bodyPr wrap="square" lIns="91393" tIns="45697" rIns="91393" bIns="45697" rtlCol="0">
              <a:spAutoFit/>
            </a:bodyPr>
            <a:lstStyle/>
            <a:p>
              <a:pPr algn="ctr" defTabSz="1088224"/>
              <a:r>
                <a:rPr lang="en-GB" sz="1200" b="1" cap="all" dirty="0"/>
                <a:t>Efficient and </a:t>
              </a:r>
              <a:r>
                <a:rPr lang="en-GB" sz="1200" b="1" cap="all" dirty="0" smtClean="0"/>
                <a:t>Scalable</a:t>
              </a:r>
              <a:endParaRPr lang="en-GB" sz="1200" b="1" cap="all" dirty="0"/>
            </a:p>
          </p:txBody>
        </p:sp>
        <p:sp>
          <p:nvSpPr>
            <p:cNvPr id="8" name="TextBox 7"/>
            <p:cNvSpPr txBox="1"/>
            <p:nvPr/>
          </p:nvSpPr>
          <p:spPr>
            <a:xfrm>
              <a:off x="733650" y="2703578"/>
              <a:ext cx="3005267" cy="430841"/>
            </a:xfrm>
            <a:prstGeom prst="rect">
              <a:avLst/>
            </a:prstGeom>
            <a:noFill/>
          </p:spPr>
          <p:txBody>
            <a:bodyPr wrap="square" lIns="91393" tIns="45697" rIns="91393" bIns="45697" rtlCol="0">
              <a:spAutoFit/>
            </a:bodyPr>
            <a:lstStyle/>
            <a:p>
              <a:pPr algn="ctr" defTabSz="1088224"/>
              <a:r>
                <a:rPr lang="en-GB" sz="1100" i="1" dirty="0" smtClean="0"/>
                <a:t>Cost competitive +</a:t>
              </a:r>
              <a:br>
                <a:rPr lang="en-GB" sz="1100" i="1" dirty="0" smtClean="0"/>
              </a:br>
              <a:r>
                <a:rPr lang="en-GB" sz="1100" i="1" dirty="0" smtClean="0"/>
                <a:t>Reduction </a:t>
              </a:r>
              <a:r>
                <a:rPr lang="en-GB" sz="1100" i="1" dirty="0"/>
                <a:t>of complexity</a:t>
              </a:r>
            </a:p>
          </p:txBody>
        </p:sp>
        <p:sp>
          <p:nvSpPr>
            <p:cNvPr id="9" name="xxIcon"/>
            <p:cNvSpPr>
              <a:spLocks noChangeAspect="1" noEditPoints="1"/>
            </p:cNvSpPr>
            <p:nvPr/>
          </p:nvSpPr>
          <p:spPr bwMode="auto">
            <a:xfrm>
              <a:off x="2068893" y="2407884"/>
              <a:ext cx="329143" cy="288000"/>
            </a:xfrm>
            <a:custGeom>
              <a:avLst/>
              <a:gdLst>
                <a:gd name="T0" fmla="*/ 186 w 192"/>
                <a:gd name="T1" fmla="*/ 62 h 168"/>
                <a:gd name="T2" fmla="*/ 184 w 192"/>
                <a:gd name="T3" fmla="*/ 68 h 168"/>
                <a:gd name="T4" fmla="*/ 176 w 192"/>
                <a:gd name="T5" fmla="*/ 76 h 168"/>
                <a:gd name="T6" fmla="*/ 156 w 192"/>
                <a:gd name="T7" fmla="*/ 36 h 168"/>
                <a:gd name="T8" fmla="*/ 114 w 192"/>
                <a:gd name="T9" fmla="*/ 14 h 168"/>
                <a:gd name="T10" fmla="*/ 78 w 192"/>
                <a:gd name="T11" fmla="*/ 14 h 168"/>
                <a:gd name="T12" fmla="*/ 48 w 192"/>
                <a:gd name="T13" fmla="*/ 0 h 168"/>
                <a:gd name="T14" fmla="*/ 34 w 192"/>
                <a:gd name="T15" fmla="*/ 8 h 168"/>
                <a:gd name="T16" fmla="*/ 44 w 192"/>
                <a:gd name="T17" fmla="*/ 18 h 168"/>
                <a:gd name="T18" fmla="*/ 36 w 192"/>
                <a:gd name="T19" fmla="*/ 34 h 168"/>
                <a:gd name="T20" fmla="*/ 18 w 192"/>
                <a:gd name="T21" fmla="*/ 68 h 168"/>
                <a:gd name="T22" fmla="*/ 2 w 192"/>
                <a:gd name="T23" fmla="*/ 70 h 168"/>
                <a:gd name="T24" fmla="*/ 0 w 192"/>
                <a:gd name="T25" fmla="*/ 104 h 168"/>
                <a:gd name="T26" fmla="*/ 24 w 192"/>
                <a:gd name="T27" fmla="*/ 108 h 168"/>
                <a:gd name="T28" fmla="*/ 36 w 192"/>
                <a:gd name="T29" fmla="*/ 126 h 168"/>
                <a:gd name="T30" fmla="*/ 56 w 192"/>
                <a:gd name="T31" fmla="*/ 164 h 168"/>
                <a:gd name="T32" fmla="*/ 60 w 192"/>
                <a:gd name="T33" fmla="*/ 168 h 168"/>
                <a:gd name="T34" fmla="*/ 64 w 192"/>
                <a:gd name="T35" fmla="*/ 164 h 168"/>
                <a:gd name="T36" fmla="*/ 80 w 192"/>
                <a:gd name="T37" fmla="*/ 146 h 168"/>
                <a:gd name="T38" fmla="*/ 128 w 192"/>
                <a:gd name="T39" fmla="*/ 142 h 168"/>
                <a:gd name="T40" fmla="*/ 130 w 192"/>
                <a:gd name="T41" fmla="*/ 166 h 168"/>
                <a:gd name="T42" fmla="*/ 134 w 192"/>
                <a:gd name="T43" fmla="*/ 166 h 168"/>
                <a:gd name="T44" fmla="*/ 136 w 192"/>
                <a:gd name="T45" fmla="*/ 138 h 168"/>
                <a:gd name="T46" fmla="*/ 168 w 192"/>
                <a:gd name="T47" fmla="*/ 108 h 168"/>
                <a:gd name="T48" fmla="*/ 176 w 192"/>
                <a:gd name="T49" fmla="*/ 84 h 168"/>
                <a:gd name="T50" fmla="*/ 188 w 192"/>
                <a:gd name="T51" fmla="*/ 76 h 168"/>
                <a:gd name="T52" fmla="*/ 192 w 192"/>
                <a:gd name="T53" fmla="*/ 64 h 168"/>
                <a:gd name="T54" fmla="*/ 188 w 192"/>
                <a:gd name="T55" fmla="*/ 60 h 168"/>
                <a:gd name="T56" fmla="*/ 44 w 192"/>
                <a:gd name="T57" fmla="*/ 76 h 168"/>
                <a:gd name="T58" fmla="*/ 40 w 192"/>
                <a:gd name="T59" fmla="*/ 68 h 168"/>
                <a:gd name="T60" fmla="*/ 42 w 192"/>
                <a:gd name="T61" fmla="*/ 62 h 168"/>
                <a:gd name="T62" fmla="*/ 48 w 192"/>
                <a:gd name="T63" fmla="*/ 60 h 168"/>
                <a:gd name="T64" fmla="*/ 56 w 192"/>
                <a:gd name="T65" fmla="*/ 64 h 168"/>
                <a:gd name="T66" fmla="*/ 56 w 192"/>
                <a:gd name="T67" fmla="*/ 72 h 168"/>
                <a:gd name="T68" fmla="*/ 48 w 192"/>
                <a:gd name="T69" fmla="*/ 76 h 168"/>
                <a:gd name="T70" fmla="*/ 136 w 192"/>
                <a:gd name="T71" fmla="*/ 50 h 168"/>
                <a:gd name="T72" fmla="*/ 130 w 192"/>
                <a:gd name="T73" fmla="*/ 52 h 168"/>
                <a:gd name="T74" fmla="*/ 102 w 192"/>
                <a:gd name="T75" fmla="*/ 40 h 168"/>
                <a:gd name="T76" fmla="*/ 90 w 192"/>
                <a:gd name="T77" fmla="*/ 40 h 168"/>
                <a:gd name="T78" fmla="*/ 88 w 192"/>
                <a:gd name="T79" fmla="*/ 34 h 168"/>
                <a:gd name="T80" fmla="*/ 104 w 192"/>
                <a:gd name="T81" fmla="*/ 32 h 168"/>
                <a:gd name="T82" fmla="*/ 134 w 192"/>
                <a:gd name="T83" fmla="*/ 44 h 168"/>
                <a:gd name="T84" fmla="*/ 136 w 192"/>
                <a:gd name="T85" fmla="*/ 5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68">
                  <a:moveTo>
                    <a:pt x="188" y="60"/>
                  </a:moveTo>
                  <a:lnTo>
                    <a:pt x="188" y="60"/>
                  </a:lnTo>
                  <a:lnTo>
                    <a:pt x="186" y="62"/>
                  </a:lnTo>
                  <a:lnTo>
                    <a:pt x="184" y="64"/>
                  </a:lnTo>
                  <a:lnTo>
                    <a:pt x="184" y="64"/>
                  </a:lnTo>
                  <a:lnTo>
                    <a:pt x="184" y="68"/>
                  </a:lnTo>
                  <a:lnTo>
                    <a:pt x="182" y="72"/>
                  </a:lnTo>
                  <a:lnTo>
                    <a:pt x="176" y="76"/>
                  </a:lnTo>
                  <a:lnTo>
                    <a:pt x="176" y="76"/>
                  </a:lnTo>
                  <a:lnTo>
                    <a:pt x="172" y="60"/>
                  </a:lnTo>
                  <a:lnTo>
                    <a:pt x="166" y="48"/>
                  </a:lnTo>
                  <a:lnTo>
                    <a:pt x="156" y="36"/>
                  </a:lnTo>
                  <a:lnTo>
                    <a:pt x="144" y="26"/>
                  </a:lnTo>
                  <a:lnTo>
                    <a:pt x="130" y="18"/>
                  </a:lnTo>
                  <a:lnTo>
                    <a:pt x="114" y="14"/>
                  </a:lnTo>
                  <a:lnTo>
                    <a:pt x="96" y="12"/>
                  </a:lnTo>
                  <a:lnTo>
                    <a:pt x="78" y="14"/>
                  </a:lnTo>
                  <a:lnTo>
                    <a:pt x="78" y="14"/>
                  </a:lnTo>
                  <a:lnTo>
                    <a:pt x="70" y="6"/>
                  </a:lnTo>
                  <a:lnTo>
                    <a:pt x="60" y="0"/>
                  </a:lnTo>
                  <a:lnTo>
                    <a:pt x="48" y="0"/>
                  </a:lnTo>
                  <a:lnTo>
                    <a:pt x="36" y="4"/>
                  </a:lnTo>
                  <a:lnTo>
                    <a:pt x="36" y="4"/>
                  </a:lnTo>
                  <a:lnTo>
                    <a:pt x="34" y="8"/>
                  </a:lnTo>
                  <a:lnTo>
                    <a:pt x="36" y="12"/>
                  </a:lnTo>
                  <a:lnTo>
                    <a:pt x="36" y="12"/>
                  </a:lnTo>
                  <a:lnTo>
                    <a:pt x="44" y="18"/>
                  </a:lnTo>
                  <a:lnTo>
                    <a:pt x="48" y="26"/>
                  </a:lnTo>
                  <a:lnTo>
                    <a:pt x="48" y="26"/>
                  </a:lnTo>
                  <a:lnTo>
                    <a:pt x="36" y="34"/>
                  </a:lnTo>
                  <a:lnTo>
                    <a:pt x="28" y="44"/>
                  </a:lnTo>
                  <a:lnTo>
                    <a:pt x="22" y="56"/>
                  </a:lnTo>
                  <a:lnTo>
                    <a:pt x="18" y="68"/>
                  </a:lnTo>
                  <a:lnTo>
                    <a:pt x="4" y="68"/>
                  </a:lnTo>
                  <a:lnTo>
                    <a:pt x="4" y="68"/>
                  </a:lnTo>
                  <a:lnTo>
                    <a:pt x="2" y="70"/>
                  </a:lnTo>
                  <a:lnTo>
                    <a:pt x="0" y="72"/>
                  </a:lnTo>
                  <a:lnTo>
                    <a:pt x="0" y="104"/>
                  </a:lnTo>
                  <a:lnTo>
                    <a:pt x="0" y="104"/>
                  </a:lnTo>
                  <a:lnTo>
                    <a:pt x="2" y="106"/>
                  </a:lnTo>
                  <a:lnTo>
                    <a:pt x="4" y="108"/>
                  </a:lnTo>
                  <a:lnTo>
                    <a:pt x="24" y="108"/>
                  </a:lnTo>
                  <a:lnTo>
                    <a:pt x="24" y="108"/>
                  </a:lnTo>
                  <a:lnTo>
                    <a:pt x="30" y="118"/>
                  </a:lnTo>
                  <a:lnTo>
                    <a:pt x="36" y="126"/>
                  </a:lnTo>
                  <a:lnTo>
                    <a:pt x="46" y="132"/>
                  </a:lnTo>
                  <a:lnTo>
                    <a:pt x="56" y="138"/>
                  </a:lnTo>
                  <a:lnTo>
                    <a:pt x="56" y="164"/>
                  </a:lnTo>
                  <a:lnTo>
                    <a:pt x="56" y="164"/>
                  </a:lnTo>
                  <a:lnTo>
                    <a:pt x="58" y="166"/>
                  </a:lnTo>
                  <a:lnTo>
                    <a:pt x="60" y="168"/>
                  </a:lnTo>
                  <a:lnTo>
                    <a:pt x="60" y="168"/>
                  </a:lnTo>
                  <a:lnTo>
                    <a:pt x="62" y="166"/>
                  </a:lnTo>
                  <a:lnTo>
                    <a:pt x="64" y="164"/>
                  </a:lnTo>
                  <a:lnTo>
                    <a:pt x="64" y="142"/>
                  </a:lnTo>
                  <a:lnTo>
                    <a:pt x="64" y="142"/>
                  </a:lnTo>
                  <a:lnTo>
                    <a:pt x="80" y="146"/>
                  </a:lnTo>
                  <a:lnTo>
                    <a:pt x="96" y="148"/>
                  </a:lnTo>
                  <a:lnTo>
                    <a:pt x="112" y="146"/>
                  </a:lnTo>
                  <a:lnTo>
                    <a:pt x="128" y="142"/>
                  </a:lnTo>
                  <a:lnTo>
                    <a:pt x="128" y="164"/>
                  </a:lnTo>
                  <a:lnTo>
                    <a:pt x="128" y="164"/>
                  </a:lnTo>
                  <a:lnTo>
                    <a:pt x="130" y="166"/>
                  </a:lnTo>
                  <a:lnTo>
                    <a:pt x="132" y="168"/>
                  </a:lnTo>
                  <a:lnTo>
                    <a:pt x="132" y="168"/>
                  </a:lnTo>
                  <a:lnTo>
                    <a:pt x="134" y="166"/>
                  </a:lnTo>
                  <a:lnTo>
                    <a:pt x="136" y="164"/>
                  </a:lnTo>
                  <a:lnTo>
                    <a:pt x="136" y="138"/>
                  </a:lnTo>
                  <a:lnTo>
                    <a:pt x="136" y="138"/>
                  </a:lnTo>
                  <a:lnTo>
                    <a:pt x="152" y="128"/>
                  </a:lnTo>
                  <a:lnTo>
                    <a:pt x="164" y="116"/>
                  </a:lnTo>
                  <a:lnTo>
                    <a:pt x="168" y="108"/>
                  </a:lnTo>
                  <a:lnTo>
                    <a:pt x="172" y="100"/>
                  </a:lnTo>
                  <a:lnTo>
                    <a:pt x="174" y="92"/>
                  </a:lnTo>
                  <a:lnTo>
                    <a:pt x="176" y="84"/>
                  </a:lnTo>
                  <a:lnTo>
                    <a:pt x="176" y="84"/>
                  </a:lnTo>
                  <a:lnTo>
                    <a:pt x="182" y="82"/>
                  </a:lnTo>
                  <a:lnTo>
                    <a:pt x="188" y="76"/>
                  </a:lnTo>
                  <a:lnTo>
                    <a:pt x="190" y="70"/>
                  </a:lnTo>
                  <a:lnTo>
                    <a:pt x="192" y="64"/>
                  </a:lnTo>
                  <a:lnTo>
                    <a:pt x="192" y="64"/>
                  </a:lnTo>
                  <a:lnTo>
                    <a:pt x="190" y="62"/>
                  </a:lnTo>
                  <a:lnTo>
                    <a:pt x="188" y="60"/>
                  </a:lnTo>
                  <a:lnTo>
                    <a:pt x="188" y="60"/>
                  </a:lnTo>
                  <a:close/>
                  <a:moveTo>
                    <a:pt x="48" y="76"/>
                  </a:moveTo>
                  <a:lnTo>
                    <a:pt x="48" y="76"/>
                  </a:lnTo>
                  <a:lnTo>
                    <a:pt x="44" y="76"/>
                  </a:lnTo>
                  <a:lnTo>
                    <a:pt x="42" y="74"/>
                  </a:lnTo>
                  <a:lnTo>
                    <a:pt x="40" y="72"/>
                  </a:lnTo>
                  <a:lnTo>
                    <a:pt x="40" y="68"/>
                  </a:lnTo>
                  <a:lnTo>
                    <a:pt x="40" y="68"/>
                  </a:lnTo>
                  <a:lnTo>
                    <a:pt x="40" y="64"/>
                  </a:lnTo>
                  <a:lnTo>
                    <a:pt x="42" y="62"/>
                  </a:lnTo>
                  <a:lnTo>
                    <a:pt x="44" y="60"/>
                  </a:lnTo>
                  <a:lnTo>
                    <a:pt x="48" y="60"/>
                  </a:lnTo>
                  <a:lnTo>
                    <a:pt x="48" y="60"/>
                  </a:lnTo>
                  <a:lnTo>
                    <a:pt x="52" y="60"/>
                  </a:lnTo>
                  <a:lnTo>
                    <a:pt x="54" y="62"/>
                  </a:lnTo>
                  <a:lnTo>
                    <a:pt x="56" y="64"/>
                  </a:lnTo>
                  <a:lnTo>
                    <a:pt x="56" y="68"/>
                  </a:lnTo>
                  <a:lnTo>
                    <a:pt x="56" y="68"/>
                  </a:lnTo>
                  <a:lnTo>
                    <a:pt x="56" y="72"/>
                  </a:lnTo>
                  <a:lnTo>
                    <a:pt x="54" y="74"/>
                  </a:lnTo>
                  <a:lnTo>
                    <a:pt x="52" y="76"/>
                  </a:lnTo>
                  <a:lnTo>
                    <a:pt x="48" y="76"/>
                  </a:lnTo>
                  <a:lnTo>
                    <a:pt x="48" y="76"/>
                  </a:lnTo>
                  <a:close/>
                  <a:moveTo>
                    <a:pt x="136" y="50"/>
                  </a:moveTo>
                  <a:lnTo>
                    <a:pt x="136" y="50"/>
                  </a:lnTo>
                  <a:lnTo>
                    <a:pt x="132" y="52"/>
                  </a:lnTo>
                  <a:lnTo>
                    <a:pt x="130" y="52"/>
                  </a:lnTo>
                  <a:lnTo>
                    <a:pt x="130" y="52"/>
                  </a:lnTo>
                  <a:lnTo>
                    <a:pt x="122" y="46"/>
                  </a:lnTo>
                  <a:lnTo>
                    <a:pt x="112" y="42"/>
                  </a:lnTo>
                  <a:lnTo>
                    <a:pt x="102" y="40"/>
                  </a:lnTo>
                  <a:lnTo>
                    <a:pt x="92" y="40"/>
                  </a:lnTo>
                  <a:lnTo>
                    <a:pt x="92" y="40"/>
                  </a:lnTo>
                  <a:lnTo>
                    <a:pt x="90" y="40"/>
                  </a:lnTo>
                  <a:lnTo>
                    <a:pt x="88" y="36"/>
                  </a:lnTo>
                  <a:lnTo>
                    <a:pt x="88" y="36"/>
                  </a:lnTo>
                  <a:lnTo>
                    <a:pt x="88" y="34"/>
                  </a:lnTo>
                  <a:lnTo>
                    <a:pt x="92" y="32"/>
                  </a:lnTo>
                  <a:lnTo>
                    <a:pt x="92" y="32"/>
                  </a:lnTo>
                  <a:lnTo>
                    <a:pt x="104" y="32"/>
                  </a:lnTo>
                  <a:lnTo>
                    <a:pt x="114" y="34"/>
                  </a:lnTo>
                  <a:lnTo>
                    <a:pt x="124" y="38"/>
                  </a:lnTo>
                  <a:lnTo>
                    <a:pt x="134" y="44"/>
                  </a:lnTo>
                  <a:lnTo>
                    <a:pt x="134" y="44"/>
                  </a:lnTo>
                  <a:lnTo>
                    <a:pt x="136" y="48"/>
                  </a:lnTo>
                  <a:lnTo>
                    <a:pt x="136" y="50"/>
                  </a:lnTo>
                  <a:lnTo>
                    <a:pt x="136" y="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p>
          </p:txBody>
        </p:sp>
      </p:grpSp>
      <p:grpSp>
        <p:nvGrpSpPr>
          <p:cNvPr id="11" name="Group 10"/>
          <p:cNvGrpSpPr/>
          <p:nvPr/>
        </p:nvGrpSpPr>
        <p:grpSpPr>
          <a:xfrm>
            <a:off x="730830" y="3294879"/>
            <a:ext cx="3005267" cy="1065486"/>
            <a:chOff x="730830" y="3451172"/>
            <a:chExt cx="3005267" cy="1065486"/>
          </a:xfrm>
        </p:grpSpPr>
        <p:sp>
          <p:nvSpPr>
            <p:cNvPr id="12" name="Rounded Rectangle 11"/>
            <p:cNvSpPr/>
            <p:nvPr/>
          </p:nvSpPr>
          <p:spPr>
            <a:xfrm>
              <a:off x="792594" y="3451172"/>
              <a:ext cx="2902689" cy="106548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3" tIns="45697" rIns="91393" bIns="45697" numCol="1" spcCol="0" rtlCol="0" fromWordArt="0" anchor="ctr" anchorCtr="0" forceAA="0" compatLnSpc="1">
              <a:prstTxWarp prst="textNoShape">
                <a:avLst/>
              </a:prstTxWarp>
              <a:noAutofit/>
            </a:bodyPr>
            <a:lstStyle/>
            <a:p>
              <a:pPr algn="ctr" defTabSz="1088224"/>
              <a:endParaRPr lang="en-GB" sz="1200" dirty="0">
                <a:solidFill>
                  <a:prstClr val="black"/>
                </a:solidFill>
              </a:endParaRPr>
            </a:p>
          </p:txBody>
        </p:sp>
        <p:sp>
          <p:nvSpPr>
            <p:cNvPr id="13" name="TextBox 12"/>
            <p:cNvSpPr txBox="1"/>
            <p:nvPr/>
          </p:nvSpPr>
          <p:spPr>
            <a:xfrm>
              <a:off x="730830" y="3456802"/>
              <a:ext cx="3005267" cy="276952"/>
            </a:xfrm>
            <a:prstGeom prst="rect">
              <a:avLst/>
            </a:prstGeom>
            <a:noFill/>
          </p:spPr>
          <p:txBody>
            <a:bodyPr wrap="square" lIns="91393" tIns="45697" rIns="91393" bIns="45697" rtlCol="0">
              <a:spAutoFit/>
            </a:bodyPr>
            <a:lstStyle/>
            <a:p>
              <a:pPr algn="ctr" defTabSz="1088224"/>
              <a:r>
                <a:rPr lang="en-GB" sz="1200" b="1" cap="all" dirty="0"/>
                <a:t>Fast and Agile</a:t>
              </a:r>
            </a:p>
          </p:txBody>
        </p:sp>
        <p:sp>
          <p:nvSpPr>
            <p:cNvPr id="14" name="TextBox 13"/>
            <p:cNvSpPr txBox="1"/>
            <p:nvPr/>
          </p:nvSpPr>
          <p:spPr>
            <a:xfrm>
              <a:off x="730830" y="4075178"/>
              <a:ext cx="3005267" cy="430841"/>
            </a:xfrm>
            <a:prstGeom prst="rect">
              <a:avLst/>
            </a:prstGeom>
            <a:noFill/>
          </p:spPr>
          <p:txBody>
            <a:bodyPr wrap="square" lIns="91393" tIns="45697" rIns="91393" bIns="45697" rtlCol="0">
              <a:spAutoFit/>
            </a:bodyPr>
            <a:lstStyle/>
            <a:p>
              <a:pPr algn="ctr" defTabSz="1088224"/>
              <a:r>
                <a:rPr lang="en-GB" sz="1100" i="1" dirty="0" smtClean="0"/>
                <a:t>Meeting </a:t>
              </a:r>
              <a:r>
                <a:rPr lang="en-GB" sz="1100" i="1" dirty="0"/>
                <a:t>evolving customer needs </a:t>
              </a:r>
              <a:r>
                <a:rPr lang="en-GB" sz="1100" i="1" dirty="0" smtClean="0"/>
                <a:t>+</a:t>
              </a:r>
              <a:br>
                <a:rPr lang="en-GB" sz="1100" i="1" dirty="0" smtClean="0"/>
              </a:br>
              <a:r>
                <a:rPr lang="en-GB" sz="1100" i="1" dirty="0" smtClean="0"/>
                <a:t>Acting on business </a:t>
              </a:r>
              <a:r>
                <a:rPr lang="en-GB" sz="1100" i="1" dirty="0"/>
                <a:t>opportunities and treats</a:t>
              </a:r>
            </a:p>
          </p:txBody>
        </p:sp>
        <p:grpSp>
          <p:nvGrpSpPr>
            <p:cNvPr id="15" name="xxIcon"/>
            <p:cNvGrpSpPr>
              <a:grpSpLocks noChangeAspect="1"/>
            </p:cNvGrpSpPr>
            <p:nvPr/>
          </p:nvGrpSpPr>
          <p:grpSpPr>
            <a:xfrm>
              <a:off x="1974565" y="3815484"/>
              <a:ext cx="493714" cy="216000"/>
              <a:chOff x="4129088" y="4906963"/>
              <a:chExt cx="304800" cy="133350"/>
            </a:xfrm>
            <a:solidFill>
              <a:schemeClr val="accent1"/>
            </a:solidFill>
          </p:grpSpPr>
          <p:sp>
            <p:nvSpPr>
              <p:cNvPr id="16" name="Freeform 176"/>
              <p:cNvSpPr>
                <a:spLocks/>
              </p:cNvSpPr>
              <p:nvPr/>
            </p:nvSpPr>
            <p:spPr bwMode="auto">
              <a:xfrm>
                <a:off x="4129088" y="4906963"/>
                <a:ext cx="304800" cy="127000"/>
              </a:xfrm>
              <a:custGeom>
                <a:avLst/>
                <a:gdLst>
                  <a:gd name="T0" fmla="*/ 156 w 192"/>
                  <a:gd name="T1" fmla="*/ 24 h 80"/>
                  <a:gd name="T2" fmla="*/ 144 w 192"/>
                  <a:gd name="T3" fmla="*/ 24 h 80"/>
                  <a:gd name="T4" fmla="*/ 134 w 192"/>
                  <a:gd name="T5" fmla="*/ 24 h 80"/>
                  <a:gd name="T6" fmla="*/ 128 w 192"/>
                  <a:gd name="T7" fmla="*/ 28 h 80"/>
                  <a:gd name="T8" fmla="*/ 120 w 192"/>
                  <a:gd name="T9" fmla="*/ 32 h 80"/>
                  <a:gd name="T10" fmla="*/ 130 w 192"/>
                  <a:gd name="T11" fmla="*/ 14 h 80"/>
                  <a:gd name="T12" fmla="*/ 128 w 192"/>
                  <a:gd name="T13" fmla="*/ 8 h 80"/>
                  <a:gd name="T14" fmla="*/ 124 w 192"/>
                  <a:gd name="T15" fmla="*/ 8 h 80"/>
                  <a:gd name="T16" fmla="*/ 112 w 192"/>
                  <a:gd name="T17" fmla="*/ 32 h 80"/>
                  <a:gd name="T18" fmla="*/ 84 w 192"/>
                  <a:gd name="T19" fmla="*/ 32 h 80"/>
                  <a:gd name="T20" fmla="*/ 98 w 192"/>
                  <a:gd name="T21" fmla="*/ 6 h 80"/>
                  <a:gd name="T22" fmla="*/ 100 w 192"/>
                  <a:gd name="T23" fmla="*/ 4 h 80"/>
                  <a:gd name="T24" fmla="*/ 98 w 192"/>
                  <a:gd name="T25" fmla="*/ 2 h 80"/>
                  <a:gd name="T26" fmla="*/ 94 w 192"/>
                  <a:gd name="T27" fmla="*/ 2 h 80"/>
                  <a:gd name="T28" fmla="*/ 36 w 192"/>
                  <a:gd name="T29" fmla="*/ 24 h 80"/>
                  <a:gd name="T30" fmla="*/ 28 w 192"/>
                  <a:gd name="T31" fmla="*/ 24 h 80"/>
                  <a:gd name="T32" fmla="*/ 16 w 192"/>
                  <a:gd name="T33" fmla="*/ 30 h 80"/>
                  <a:gd name="T34" fmla="*/ 6 w 192"/>
                  <a:gd name="T35" fmla="*/ 40 h 80"/>
                  <a:gd name="T36" fmla="*/ 0 w 192"/>
                  <a:gd name="T37" fmla="*/ 52 h 80"/>
                  <a:gd name="T38" fmla="*/ 0 w 192"/>
                  <a:gd name="T39" fmla="*/ 76 h 80"/>
                  <a:gd name="T40" fmla="*/ 2 w 192"/>
                  <a:gd name="T41" fmla="*/ 78 h 80"/>
                  <a:gd name="T42" fmla="*/ 28 w 192"/>
                  <a:gd name="T43" fmla="*/ 80 h 80"/>
                  <a:gd name="T44" fmla="*/ 24 w 192"/>
                  <a:gd name="T45" fmla="*/ 74 h 80"/>
                  <a:gd name="T46" fmla="*/ 24 w 192"/>
                  <a:gd name="T47" fmla="*/ 68 h 80"/>
                  <a:gd name="T48" fmla="*/ 32 w 192"/>
                  <a:gd name="T49" fmla="*/ 52 h 80"/>
                  <a:gd name="T50" fmla="*/ 48 w 192"/>
                  <a:gd name="T51" fmla="*/ 44 h 80"/>
                  <a:gd name="T52" fmla="*/ 58 w 192"/>
                  <a:gd name="T53" fmla="*/ 46 h 80"/>
                  <a:gd name="T54" fmla="*/ 70 w 192"/>
                  <a:gd name="T55" fmla="*/ 58 h 80"/>
                  <a:gd name="T56" fmla="*/ 72 w 192"/>
                  <a:gd name="T57" fmla="*/ 68 h 80"/>
                  <a:gd name="T58" fmla="*/ 68 w 192"/>
                  <a:gd name="T59" fmla="*/ 80 h 80"/>
                  <a:gd name="T60" fmla="*/ 128 w 192"/>
                  <a:gd name="T61" fmla="*/ 80 h 80"/>
                  <a:gd name="T62" fmla="*/ 124 w 192"/>
                  <a:gd name="T63" fmla="*/ 68 h 80"/>
                  <a:gd name="T64" fmla="*/ 126 w 192"/>
                  <a:gd name="T65" fmla="*/ 58 h 80"/>
                  <a:gd name="T66" fmla="*/ 138 w 192"/>
                  <a:gd name="T67" fmla="*/ 46 h 80"/>
                  <a:gd name="T68" fmla="*/ 148 w 192"/>
                  <a:gd name="T69" fmla="*/ 44 h 80"/>
                  <a:gd name="T70" fmla="*/ 164 w 192"/>
                  <a:gd name="T71" fmla="*/ 52 h 80"/>
                  <a:gd name="T72" fmla="*/ 172 w 192"/>
                  <a:gd name="T73" fmla="*/ 68 h 80"/>
                  <a:gd name="T74" fmla="*/ 172 w 192"/>
                  <a:gd name="T75" fmla="*/ 74 h 80"/>
                  <a:gd name="T76" fmla="*/ 188 w 192"/>
                  <a:gd name="T77" fmla="*/ 80 h 80"/>
                  <a:gd name="T78" fmla="*/ 190 w 192"/>
                  <a:gd name="T79" fmla="*/ 78 h 80"/>
                  <a:gd name="T80" fmla="*/ 192 w 192"/>
                  <a:gd name="T81" fmla="*/ 60 h 80"/>
                  <a:gd name="T82" fmla="*/ 192 w 192"/>
                  <a:gd name="T83" fmla="*/ 50 h 80"/>
                  <a:gd name="T84" fmla="*/ 186 w 192"/>
                  <a:gd name="T85" fmla="*/ 36 h 80"/>
                  <a:gd name="T86" fmla="*/ 176 w 192"/>
                  <a:gd name="T87" fmla="*/ 28 h 80"/>
                  <a:gd name="T88" fmla="*/ 160 w 192"/>
                  <a:gd name="T8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80">
                    <a:moveTo>
                      <a:pt x="160" y="24"/>
                    </a:moveTo>
                    <a:lnTo>
                      <a:pt x="156" y="24"/>
                    </a:lnTo>
                    <a:lnTo>
                      <a:pt x="156" y="24"/>
                    </a:lnTo>
                    <a:lnTo>
                      <a:pt x="144" y="24"/>
                    </a:lnTo>
                    <a:lnTo>
                      <a:pt x="144" y="24"/>
                    </a:lnTo>
                    <a:lnTo>
                      <a:pt x="134" y="24"/>
                    </a:lnTo>
                    <a:lnTo>
                      <a:pt x="128" y="28"/>
                    </a:lnTo>
                    <a:lnTo>
                      <a:pt x="128" y="28"/>
                    </a:lnTo>
                    <a:lnTo>
                      <a:pt x="124" y="32"/>
                    </a:lnTo>
                    <a:lnTo>
                      <a:pt x="120" y="32"/>
                    </a:lnTo>
                    <a:lnTo>
                      <a:pt x="130" y="14"/>
                    </a:lnTo>
                    <a:lnTo>
                      <a:pt x="130" y="14"/>
                    </a:lnTo>
                    <a:lnTo>
                      <a:pt x="130" y="10"/>
                    </a:lnTo>
                    <a:lnTo>
                      <a:pt x="128" y="8"/>
                    </a:lnTo>
                    <a:lnTo>
                      <a:pt x="128" y="8"/>
                    </a:lnTo>
                    <a:lnTo>
                      <a:pt x="124" y="8"/>
                    </a:lnTo>
                    <a:lnTo>
                      <a:pt x="122" y="10"/>
                    </a:lnTo>
                    <a:lnTo>
                      <a:pt x="112" y="32"/>
                    </a:lnTo>
                    <a:lnTo>
                      <a:pt x="84" y="32"/>
                    </a:lnTo>
                    <a:lnTo>
                      <a:pt x="84" y="32"/>
                    </a:lnTo>
                    <a:lnTo>
                      <a:pt x="80" y="26"/>
                    </a:lnTo>
                    <a:lnTo>
                      <a:pt x="98" y="6"/>
                    </a:lnTo>
                    <a:lnTo>
                      <a:pt x="98" y="6"/>
                    </a:lnTo>
                    <a:lnTo>
                      <a:pt x="100" y="4"/>
                    </a:lnTo>
                    <a:lnTo>
                      <a:pt x="98" y="2"/>
                    </a:lnTo>
                    <a:lnTo>
                      <a:pt x="98" y="2"/>
                    </a:lnTo>
                    <a:lnTo>
                      <a:pt x="96" y="0"/>
                    </a:lnTo>
                    <a:lnTo>
                      <a:pt x="94" y="2"/>
                    </a:lnTo>
                    <a:lnTo>
                      <a:pt x="70" y="24"/>
                    </a:lnTo>
                    <a:lnTo>
                      <a:pt x="36" y="24"/>
                    </a:lnTo>
                    <a:lnTo>
                      <a:pt x="36" y="24"/>
                    </a:lnTo>
                    <a:lnTo>
                      <a:pt x="28" y="24"/>
                    </a:lnTo>
                    <a:lnTo>
                      <a:pt x="22" y="26"/>
                    </a:lnTo>
                    <a:lnTo>
                      <a:pt x="16" y="30"/>
                    </a:lnTo>
                    <a:lnTo>
                      <a:pt x="10" y="34"/>
                    </a:lnTo>
                    <a:lnTo>
                      <a:pt x="6" y="40"/>
                    </a:lnTo>
                    <a:lnTo>
                      <a:pt x="2" y="46"/>
                    </a:lnTo>
                    <a:lnTo>
                      <a:pt x="0" y="52"/>
                    </a:lnTo>
                    <a:lnTo>
                      <a:pt x="0" y="60"/>
                    </a:lnTo>
                    <a:lnTo>
                      <a:pt x="0" y="76"/>
                    </a:lnTo>
                    <a:lnTo>
                      <a:pt x="0" y="76"/>
                    </a:lnTo>
                    <a:lnTo>
                      <a:pt x="2" y="78"/>
                    </a:lnTo>
                    <a:lnTo>
                      <a:pt x="4" y="80"/>
                    </a:lnTo>
                    <a:lnTo>
                      <a:pt x="28" y="80"/>
                    </a:lnTo>
                    <a:lnTo>
                      <a:pt x="28" y="80"/>
                    </a:lnTo>
                    <a:lnTo>
                      <a:pt x="24" y="74"/>
                    </a:lnTo>
                    <a:lnTo>
                      <a:pt x="24" y="68"/>
                    </a:lnTo>
                    <a:lnTo>
                      <a:pt x="24" y="68"/>
                    </a:lnTo>
                    <a:lnTo>
                      <a:pt x="26" y="58"/>
                    </a:lnTo>
                    <a:lnTo>
                      <a:pt x="32" y="52"/>
                    </a:lnTo>
                    <a:lnTo>
                      <a:pt x="38" y="46"/>
                    </a:lnTo>
                    <a:lnTo>
                      <a:pt x="48" y="44"/>
                    </a:lnTo>
                    <a:lnTo>
                      <a:pt x="48" y="44"/>
                    </a:lnTo>
                    <a:lnTo>
                      <a:pt x="58" y="46"/>
                    </a:lnTo>
                    <a:lnTo>
                      <a:pt x="64" y="52"/>
                    </a:lnTo>
                    <a:lnTo>
                      <a:pt x="70" y="58"/>
                    </a:lnTo>
                    <a:lnTo>
                      <a:pt x="72" y="68"/>
                    </a:lnTo>
                    <a:lnTo>
                      <a:pt x="72" y="68"/>
                    </a:lnTo>
                    <a:lnTo>
                      <a:pt x="72" y="74"/>
                    </a:lnTo>
                    <a:lnTo>
                      <a:pt x="68" y="80"/>
                    </a:lnTo>
                    <a:lnTo>
                      <a:pt x="128" y="80"/>
                    </a:lnTo>
                    <a:lnTo>
                      <a:pt x="128" y="80"/>
                    </a:lnTo>
                    <a:lnTo>
                      <a:pt x="124" y="74"/>
                    </a:lnTo>
                    <a:lnTo>
                      <a:pt x="124" y="68"/>
                    </a:lnTo>
                    <a:lnTo>
                      <a:pt x="124" y="68"/>
                    </a:lnTo>
                    <a:lnTo>
                      <a:pt x="126" y="58"/>
                    </a:lnTo>
                    <a:lnTo>
                      <a:pt x="132" y="52"/>
                    </a:lnTo>
                    <a:lnTo>
                      <a:pt x="138" y="46"/>
                    </a:lnTo>
                    <a:lnTo>
                      <a:pt x="148" y="44"/>
                    </a:lnTo>
                    <a:lnTo>
                      <a:pt x="148" y="44"/>
                    </a:lnTo>
                    <a:lnTo>
                      <a:pt x="158" y="46"/>
                    </a:lnTo>
                    <a:lnTo>
                      <a:pt x="164" y="52"/>
                    </a:lnTo>
                    <a:lnTo>
                      <a:pt x="170" y="58"/>
                    </a:lnTo>
                    <a:lnTo>
                      <a:pt x="172" y="68"/>
                    </a:lnTo>
                    <a:lnTo>
                      <a:pt x="172" y="68"/>
                    </a:lnTo>
                    <a:lnTo>
                      <a:pt x="172" y="74"/>
                    </a:lnTo>
                    <a:lnTo>
                      <a:pt x="168" y="80"/>
                    </a:lnTo>
                    <a:lnTo>
                      <a:pt x="188" y="80"/>
                    </a:lnTo>
                    <a:lnTo>
                      <a:pt x="188" y="80"/>
                    </a:lnTo>
                    <a:lnTo>
                      <a:pt x="190" y="78"/>
                    </a:lnTo>
                    <a:lnTo>
                      <a:pt x="192" y="76"/>
                    </a:lnTo>
                    <a:lnTo>
                      <a:pt x="192" y="60"/>
                    </a:lnTo>
                    <a:lnTo>
                      <a:pt x="192" y="60"/>
                    </a:lnTo>
                    <a:lnTo>
                      <a:pt x="192" y="50"/>
                    </a:lnTo>
                    <a:lnTo>
                      <a:pt x="190" y="42"/>
                    </a:lnTo>
                    <a:lnTo>
                      <a:pt x="186" y="36"/>
                    </a:lnTo>
                    <a:lnTo>
                      <a:pt x="182" y="30"/>
                    </a:lnTo>
                    <a:lnTo>
                      <a:pt x="176" y="28"/>
                    </a:lnTo>
                    <a:lnTo>
                      <a:pt x="172" y="26"/>
                    </a:lnTo>
                    <a:lnTo>
                      <a:pt x="160" y="24"/>
                    </a:lnTo>
                    <a:lnTo>
                      <a:pt x="16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77"/>
              <p:cNvSpPr>
                <a:spLocks/>
              </p:cNvSpPr>
              <p:nvPr/>
            </p:nvSpPr>
            <p:spPr bwMode="auto">
              <a:xfrm>
                <a:off x="4179888" y="4989513"/>
                <a:ext cx="50800" cy="50800"/>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8 h 32"/>
                  <a:gd name="T18" fmla="*/ 10 w 32"/>
                  <a:gd name="T19" fmla="*/ 30 h 32"/>
                  <a:gd name="T20" fmla="*/ 16 w 32"/>
                  <a:gd name="T21" fmla="*/ 32 h 32"/>
                  <a:gd name="T22" fmla="*/ 16 w 32"/>
                  <a:gd name="T23" fmla="*/ 32 h 32"/>
                  <a:gd name="T24" fmla="*/ 22 w 32"/>
                  <a:gd name="T25" fmla="*/ 30 h 32"/>
                  <a:gd name="T26" fmla="*/ 28 w 32"/>
                  <a:gd name="T27" fmla="*/ 28 h 32"/>
                  <a:gd name="T28" fmla="*/ 30 w 32"/>
                  <a:gd name="T29" fmla="*/ 22 h 32"/>
                  <a:gd name="T30" fmla="*/ 32 w 32"/>
                  <a:gd name="T31" fmla="*/ 16 h 32"/>
                  <a:gd name="T32" fmla="*/ 32 w 32"/>
                  <a:gd name="T33" fmla="*/ 16 h 32"/>
                  <a:gd name="T34" fmla="*/ 30 w 32"/>
                  <a:gd name="T35" fmla="*/ 10 h 32"/>
                  <a:gd name="T36" fmla="*/ 28 w 32"/>
                  <a:gd name="T37" fmla="*/ 4 h 32"/>
                  <a:gd name="T38" fmla="*/ 22 w 32"/>
                  <a:gd name="T39" fmla="*/ 2 h 32"/>
                  <a:gd name="T40" fmla="*/ 16 w 32"/>
                  <a:gd name="T41" fmla="*/ 0 h 32"/>
                  <a:gd name="T42" fmla="*/ 16 w 3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78"/>
              <p:cNvSpPr>
                <a:spLocks/>
              </p:cNvSpPr>
              <p:nvPr/>
            </p:nvSpPr>
            <p:spPr bwMode="auto">
              <a:xfrm>
                <a:off x="4338638" y="4989513"/>
                <a:ext cx="50800" cy="50800"/>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8 h 32"/>
                  <a:gd name="T18" fmla="*/ 10 w 32"/>
                  <a:gd name="T19" fmla="*/ 30 h 32"/>
                  <a:gd name="T20" fmla="*/ 16 w 32"/>
                  <a:gd name="T21" fmla="*/ 32 h 32"/>
                  <a:gd name="T22" fmla="*/ 16 w 32"/>
                  <a:gd name="T23" fmla="*/ 32 h 32"/>
                  <a:gd name="T24" fmla="*/ 22 w 32"/>
                  <a:gd name="T25" fmla="*/ 30 h 32"/>
                  <a:gd name="T26" fmla="*/ 28 w 32"/>
                  <a:gd name="T27" fmla="*/ 28 h 32"/>
                  <a:gd name="T28" fmla="*/ 30 w 32"/>
                  <a:gd name="T29" fmla="*/ 22 h 32"/>
                  <a:gd name="T30" fmla="*/ 32 w 32"/>
                  <a:gd name="T31" fmla="*/ 16 h 32"/>
                  <a:gd name="T32" fmla="*/ 32 w 32"/>
                  <a:gd name="T33" fmla="*/ 16 h 32"/>
                  <a:gd name="T34" fmla="*/ 30 w 32"/>
                  <a:gd name="T35" fmla="*/ 10 h 32"/>
                  <a:gd name="T36" fmla="*/ 28 w 32"/>
                  <a:gd name="T37" fmla="*/ 4 h 32"/>
                  <a:gd name="T38" fmla="*/ 22 w 32"/>
                  <a:gd name="T39" fmla="*/ 2 h 32"/>
                  <a:gd name="T40" fmla="*/ 16 w 32"/>
                  <a:gd name="T41" fmla="*/ 0 h 32"/>
                  <a:gd name="T42" fmla="*/ 16 w 3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grpSp>
        <p:nvGrpSpPr>
          <p:cNvPr id="10" name="Group 9"/>
          <p:cNvGrpSpPr/>
          <p:nvPr/>
        </p:nvGrpSpPr>
        <p:grpSpPr>
          <a:xfrm>
            <a:off x="735684" y="4574568"/>
            <a:ext cx="3005267" cy="1065486"/>
            <a:chOff x="735684" y="4906086"/>
            <a:chExt cx="3005267" cy="1065486"/>
          </a:xfrm>
        </p:grpSpPr>
        <p:sp>
          <p:nvSpPr>
            <p:cNvPr id="19" name="Rounded Rectangle 18"/>
            <p:cNvSpPr/>
            <p:nvPr/>
          </p:nvSpPr>
          <p:spPr>
            <a:xfrm>
              <a:off x="797448" y="4906086"/>
              <a:ext cx="2902689" cy="106548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3" tIns="45697" rIns="91393" bIns="45697" numCol="1" spcCol="0" rtlCol="0" fromWordArt="0" anchor="ctr" anchorCtr="0" forceAA="0" compatLnSpc="1">
              <a:prstTxWarp prst="textNoShape">
                <a:avLst/>
              </a:prstTxWarp>
              <a:noAutofit/>
            </a:bodyPr>
            <a:lstStyle/>
            <a:p>
              <a:pPr algn="ctr" defTabSz="1088224"/>
              <a:endParaRPr lang="en-GB" sz="1200" dirty="0">
                <a:solidFill>
                  <a:prstClr val="black"/>
                </a:solidFill>
              </a:endParaRPr>
            </a:p>
          </p:txBody>
        </p:sp>
        <p:sp>
          <p:nvSpPr>
            <p:cNvPr id="20" name="TextBox 19"/>
            <p:cNvSpPr txBox="1"/>
            <p:nvPr/>
          </p:nvSpPr>
          <p:spPr>
            <a:xfrm>
              <a:off x="735684" y="4911716"/>
              <a:ext cx="3005267" cy="276952"/>
            </a:xfrm>
            <a:prstGeom prst="rect">
              <a:avLst/>
            </a:prstGeom>
            <a:noFill/>
          </p:spPr>
          <p:txBody>
            <a:bodyPr wrap="square" lIns="91393" tIns="45697" rIns="91393" bIns="45697" rtlCol="0">
              <a:spAutoFit/>
            </a:bodyPr>
            <a:lstStyle/>
            <a:p>
              <a:pPr algn="ctr" defTabSz="1088224"/>
              <a:r>
                <a:rPr lang="en-GB" sz="1200" b="1" cap="all" dirty="0"/>
                <a:t>Resilient and compliant</a:t>
              </a:r>
            </a:p>
          </p:txBody>
        </p:sp>
        <p:sp>
          <p:nvSpPr>
            <p:cNvPr id="21" name="TextBox 20"/>
            <p:cNvSpPr txBox="1"/>
            <p:nvPr/>
          </p:nvSpPr>
          <p:spPr>
            <a:xfrm>
              <a:off x="735684" y="5530092"/>
              <a:ext cx="3005267" cy="430841"/>
            </a:xfrm>
            <a:prstGeom prst="rect">
              <a:avLst/>
            </a:prstGeom>
            <a:noFill/>
          </p:spPr>
          <p:txBody>
            <a:bodyPr wrap="square" lIns="91393" tIns="45697" rIns="91393" bIns="45697" rtlCol="0">
              <a:spAutoFit/>
            </a:bodyPr>
            <a:lstStyle/>
            <a:p>
              <a:pPr algn="ctr" defTabSz="1088224"/>
              <a:r>
                <a:rPr lang="en-GB" sz="1100" i="1" dirty="0" smtClean="0"/>
                <a:t>Balance sheet robustness +</a:t>
              </a:r>
              <a:br>
                <a:rPr lang="en-GB" sz="1100" i="1" dirty="0" smtClean="0"/>
              </a:br>
              <a:r>
                <a:rPr lang="en-GB" sz="1100" i="1" dirty="0" smtClean="0"/>
                <a:t>Adapting to changing regulatory environment</a:t>
              </a:r>
              <a:endParaRPr lang="en-GB" sz="1100" i="1" dirty="0"/>
            </a:p>
          </p:txBody>
        </p:sp>
        <p:grpSp>
          <p:nvGrpSpPr>
            <p:cNvPr id="22" name="xxIcon"/>
            <p:cNvGrpSpPr>
              <a:grpSpLocks noChangeAspect="1"/>
            </p:cNvGrpSpPr>
            <p:nvPr/>
          </p:nvGrpSpPr>
          <p:grpSpPr>
            <a:xfrm>
              <a:off x="2109065" y="5252398"/>
              <a:ext cx="254654" cy="252000"/>
              <a:chOff x="2909888" y="2954338"/>
              <a:chExt cx="304800" cy="301625"/>
            </a:xfrm>
            <a:solidFill>
              <a:schemeClr val="accent1"/>
            </a:solidFill>
          </p:grpSpPr>
          <p:sp>
            <p:nvSpPr>
              <p:cNvPr id="23" name="Freeform 78"/>
              <p:cNvSpPr>
                <a:spLocks/>
              </p:cNvSpPr>
              <p:nvPr/>
            </p:nvSpPr>
            <p:spPr bwMode="auto">
              <a:xfrm>
                <a:off x="2909888" y="3179763"/>
                <a:ext cx="101600" cy="76200"/>
              </a:xfrm>
              <a:custGeom>
                <a:avLst/>
                <a:gdLst>
                  <a:gd name="T0" fmla="*/ 60 w 64"/>
                  <a:gd name="T1" fmla="*/ 0 h 48"/>
                  <a:gd name="T2" fmla="*/ 4 w 64"/>
                  <a:gd name="T3" fmla="*/ 0 h 48"/>
                  <a:gd name="T4" fmla="*/ 4 w 64"/>
                  <a:gd name="T5" fmla="*/ 0 h 48"/>
                  <a:gd name="T6" fmla="*/ 2 w 64"/>
                  <a:gd name="T7" fmla="*/ 2 h 48"/>
                  <a:gd name="T8" fmla="*/ 0 w 64"/>
                  <a:gd name="T9" fmla="*/ 4 h 48"/>
                  <a:gd name="T10" fmla="*/ 0 w 64"/>
                  <a:gd name="T11" fmla="*/ 44 h 48"/>
                  <a:gd name="T12" fmla="*/ 0 w 64"/>
                  <a:gd name="T13" fmla="*/ 44 h 48"/>
                  <a:gd name="T14" fmla="*/ 2 w 64"/>
                  <a:gd name="T15" fmla="*/ 46 h 48"/>
                  <a:gd name="T16" fmla="*/ 4 w 64"/>
                  <a:gd name="T17" fmla="*/ 48 h 48"/>
                  <a:gd name="T18" fmla="*/ 60 w 64"/>
                  <a:gd name="T19" fmla="*/ 48 h 48"/>
                  <a:gd name="T20" fmla="*/ 60 w 64"/>
                  <a:gd name="T21" fmla="*/ 48 h 48"/>
                  <a:gd name="T22" fmla="*/ 62 w 64"/>
                  <a:gd name="T23" fmla="*/ 46 h 48"/>
                  <a:gd name="T24" fmla="*/ 64 w 64"/>
                  <a:gd name="T25" fmla="*/ 44 h 48"/>
                  <a:gd name="T26" fmla="*/ 64 w 64"/>
                  <a:gd name="T27" fmla="*/ 4 h 48"/>
                  <a:gd name="T28" fmla="*/ 64 w 64"/>
                  <a:gd name="T29" fmla="*/ 4 h 48"/>
                  <a:gd name="T30" fmla="*/ 62 w 64"/>
                  <a:gd name="T31" fmla="*/ 2 h 48"/>
                  <a:gd name="T32" fmla="*/ 60 w 64"/>
                  <a:gd name="T33" fmla="*/ 0 h 48"/>
                  <a:gd name="T34" fmla="*/ 60 w 6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48">
                    <a:moveTo>
                      <a:pt x="60" y="0"/>
                    </a:moveTo>
                    <a:lnTo>
                      <a:pt x="4" y="0"/>
                    </a:lnTo>
                    <a:lnTo>
                      <a:pt x="4" y="0"/>
                    </a:lnTo>
                    <a:lnTo>
                      <a:pt x="2" y="2"/>
                    </a:lnTo>
                    <a:lnTo>
                      <a:pt x="0" y="4"/>
                    </a:lnTo>
                    <a:lnTo>
                      <a:pt x="0" y="44"/>
                    </a:lnTo>
                    <a:lnTo>
                      <a:pt x="0" y="44"/>
                    </a:lnTo>
                    <a:lnTo>
                      <a:pt x="2" y="46"/>
                    </a:lnTo>
                    <a:lnTo>
                      <a:pt x="4" y="48"/>
                    </a:lnTo>
                    <a:lnTo>
                      <a:pt x="60" y="48"/>
                    </a:lnTo>
                    <a:lnTo>
                      <a:pt x="60" y="48"/>
                    </a:lnTo>
                    <a:lnTo>
                      <a:pt x="62" y="46"/>
                    </a:lnTo>
                    <a:lnTo>
                      <a:pt x="64" y="44"/>
                    </a:lnTo>
                    <a:lnTo>
                      <a:pt x="64" y="4"/>
                    </a:lnTo>
                    <a:lnTo>
                      <a:pt x="64" y="4"/>
                    </a:lnTo>
                    <a:lnTo>
                      <a:pt x="62" y="2"/>
                    </a:lnTo>
                    <a:lnTo>
                      <a:pt x="60" y="0"/>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79"/>
              <p:cNvSpPr>
                <a:spLocks/>
              </p:cNvSpPr>
              <p:nvPr/>
            </p:nvSpPr>
            <p:spPr bwMode="auto">
              <a:xfrm>
                <a:off x="3138488" y="3179763"/>
                <a:ext cx="76200" cy="76200"/>
              </a:xfrm>
              <a:custGeom>
                <a:avLst/>
                <a:gdLst>
                  <a:gd name="T0" fmla="*/ 44 w 48"/>
                  <a:gd name="T1" fmla="*/ 0 h 48"/>
                  <a:gd name="T2" fmla="*/ 4 w 48"/>
                  <a:gd name="T3" fmla="*/ 0 h 48"/>
                  <a:gd name="T4" fmla="*/ 4 w 48"/>
                  <a:gd name="T5" fmla="*/ 0 h 48"/>
                  <a:gd name="T6" fmla="*/ 2 w 48"/>
                  <a:gd name="T7" fmla="*/ 2 h 48"/>
                  <a:gd name="T8" fmla="*/ 0 w 48"/>
                  <a:gd name="T9" fmla="*/ 4 h 48"/>
                  <a:gd name="T10" fmla="*/ 0 w 48"/>
                  <a:gd name="T11" fmla="*/ 44 h 48"/>
                  <a:gd name="T12" fmla="*/ 0 w 48"/>
                  <a:gd name="T13" fmla="*/ 44 h 48"/>
                  <a:gd name="T14" fmla="*/ 2 w 48"/>
                  <a:gd name="T15" fmla="*/ 46 h 48"/>
                  <a:gd name="T16" fmla="*/ 4 w 48"/>
                  <a:gd name="T17" fmla="*/ 48 h 48"/>
                  <a:gd name="T18" fmla="*/ 44 w 48"/>
                  <a:gd name="T19" fmla="*/ 48 h 48"/>
                  <a:gd name="T20" fmla="*/ 44 w 48"/>
                  <a:gd name="T21" fmla="*/ 48 h 48"/>
                  <a:gd name="T22" fmla="*/ 46 w 48"/>
                  <a:gd name="T23" fmla="*/ 46 h 48"/>
                  <a:gd name="T24" fmla="*/ 48 w 48"/>
                  <a:gd name="T25" fmla="*/ 44 h 48"/>
                  <a:gd name="T26" fmla="*/ 48 w 48"/>
                  <a:gd name="T27" fmla="*/ 4 h 48"/>
                  <a:gd name="T28" fmla="*/ 48 w 48"/>
                  <a:gd name="T29" fmla="*/ 4 h 48"/>
                  <a:gd name="T30" fmla="*/ 46 w 48"/>
                  <a:gd name="T31" fmla="*/ 2 h 48"/>
                  <a:gd name="T32" fmla="*/ 44 w 48"/>
                  <a:gd name="T33" fmla="*/ 0 h 48"/>
                  <a:gd name="T34" fmla="*/ 44 w 48"/>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8">
                    <a:moveTo>
                      <a:pt x="44" y="0"/>
                    </a:moveTo>
                    <a:lnTo>
                      <a:pt x="4" y="0"/>
                    </a:lnTo>
                    <a:lnTo>
                      <a:pt x="4" y="0"/>
                    </a:lnTo>
                    <a:lnTo>
                      <a:pt x="2" y="2"/>
                    </a:lnTo>
                    <a:lnTo>
                      <a:pt x="0" y="4"/>
                    </a:lnTo>
                    <a:lnTo>
                      <a:pt x="0" y="44"/>
                    </a:lnTo>
                    <a:lnTo>
                      <a:pt x="0" y="44"/>
                    </a:lnTo>
                    <a:lnTo>
                      <a:pt x="2" y="46"/>
                    </a:lnTo>
                    <a:lnTo>
                      <a:pt x="4" y="48"/>
                    </a:lnTo>
                    <a:lnTo>
                      <a:pt x="44" y="48"/>
                    </a:lnTo>
                    <a:lnTo>
                      <a:pt x="44" y="48"/>
                    </a:lnTo>
                    <a:lnTo>
                      <a:pt x="46" y="46"/>
                    </a:lnTo>
                    <a:lnTo>
                      <a:pt x="48" y="44"/>
                    </a:lnTo>
                    <a:lnTo>
                      <a:pt x="48" y="4"/>
                    </a:lnTo>
                    <a:lnTo>
                      <a:pt x="48" y="4"/>
                    </a:lnTo>
                    <a:lnTo>
                      <a:pt x="46" y="2"/>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80"/>
              <p:cNvSpPr>
                <a:spLocks/>
              </p:cNvSpPr>
              <p:nvPr/>
            </p:nvSpPr>
            <p:spPr bwMode="auto">
              <a:xfrm>
                <a:off x="2909888" y="3090863"/>
                <a:ext cx="63500" cy="76200"/>
              </a:xfrm>
              <a:custGeom>
                <a:avLst/>
                <a:gdLst>
                  <a:gd name="T0" fmla="*/ 4 w 40"/>
                  <a:gd name="T1" fmla="*/ 48 h 48"/>
                  <a:gd name="T2" fmla="*/ 36 w 40"/>
                  <a:gd name="T3" fmla="*/ 48 h 48"/>
                  <a:gd name="T4" fmla="*/ 36 w 40"/>
                  <a:gd name="T5" fmla="*/ 48 h 48"/>
                  <a:gd name="T6" fmla="*/ 38 w 40"/>
                  <a:gd name="T7" fmla="*/ 46 h 48"/>
                  <a:gd name="T8" fmla="*/ 40 w 40"/>
                  <a:gd name="T9" fmla="*/ 44 h 48"/>
                  <a:gd name="T10" fmla="*/ 40 w 40"/>
                  <a:gd name="T11" fmla="*/ 4 h 48"/>
                  <a:gd name="T12" fmla="*/ 40 w 40"/>
                  <a:gd name="T13" fmla="*/ 4 h 48"/>
                  <a:gd name="T14" fmla="*/ 38 w 40"/>
                  <a:gd name="T15" fmla="*/ 2 h 48"/>
                  <a:gd name="T16" fmla="*/ 36 w 40"/>
                  <a:gd name="T17" fmla="*/ 0 h 48"/>
                  <a:gd name="T18" fmla="*/ 4 w 40"/>
                  <a:gd name="T19" fmla="*/ 0 h 48"/>
                  <a:gd name="T20" fmla="*/ 4 w 40"/>
                  <a:gd name="T21" fmla="*/ 0 h 48"/>
                  <a:gd name="T22" fmla="*/ 2 w 40"/>
                  <a:gd name="T23" fmla="*/ 2 h 48"/>
                  <a:gd name="T24" fmla="*/ 0 w 40"/>
                  <a:gd name="T25" fmla="*/ 4 h 48"/>
                  <a:gd name="T26" fmla="*/ 0 w 40"/>
                  <a:gd name="T27" fmla="*/ 44 h 48"/>
                  <a:gd name="T28" fmla="*/ 0 w 40"/>
                  <a:gd name="T29" fmla="*/ 44 h 48"/>
                  <a:gd name="T30" fmla="*/ 2 w 40"/>
                  <a:gd name="T31" fmla="*/ 46 h 48"/>
                  <a:gd name="T32" fmla="*/ 4 w 40"/>
                  <a:gd name="T33" fmla="*/ 48 h 48"/>
                  <a:gd name="T34" fmla="*/ 4 w 40"/>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8">
                    <a:moveTo>
                      <a:pt x="4" y="48"/>
                    </a:moveTo>
                    <a:lnTo>
                      <a:pt x="36" y="48"/>
                    </a:lnTo>
                    <a:lnTo>
                      <a:pt x="36" y="48"/>
                    </a:lnTo>
                    <a:lnTo>
                      <a:pt x="38" y="46"/>
                    </a:lnTo>
                    <a:lnTo>
                      <a:pt x="40" y="44"/>
                    </a:lnTo>
                    <a:lnTo>
                      <a:pt x="40" y="4"/>
                    </a:lnTo>
                    <a:lnTo>
                      <a:pt x="40" y="4"/>
                    </a:lnTo>
                    <a:lnTo>
                      <a:pt x="38" y="2"/>
                    </a:lnTo>
                    <a:lnTo>
                      <a:pt x="36"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81"/>
              <p:cNvSpPr>
                <a:spLocks/>
              </p:cNvSpPr>
              <p:nvPr/>
            </p:nvSpPr>
            <p:spPr bwMode="auto">
              <a:xfrm>
                <a:off x="2909888" y="3001963"/>
                <a:ext cx="101600" cy="76200"/>
              </a:xfrm>
              <a:custGeom>
                <a:avLst/>
                <a:gdLst>
                  <a:gd name="T0" fmla="*/ 4 w 64"/>
                  <a:gd name="T1" fmla="*/ 48 h 48"/>
                  <a:gd name="T2" fmla="*/ 60 w 64"/>
                  <a:gd name="T3" fmla="*/ 48 h 48"/>
                  <a:gd name="T4" fmla="*/ 60 w 64"/>
                  <a:gd name="T5" fmla="*/ 48 h 48"/>
                  <a:gd name="T6" fmla="*/ 62 w 64"/>
                  <a:gd name="T7" fmla="*/ 46 h 48"/>
                  <a:gd name="T8" fmla="*/ 64 w 64"/>
                  <a:gd name="T9" fmla="*/ 44 h 48"/>
                  <a:gd name="T10" fmla="*/ 64 w 64"/>
                  <a:gd name="T11" fmla="*/ 4 h 48"/>
                  <a:gd name="T12" fmla="*/ 64 w 64"/>
                  <a:gd name="T13" fmla="*/ 4 h 48"/>
                  <a:gd name="T14" fmla="*/ 62 w 64"/>
                  <a:gd name="T15" fmla="*/ 2 h 48"/>
                  <a:gd name="T16" fmla="*/ 60 w 64"/>
                  <a:gd name="T17" fmla="*/ 0 h 48"/>
                  <a:gd name="T18" fmla="*/ 4 w 64"/>
                  <a:gd name="T19" fmla="*/ 0 h 48"/>
                  <a:gd name="T20" fmla="*/ 4 w 64"/>
                  <a:gd name="T21" fmla="*/ 0 h 48"/>
                  <a:gd name="T22" fmla="*/ 2 w 64"/>
                  <a:gd name="T23" fmla="*/ 2 h 48"/>
                  <a:gd name="T24" fmla="*/ 0 w 64"/>
                  <a:gd name="T25" fmla="*/ 4 h 48"/>
                  <a:gd name="T26" fmla="*/ 0 w 64"/>
                  <a:gd name="T27" fmla="*/ 44 h 48"/>
                  <a:gd name="T28" fmla="*/ 0 w 64"/>
                  <a:gd name="T29" fmla="*/ 44 h 48"/>
                  <a:gd name="T30" fmla="*/ 2 w 64"/>
                  <a:gd name="T31" fmla="*/ 46 h 48"/>
                  <a:gd name="T32" fmla="*/ 4 w 64"/>
                  <a:gd name="T33" fmla="*/ 48 h 48"/>
                  <a:gd name="T34" fmla="*/ 4 w 64"/>
                  <a:gd name="T3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48">
                    <a:moveTo>
                      <a:pt x="4" y="48"/>
                    </a:moveTo>
                    <a:lnTo>
                      <a:pt x="60" y="48"/>
                    </a:lnTo>
                    <a:lnTo>
                      <a:pt x="60" y="48"/>
                    </a:lnTo>
                    <a:lnTo>
                      <a:pt x="62" y="46"/>
                    </a:lnTo>
                    <a:lnTo>
                      <a:pt x="64" y="44"/>
                    </a:lnTo>
                    <a:lnTo>
                      <a:pt x="64" y="4"/>
                    </a:lnTo>
                    <a:lnTo>
                      <a:pt x="64" y="4"/>
                    </a:lnTo>
                    <a:lnTo>
                      <a:pt x="62" y="2"/>
                    </a:lnTo>
                    <a:lnTo>
                      <a:pt x="60"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2"/>
              <p:cNvSpPr>
                <a:spLocks/>
              </p:cNvSpPr>
              <p:nvPr/>
            </p:nvSpPr>
            <p:spPr bwMode="auto">
              <a:xfrm>
                <a:off x="3024188" y="3186113"/>
                <a:ext cx="101600" cy="69850"/>
              </a:xfrm>
              <a:custGeom>
                <a:avLst/>
                <a:gdLst>
                  <a:gd name="T0" fmla="*/ 16 w 64"/>
                  <a:gd name="T1" fmla="*/ 18 h 44"/>
                  <a:gd name="T2" fmla="*/ 16 w 64"/>
                  <a:gd name="T3" fmla="*/ 18 h 44"/>
                  <a:gd name="T4" fmla="*/ 10 w 64"/>
                  <a:gd name="T5" fmla="*/ 18 h 44"/>
                  <a:gd name="T6" fmla="*/ 4 w 64"/>
                  <a:gd name="T7" fmla="*/ 16 h 44"/>
                  <a:gd name="T8" fmla="*/ 4 w 64"/>
                  <a:gd name="T9" fmla="*/ 16 h 44"/>
                  <a:gd name="T10" fmla="*/ 2 w 64"/>
                  <a:gd name="T11" fmla="*/ 12 h 44"/>
                  <a:gd name="T12" fmla="*/ 0 w 64"/>
                  <a:gd name="T13" fmla="*/ 8 h 44"/>
                  <a:gd name="T14" fmla="*/ 0 w 64"/>
                  <a:gd name="T15" fmla="*/ 8 h 44"/>
                  <a:gd name="T16" fmla="*/ 0 w 64"/>
                  <a:gd name="T17" fmla="*/ 8 h 44"/>
                  <a:gd name="T18" fmla="*/ 0 w 64"/>
                  <a:gd name="T19" fmla="*/ 40 h 44"/>
                  <a:gd name="T20" fmla="*/ 0 w 64"/>
                  <a:gd name="T21" fmla="*/ 40 h 44"/>
                  <a:gd name="T22" fmla="*/ 2 w 64"/>
                  <a:gd name="T23" fmla="*/ 42 h 44"/>
                  <a:gd name="T24" fmla="*/ 4 w 64"/>
                  <a:gd name="T25" fmla="*/ 44 h 44"/>
                  <a:gd name="T26" fmla="*/ 60 w 64"/>
                  <a:gd name="T27" fmla="*/ 44 h 44"/>
                  <a:gd name="T28" fmla="*/ 60 w 64"/>
                  <a:gd name="T29" fmla="*/ 44 h 44"/>
                  <a:gd name="T30" fmla="*/ 62 w 64"/>
                  <a:gd name="T31" fmla="*/ 42 h 44"/>
                  <a:gd name="T32" fmla="*/ 64 w 64"/>
                  <a:gd name="T33" fmla="*/ 40 h 44"/>
                  <a:gd name="T34" fmla="*/ 64 w 64"/>
                  <a:gd name="T35" fmla="*/ 0 h 44"/>
                  <a:gd name="T36" fmla="*/ 64 w 64"/>
                  <a:gd name="T37" fmla="*/ 0 h 44"/>
                  <a:gd name="T38" fmla="*/ 64 w 64"/>
                  <a:gd name="T39" fmla="*/ 0 h 44"/>
                  <a:gd name="T40" fmla="*/ 16 w 6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4">
                    <a:moveTo>
                      <a:pt x="16" y="18"/>
                    </a:moveTo>
                    <a:lnTo>
                      <a:pt x="16" y="18"/>
                    </a:lnTo>
                    <a:lnTo>
                      <a:pt x="10" y="18"/>
                    </a:lnTo>
                    <a:lnTo>
                      <a:pt x="4" y="16"/>
                    </a:lnTo>
                    <a:lnTo>
                      <a:pt x="4" y="16"/>
                    </a:lnTo>
                    <a:lnTo>
                      <a:pt x="2" y="12"/>
                    </a:lnTo>
                    <a:lnTo>
                      <a:pt x="0" y="8"/>
                    </a:lnTo>
                    <a:lnTo>
                      <a:pt x="0" y="8"/>
                    </a:lnTo>
                    <a:lnTo>
                      <a:pt x="0" y="8"/>
                    </a:lnTo>
                    <a:lnTo>
                      <a:pt x="0" y="40"/>
                    </a:lnTo>
                    <a:lnTo>
                      <a:pt x="0" y="40"/>
                    </a:lnTo>
                    <a:lnTo>
                      <a:pt x="2" y="42"/>
                    </a:lnTo>
                    <a:lnTo>
                      <a:pt x="4" y="44"/>
                    </a:lnTo>
                    <a:lnTo>
                      <a:pt x="60" y="44"/>
                    </a:lnTo>
                    <a:lnTo>
                      <a:pt x="60" y="44"/>
                    </a:lnTo>
                    <a:lnTo>
                      <a:pt x="62" y="42"/>
                    </a:lnTo>
                    <a:lnTo>
                      <a:pt x="64" y="40"/>
                    </a:lnTo>
                    <a:lnTo>
                      <a:pt x="64" y="0"/>
                    </a:lnTo>
                    <a:lnTo>
                      <a:pt x="64" y="0"/>
                    </a:lnTo>
                    <a:lnTo>
                      <a:pt x="64" y="0"/>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83"/>
              <p:cNvSpPr>
                <a:spLocks/>
              </p:cNvSpPr>
              <p:nvPr/>
            </p:nvSpPr>
            <p:spPr bwMode="auto">
              <a:xfrm>
                <a:off x="2986088" y="3090863"/>
                <a:ext cx="79375" cy="76200"/>
              </a:xfrm>
              <a:custGeom>
                <a:avLst/>
                <a:gdLst>
                  <a:gd name="T0" fmla="*/ 4 w 50"/>
                  <a:gd name="T1" fmla="*/ 0 h 48"/>
                  <a:gd name="T2" fmla="*/ 4 w 50"/>
                  <a:gd name="T3" fmla="*/ 0 h 48"/>
                  <a:gd name="T4" fmla="*/ 2 w 50"/>
                  <a:gd name="T5" fmla="*/ 2 h 48"/>
                  <a:gd name="T6" fmla="*/ 0 w 50"/>
                  <a:gd name="T7" fmla="*/ 4 h 48"/>
                  <a:gd name="T8" fmla="*/ 0 w 50"/>
                  <a:gd name="T9" fmla="*/ 44 h 48"/>
                  <a:gd name="T10" fmla="*/ 0 w 50"/>
                  <a:gd name="T11" fmla="*/ 44 h 48"/>
                  <a:gd name="T12" fmla="*/ 2 w 50"/>
                  <a:gd name="T13" fmla="*/ 46 h 48"/>
                  <a:gd name="T14" fmla="*/ 4 w 50"/>
                  <a:gd name="T15" fmla="*/ 48 h 48"/>
                  <a:gd name="T16" fmla="*/ 30 w 50"/>
                  <a:gd name="T17" fmla="*/ 48 h 48"/>
                  <a:gd name="T18" fmla="*/ 50 w 50"/>
                  <a:gd name="T19" fmla="*/ 0 h 48"/>
                  <a:gd name="T20" fmla="*/ 4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4" y="0"/>
                    </a:moveTo>
                    <a:lnTo>
                      <a:pt x="4" y="0"/>
                    </a:lnTo>
                    <a:lnTo>
                      <a:pt x="2" y="2"/>
                    </a:lnTo>
                    <a:lnTo>
                      <a:pt x="0" y="4"/>
                    </a:lnTo>
                    <a:lnTo>
                      <a:pt x="0" y="44"/>
                    </a:lnTo>
                    <a:lnTo>
                      <a:pt x="0" y="44"/>
                    </a:lnTo>
                    <a:lnTo>
                      <a:pt x="2" y="46"/>
                    </a:lnTo>
                    <a:lnTo>
                      <a:pt x="4" y="48"/>
                    </a:lnTo>
                    <a:lnTo>
                      <a:pt x="30" y="48"/>
                    </a:lnTo>
                    <a:lnTo>
                      <a:pt x="5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84"/>
              <p:cNvSpPr>
                <a:spLocks/>
              </p:cNvSpPr>
              <p:nvPr/>
            </p:nvSpPr>
            <p:spPr bwMode="auto">
              <a:xfrm>
                <a:off x="3024188" y="3001963"/>
                <a:ext cx="92075" cy="76200"/>
              </a:xfrm>
              <a:custGeom>
                <a:avLst/>
                <a:gdLst>
                  <a:gd name="T0" fmla="*/ 4 w 58"/>
                  <a:gd name="T1" fmla="*/ 48 h 48"/>
                  <a:gd name="T2" fmla="*/ 28 w 58"/>
                  <a:gd name="T3" fmla="*/ 48 h 48"/>
                  <a:gd name="T4" fmla="*/ 28 w 58"/>
                  <a:gd name="T5" fmla="*/ 48 h 48"/>
                  <a:gd name="T6" fmla="*/ 28 w 58"/>
                  <a:gd name="T7" fmla="*/ 48 h 48"/>
                  <a:gd name="T8" fmla="*/ 32 w 58"/>
                  <a:gd name="T9" fmla="*/ 40 h 48"/>
                  <a:gd name="T10" fmla="*/ 40 w 58"/>
                  <a:gd name="T11" fmla="*/ 34 h 48"/>
                  <a:gd name="T12" fmla="*/ 48 w 58"/>
                  <a:gd name="T13" fmla="*/ 32 h 48"/>
                  <a:gd name="T14" fmla="*/ 58 w 58"/>
                  <a:gd name="T15" fmla="*/ 32 h 48"/>
                  <a:gd name="T16" fmla="*/ 56 w 58"/>
                  <a:gd name="T17" fmla="*/ 30 h 48"/>
                  <a:gd name="T18" fmla="*/ 56 w 58"/>
                  <a:gd name="T19" fmla="*/ 30 h 48"/>
                  <a:gd name="T20" fmla="*/ 56 w 58"/>
                  <a:gd name="T21" fmla="*/ 30 h 48"/>
                  <a:gd name="T22" fmla="*/ 56 w 58"/>
                  <a:gd name="T23" fmla="*/ 30 h 48"/>
                  <a:gd name="T24" fmla="*/ 50 w 58"/>
                  <a:gd name="T25" fmla="*/ 22 h 48"/>
                  <a:gd name="T26" fmla="*/ 50 w 58"/>
                  <a:gd name="T27" fmla="*/ 16 h 48"/>
                  <a:gd name="T28" fmla="*/ 50 w 58"/>
                  <a:gd name="T29" fmla="*/ 8 h 48"/>
                  <a:gd name="T30" fmla="*/ 54 w 58"/>
                  <a:gd name="T31" fmla="*/ 0 h 48"/>
                  <a:gd name="T32" fmla="*/ 4 w 58"/>
                  <a:gd name="T33" fmla="*/ 0 h 48"/>
                  <a:gd name="T34" fmla="*/ 4 w 58"/>
                  <a:gd name="T35" fmla="*/ 0 h 48"/>
                  <a:gd name="T36" fmla="*/ 2 w 58"/>
                  <a:gd name="T37" fmla="*/ 2 h 48"/>
                  <a:gd name="T38" fmla="*/ 0 w 58"/>
                  <a:gd name="T39" fmla="*/ 4 h 48"/>
                  <a:gd name="T40" fmla="*/ 0 w 58"/>
                  <a:gd name="T41" fmla="*/ 44 h 48"/>
                  <a:gd name="T42" fmla="*/ 0 w 58"/>
                  <a:gd name="T43" fmla="*/ 44 h 48"/>
                  <a:gd name="T44" fmla="*/ 2 w 58"/>
                  <a:gd name="T45" fmla="*/ 46 h 48"/>
                  <a:gd name="T46" fmla="*/ 4 w 58"/>
                  <a:gd name="T47" fmla="*/ 48 h 48"/>
                  <a:gd name="T48" fmla="*/ 4 w 58"/>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48">
                    <a:moveTo>
                      <a:pt x="4" y="48"/>
                    </a:moveTo>
                    <a:lnTo>
                      <a:pt x="28" y="48"/>
                    </a:lnTo>
                    <a:lnTo>
                      <a:pt x="28" y="48"/>
                    </a:lnTo>
                    <a:lnTo>
                      <a:pt x="28" y="48"/>
                    </a:lnTo>
                    <a:lnTo>
                      <a:pt x="32" y="40"/>
                    </a:lnTo>
                    <a:lnTo>
                      <a:pt x="40" y="34"/>
                    </a:lnTo>
                    <a:lnTo>
                      <a:pt x="48" y="32"/>
                    </a:lnTo>
                    <a:lnTo>
                      <a:pt x="58" y="32"/>
                    </a:lnTo>
                    <a:lnTo>
                      <a:pt x="56" y="30"/>
                    </a:lnTo>
                    <a:lnTo>
                      <a:pt x="56" y="30"/>
                    </a:lnTo>
                    <a:lnTo>
                      <a:pt x="56" y="30"/>
                    </a:lnTo>
                    <a:lnTo>
                      <a:pt x="56" y="30"/>
                    </a:lnTo>
                    <a:lnTo>
                      <a:pt x="50" y="22"/>
                    </a:lnTo>
                    <a:lnTo>
                      <a:pt x="50" y="16"/>
                    </a:lnTo>
                    <a:lnTo>
                      <a:pt x="50" y="8"/>
                    </a:lnTo>
                    <a:lnTo>
                      <a:pt x="54" y="0"/>
                    </a:lnTo>
                    <a:lnTo>
                      <a:pt x="4" y="0"/>
                    </a:lnTo>
                    <a:lnTo>
                      <a:pt x="4" y="0"/>
                    </a:lnTo>
                    <a:lnTo>
                      <a:pt x="2" y="2"/>
                    </a:lnTo>
                    <a:lnTo>
                      <a:pt x="0" y="4"/>
                    </a:lnTo>
                    <a:lnTo>
                      <a:pt x="0" y="44"/>
                    </a:lnTo>
                    <a:lnTo>
                      <a:pt x="0" y="44"/>
                    </a:lnTo>
                    <a:lnTo>
                      <a:pt x="2" y="46"/>
                    </a:lnTo>
                    <a:lnTo>
                      <a:pt x="4" y="48"/>
                    </a:lnTo>
                    <a:lnTo>
                      <a:pt x="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85"/>
              <p:cNvSpPr>
                <a:spLocks/>
              </p:cNvSpPr>
              <p:nvPr/>
            </p:nvSpPr>
            <p:spPr bwMode="auto">
              <a:xfrm>
                <a:off x="3036888" y="3065463"/>
                <a:ext cx="139700" cy="139700"/>
              </a:xfrm>
              <a:custGeom>
                <a:avLst/>
                <a:gdLst>
                  <a:gd name="T0" fmla="*/ 4 w 88"/>
                  <a:gd name="T1" fmla="*/ 88 h 88"/>
                  <a:gd name="T2" fmla="*/ 4 w 88"/>
                  <a:gd name="T3" fmla="*/ 88 h 88"/>
                  <a:gd name="T4" fmla="*/ 78 w 88"/>
                  <a:gd name="T5" fmla="*/ 58 h 88"/>
                  <a:gd name="T6" fmla="*/ 78 w 88"/>
                  <a:gd name="T7" fmla="*/ 58 h 88"/>
                  <a:gd name="T8" fmla="*/ 82 w 88"/>
                  <a:gd name="T9" fmla="*/ 58 h 88"/>
                  <a:gd name="T10" fmla="*/ 84 w 88"/>
                  <a:gd name="T11" fmla="*/ 54 h 88"/>
                  <a:gd name="T12" fmla="*/ 88 w 88"/>
                  <a:gd name="T13" fmla="*/ 48 h 88"/>
                  <a:gd name="T14" fmla="*/ 88 w 88"/>
                  <a:gd name="T15" fmla="*/ 40 h 88"/>
                  <a:gd name="T16" fmla="*/ 84 w 88"/>
                  <a:gd name="T17" fmla="*/ 32 h 88"/>
                  <a:gd name="T18" fmla="*/ 80 w 88"/>
                  <a:gd name="T19" fmla="*/ 28 h 88"/>
                  <a:gd name="T20" fmla="*/ 60 w 88"/>
                  <a:gd name="T21" fmla="*/ 46 h 88"/>
                  <a:gd name="T22" fmla="*/ 60 w 88"/>
                  <a:gd name="T23" fmla="*/ 46 h 88"/>
                  <a:gd name="T24" fmla="*/ 56 w 88"/>
                  <a:gd name="T25" fmla="*/ 48 h 88"/>
                  <a:gd name="T26" fmla="*/ 50 w 88"/>
                  <a:gd name="T27" fmla="*/ 50 h 88"/>
                  <a:gd name="T28" fmla="*/ 46 w 88"/>
                  <a:gd name="T29" fmla="*/ 48 h 88"/>
                  <a:gd name="T30" fmla="*/ 42 w 88"/>
                  <a:gd name="T31" fmla="*/ 46 h 88"/>
                  <a:gd name="T32" fmla="*/ 42 w 88"/>
                  <a:gd name="T33" fmla="*/ 46 h 88"/>
                  <a:gd name="T34" fmla="*/ 40 w 88"/>
                  <a:gd name="T35" fmla="*/ 42 h 88"/>
                  <a:gd name="T36" fmla="*/ 40 w 88"/>
                  <a:gd name="T37" fmla="*/ 36 h 88"/>
                  <a:gd name="T38" fmla="*/ 40 w 88"/>
                  <a:gd name="T39" fmla="*/ 32 h 88"/>
                  <a:gd name="T40" fmla="*/ 44 w 88"/>
                  <a:gd name="T41" fmla="*/ 28 h 88"/>
                  <a:gd name="T42" fmla="*/ 62 w 88"/>
                  <a:gd name="T43" fmla="*/ 12 h 88"/>
                  <a:gd name="T44" fmla="*/ 56 w 88"/>
                  <a:gd name="T45" fmla="*/ 4 h 88"/>
                  <a:gd name="T46" fmla="*/ 56 w 88"/>
                  <a:gd name="T47" fmla="*/ 4 h 88"/>
                  <a:gd name="T48" fmla="*/ 48 w 88"/>
                  <a:gd name="T49" fmla="*/ 0 h 88"/>
                  <a:gd name="T50" fmla="*/ 40 w 88"/>
                  <a:gd name="T51" fmla="*/ 0 h 88"/>
                  <a:gd name="T52" fmla="*/ 32 w 88"/>
                  <a:gd name="T53" fmla="*/ 2 h 88"/>
                  <a:gd name="T54" fmla="*/ 30 w 88"/>
                  <a:gd name="T55" fmla="*/ 6 h 88"/>
                  <a:gd name="T56" fmla="*/ 28 w 88"/>
                  <a:gd name="T57" fmla="*/ 10 h 88"/>
                  <a:gd name="T58" fmla="*/ 0 w 88"/>
                  <a:gd name="T59" fmla="*/ 82 h 88"/>
                  <a:gd name="T60" fmla="*/ 0 w 88"/>
                  <a:gd name="T61" fmla="*/ 82 h 88"/>
                  <a:gd name="T62" fmla="*/ 0 w 88"/>
                  <a:gd name="T63" fmla="*/ 86 h 88"/>
                  <a:gd name="T64" fmla="*/ 4 w 88"/>
                  <a:gd name="T65" fmla="*/ 88 h 88"/>
                  <a:gd name="T66" fmla="*/ 4 w 88"/>
                  <a:gd name="T6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4" y="88"/>
                    </a:moveTo>
                    <a:lnTo>
                      <a:pt x="4" y="88"/>
                    </a:lnTo>
                    <a:lnTo>
                      <a:pt x="78" y="58"/>
                    </a:lnTo>
                    <a:lnTo>
                      <a:pt x="78" y="58"/>
                    </a:lnTo>
                    <a:lnTo>
                      <a:pt x="82" y="58"/>
                    </a:lnTo>
                    <a:lnTo>
                      <a:pt x="84" y="54"/>
                    </a:lnTo>
                    <a:lnTo>
                      <a:pt x="88" y="48"/>
                    </a:lnTo>
                    <a:lnTo>
                      <a:pt x="88" y="40"/>
                    </a:lnTo>
                    <a:lnTo>
                      <a:pt x="84" y="32"/>
                    </a:lnTo>
                    <a:lnTo>
                      <a:pt x="80" y="28"/>
                    </a:lnTo>
                    <a:lnTo>
                      <a:pt x="60" y="46"/>
                    </a:lnTo>
                    <a:lnTo>
                      <a:pt x="60" y="46"/>
                    </a:lnTo>
                    <a:lnTo>
                      <a:pt x="56" y="48"/>
                    </a:lnTo>
                    <a:lnTo>
                      <a:pt x="50" y="50"/>
                    </a:lnTo>
                    <a:lnTo>
                      <a:pt x="46" y="48"/>
                    </a:lnTo>
                    <a:lnTo>
                      <a:pt x="42" y="46"/>
                    </a:lnTo>
                    <a:lnTo>
                      <a:pt x="42" y="46"/>
                    </a:lnTo>
                    <a:lnTo>
                      <a:pt x="40" y="42"/>
                    </a:lnTo>
                    <a:lnTo>
                      <a:pt x="40" y="36"/>
                    </a:lnTo>
                    <a:lnTo>
                      <a:pt x="40" y="32"/>
                    </a:lnTo>
                    <a:lnTo>
                      <a:pt x="44" y="28"/>
                    </a:lnTo>
                    <a:lnTo>
                      <a:pt x="62" y="12"/>
                    </a:lnTo>
                    <a:lnTo>
                      <a:pt x="56" y="4"/>
                    </a:lnTo>
                    <a:lnTo>
                      <a:pt x="56" y="4"/>
                    </a:lnTo>
                    <a:lnTo>
                      <a:pt x="48" y="0"/>
                    </a:lnTo>
                    <a:lnTo>
                      <a:pt x="40" y="0"/>
                    </a:lnTo>
                    <a:lnTo>
                      <a:pt x="32" y="2"/>
                    </a:lnTo>
                    <a:lnTo>
                      <a:pt x="30" y="6"/>
                    </a:lnTo>
                    <a:lnTo>
                      <a:pt x="28" y="10"/>
                    </a:lnTo>
                    <a:lnTo>
                      <a:pt x="0" y="82"/>
                    </a:lnTo>
                    <a:lnTo>
                      <a:pt x="0" y="82"/>
                    </a:lnTo>
                    <a:lnTo>
                      <a:pt x="0" y="86"/>
                    </a:lnTo>
                    <a:lnTo>
                      <a:pt x="4" y="88"/>
                    </a:lnTo>
                    <a:lnTo>
                      <a:pt x="4"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86"/>
              <p:cNvSpPr>
                <a:spLocks/>
              </p:cNvSpPr>
              <p:nvPr/>
            </p:nvSpPr>
            <p:spPr bwMode="auto">
              <a:xfrm>
                <a:off x="3113088" y="2954338"/>
                <a:ext cx="101600" cy="177800"/>
              </a:xfrm>
              <a:custGeom>
                <a:avLst/>
                <a:gdLst>
                  <a:gd name="T0" fmla="*/ 6 w 64"/>
                  <a:gd name="T1" fmla="*/ 54 h 112"/>
                  <a:gd name="T2" fmla="*/ 6 w 64"/>
                  <a:gd name="T3" fmla="*/ 54 h 112"/>
                  <a:gd name="T4" fmla="*/ 28 w 64"/>
                  <a:gd name="T5" fmla="*/ 80 h 112"/>
                  <a:gd name="T6" fmla="*/ 2 w 64"/>
                  <a:gd name="T7" fmla="*/ 104 h 112"/>
                  <a:gd name="T8" fmla="*/ 2 w 64"/>
                  <a:gd name="T9" fmla="*/ 104 h 112"/>
                  <a:gd name="T10" fmla="*/ 0 w 64"/>
                  <a:gd name="T11" fmla="*/ 108 h 112"/>
                  <a:gd name="T12" fmla="*/ 0 w 64"/>
                  <a:gd name="T13" fmla="*/ 110 h 112"/>
                  <a:gd name="T14" fmla="*/ 0 w 64"/>
                  <a:gd name="T15" fmla="*/ 110 h 112"/>
                  <a:gd name="T16" fmla="*/ 4 w 64"/>
                  <a:gd name="T17" fmla="*/ 112 h 112"/>
                  <a:gd name="T18" fmla="*/ 6 w 64"/>
                  <a:gd name="T19" fmla="*/ 110 h 112"/>
                  <a:gd name="T20" fmla="*/ 36 w 64"/>
                  <a:gd name="T21" fmla="*/ 84 h 112"/>
                  <a:gd name="T22" fmla="*/ 36 w 64"/>
                  <a:gd name="T23" fmla="*/ 84 h 112"/>
                  <a:gd name="T24" fmla="*/ 38 w 64"/>
                  <a:gd name="T25" fmla="*/ 82 h 112"/>
                  <a:gd name="T26" fmla="*/ 36 w 64"/>
                  <a:gd name="T27" fmla="*/ 78 h 112"/>
                  <a:gd name="T28" fmla="*/ 20 w 64"/>
                  <a:gd name="T29" fmla="*/ 58 h 112"/>
                  <a:gd name="T30" fmla="*/ 20 w 64"/>
                  <a:gd name="T31" fmla="*/ 58 h 112"/>
                  <a:gd name="T32" fmla="*/ 28 w 64"/>
                  <a:gd name="T33" fmla="*/ 56 h 112"/>
                  <a:gd name="T34" fmla="*/ 58 w 64"/>
                  <a:gd name="T35" fmla="*/ 28 h 112"/>
                  <a:gd name="T36" fmla="*/ 58 w 64"/>
                  <a:gd name="T37" fmla="*/ 28 h 112"/>
                  <a:gd name="T38" fmla="*/ 62 w 64"/>
                  <a:gd name="T39" fmla="*/ 22 h 112"/>
                  <a:gd name="T40" fmla="*/ 64 w 64"/>
                  <a:gd name="T41" fmla="*/ 16 h 112"/>
                  <a:gd name="T42" fmla="*/ 64 w 64"/>
                  <a:gd name="T43" fmla="*/ 10 h 112"/>
                  <a:gd name="T44" fmla="*/ 60 w 64"/>
                  <a:gd name="T45" fmla="*/ 4 h 112"/>
                  <a:gd name="T46" fmla="*/ 60 w 64"/>
                  <a:gd name="T47" fmla="*/ 4 h 112"/>
                  <a:gd name="T48" fmla="*/ 54 w 64"/>
                  <a:gd name="T49" fmla="*/ 0 h 112"/>
                  <a:gd name="T50" fmla="*/ 48 w 64"/>
                  <a:gd name="T51" fmla="*/ 0 h 112"/>
                  <a:gd name="T52" fmla="*/ 42 w 64"/>
                  <a:gd name="T53" fmla="*/ 0 h 112"/>
                  <a:gd name="T54" fmla="*/ 38 w 64"/>
                  <a:gd name="T55" fmla="*/ 4 h 112"/>
                  <a:gd name="T56" fmla="*/ 6 w 64"/>
                  <a:gd name="T57" fmla="*/ 32 h 112"/>
                  <a:gd name="T58" fmla="*/ 6 w 64"/>
                  <a:gd name="T59" fmla="*/ 32 h 112"/>
                  <a:gd name="T60" fmla="*/ 2 w 64"/>
                  <a:gd name="T61" fmla="*/ 36 h 112"/>
                  <a:gd name="T62" fmla="*/ 2 w 64"/>
                  <a:gd name="T63" fmla="*/ 42 h 112"/>
                  <a:gd name="T64" fmla="*/ 2 w 64"/>
                  <a:gd name="T65" fmla="*/ 48 h 112"/>
                  <a:gd name="T66" fmla="*/ 6 w 64"/>
                  <a:gd name="T67" fmla="*/ 54 h 112"/>
                  <a:gd name="T68" fmla="*/ 6 w 64"/>
                  <a:gd name="T69" fmla="*/ 54 h 112"/>
                  <a:gd name="T70" fmla="*/ 6 w 64"/>
                  <a:gd name="T71" fmla="*/ 54 h 112"/>
                  <a:gd name="T72" fmla="*/ 6 w 64"/>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112">
                    <a:moveTo>
                      <a:pt x="6" y="54"/>
                    </a:moveTo>
                    <a:lnTo>
                      <a:pt x="6" y="54"/>
                    </a:lnTo>
                    <a:lnTo>
                      <a:pt x="28" y="80"/>
                    </a:lnTo>
                    <a:lnTo>
                      <a:pt x="2" y="104"/>
                    </a:lnTo>
                    <a:lnTo>
                      <a:pt x="2" y="104"/>
                    </a:lnTo>
                    <a:lnTo>
                      <a:pt x="0" y="108"/>
                    </a:lnTo>
                    <a:lnTo>
                      <a:pt x="0" y="110"/>
                    </a:lnTo>
                    <a:lnTo>
                      <a:pt x="0" y="110"/>
                    </a:lnTo>
                    <a:lnTo>
                      <a:pt x="4" y="112"/>
                    </a:lnTo>
                    <a:lnTo>
                      <a:pt x="6" y="110"/>
                    </a:lnTo>
                    <a:lnTo>
                      <a:pt x="36" y="84"/>
                    </a:lnTo>
                    <a:lnTo>
                      <a:pt x="36" y="84"/>
                    </a:lnTo>
                    <a:lnTo>
                      <a:pt x="38" y="82"/>
                    </a:lnTo>
                    <a:lnTo>
                      <a:pt x="36" y="78"/>
                    </a:lnTo>
                    <a:lnTo>
                      <a:pt x="20" y="58"/>
                    </a:lnTo>
                    <a:lnTo>
                      <a:pt x="20" y="58"/>
                    </a:lnTo>
                    <a:lnTo>
                      <a:pt x="28" y="56"/>
                    </a:lnTo>
                    <a:lnTo>
                      <a:pt x="58" y="28"/>
                    </a:lnTo>
                    <a:lnTo>
                      <a:pt x="58" y="28"/>
                    </a:lnTo>
                    <a:lnTo>
                      <a:pt x="62" y="22"/>
                    </a:lnTo>
                    <a:lnTo>
                      <a:pt x="64" y="16"/>
                    </a:lnTo>
                    <a:lnTo>
                      <a:pt x="64" y="10"/>
                    </a:lnTo>
                    <a:lnTo>
                      <a:pt x="60" y="4"/>
                    </a:lnTo>
                    <a:lnTo>
                      <a:pt x="60" y="4"/>
                    </a:lnTo>
                    <a:lnTo>
                      <a:pt x="54" y="0"/>
                    </a:lnTo>
                    <a:lnTo>
                      <a:pt x="48" y="0"/>
                    </a:lnTo>
                    <a:lnTo>
                      <a:pt x="42" y="0"/>
                    </a:lnTo>
                    <a:lnTo>
                      <a:pt x="38" y="4"/>
                    </a:lnTo>
                    <a:lnTo>
                      <a:pt x="6" y="32"/>
                    </a:lnTo>
                    <a:lnTo>
                      <a:pt x="6" y="32"/>
                    </a:lnTo>
                    <a:lnTo>
                      <a:pt x="2" y="36"/>
                    </a:lnTo>
                    <a:lnTo>
                      <a:pt x="2" y="42"/>
                    </a:lnTo>
                    <a:lnTo>
                      <a:pt x="2" y="48"/>
                    </a:lnTo>
                    <a:lnTo>
                      <a:pt x="6" y="54"/>
                    </a:lnTo>
                    <a:lnTo>
                      <a:pt x="6" y="54"/>
                    </a:lnTo>
                    <a:lnTo>
                      <a:pt x="6" y="54"/>
                    </a:lnTo>
                    <a:lnTo>
                      <a:pt x="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sp>
        <p:nvSpPr>
          <p:cNvPr id="39" name="Chevron 38"/>
          <p:cNvSpPr/>
          <p:nvPr/>
        </p:nvSpPr>
        <p:spPr>
          <a:xfrm>
            <a:off x="4396563" y="1334235"/>
            <a:ext cx="3444948" cy="489098"/>
          </a:xfrm>
          <a:prstGeom prst="chevron">
            <a:avLst>
              <a:gd name="adj" fmla="val 217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 alongside an all-pervasive customer focus …</a:t>
            </a:r>
            <a:endParaRPr lang="en-GB" sz="1400" b="1" dirty="0">
              <a:solidFill>
                <a:schemeClr val="bg1"/>
              </a:solidFill>
            </a:endParaRPr>
          </a:p>
        </p:txBody>
      </p:sp>
      <p:sp>
        <p:nvSpPr>
          <p:cNvPr id="41" name="Chevron 40"/>
          <p:cNvSpPr/>
          <p:nvPr/>
        </p:nvSpPr>
        <p:spPr>
          <a:xfrm>
            <a:off x="8155172" y="1334235"/>
            <a:ext cx="3444948" cy="489098"/>
          </a:xfrm>
          <a:prstGeom prst="chevron">
            <a:avLst>
              <a:gd name="adj" fmla="val 217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chemeClr val="bg1"/>
                </a:solidFill>
              </a:rPr>
              <a:t>… to become the Future Relationship Bank</a:t>
            </a:r>
            <a:endParaRPr lang="en-GB" sz="1400" b="1" dirty="0">
              <a:solidFill>
                <a:schemeClr val="bg1"/>
              </a:solidFill>
            </a:endParaRPr>
          </a:p>
        </p:txBody>
      </p:sp>
      <p:grpSp>
        <p:nvGrpSpPr>
          <p:cNvPr id="33" name="Group 32"/>
          <p:cNvGrpSpPr/>
          <p:nvPr/>
        </p:nvGrpSpPr>
        <p:grpSpPr>
          <a:xfrm>
            <a:off x="8627293" y="2023410"/>
            <a:ext cx="2633523" cy="720000"/>
            <a:chOff x="8627293" y="2032036"/>
            <a:chExt cx="2633523" cy="720000"/>
          </a:xfrm>
        </p:grpSpPr>
        <p:sp>
          <p:nvSpPr>
            <p:cNvPr id="43" name="Freeform 42"/>
            <p:cNvSpPr>
              <a:spLocks noChangeAspect="1" noEditPoints="1"/>
            </p:cNvSpPr>
            <p:nvPr/>
          </p:nvSpPr>
          <p:spPr bwMode="auto">
            <a:xfrm>
              <a:off x="8627293" y="2112768"/>
              <a:ext cx="540000" cy="540000"/>
            </a:xfrm>
            <a:custGeom>
              <a:avLst/>
              <a:gdLst>
                <a:gd name="T0" fmla="*/ 192 w 198"/>
                <a:gd name="T1" fmla="*/ 19 h 198"/>
                <a:gd name="T2" fmla="*/ 184 w 198"/>
                <a:gd name="T3" fmla="*/ 17 h 198"/>
                <a:gd name="T4" fmla="*/ 190 w 198"/>
                <a:gd name="T5" fmla="*/ 22 h 198"/>
                <a:gd name="T6" fmla="*/ 177 w 198"/>
                <a:gd name="T7" fmla="*/ 25 h 198"/>
                <a:gd name="T8" fmla="*/ 182 w 198"/>
                <a:gd name="T9" fmla="*/ 29 h 198"/>
                <a:gd name="T10" fmla="*/ 169 w 198"/>
                <a:gd name="T11" fmla="*/ 33 h 198"/>
                <a:gd name="T12" fmla="*/ 98 w 198"/>
                <a:gd name="T13" fmla="*/ 104 h 198"/>
                <a:gd name="T14" fmla="*/ 94 w 198"/>
                <a:gd name="T15" fmla="*/ 100 h 198"/>
                <a:gd name="T16" fmla="*/ 165 w 198"/>
                <a:gd name="T17" fmla="*/ 29 h 198"/>
                <a:gd name="T18" fmla="*/ 168 w 198"/>
                <a:gd name="T19" fmla="*/ 16 h 198"/>
                <a:gd name="T20" fmla="*/ 173 w 198"/>
                <a:gd name="T21" fmla="*/ 21 h 198"/>
                <a:gd name="T22" fmla="*/ 176 w 198"/>
                <a:gd name="T23" fmla="*/ 8 h 198"/>
                <a:gd name="T24" fmla="*/ 181 w 198"/>
                <a:gd name="T25" fmla="*/ 14 h 198"/>
                <a:gd name="T26" fmla="*/ 178 w 198"/>
                <a:gd name="T27" fmla="*/ 5 h 198"/>
                <a:gd name="T28" fmla="*/ 186 w 198"/>
                <a:gd name="T29" fmla="*/ 8 h 198"/>
                <a:gd name="T30" fmla="*/ 193 w 198"/>
                <a:gd name="T31" fmla="*/ 9 h 198"/>
                <a:gd name="T32" fmla="*/ 198 w 198"/>
                <a:gd name="T33" fmla="*/ 14 h 198"/>
                <a:gd name="T34" fmla="*/ 104 w 198"/>
                <a:gd name="T35" fmla="*/ 81 h 198"/>
                <a:gd name="T36" fmla="*/ 71 w 198"/>
                <a:gd name="T37" fmla="*/ 103 h 198"/>
                <a:gd name="T38" fmla="*/ 119 w 198"/>
                <a:gd name="T39" fmla="*/ 103 h 198"/>
                <a:gd name="T40" fmla="*/ 102 w 198"/>
                <a:gd name="T41" fmla="*/ 108 h 198"/>
                <a:gd name="T42" fmla="*/ 96 w 198"/>
                <a:gd name="T43" fmla="*/ 111 h 198"/>
                <a:gd name="T44" fmla="*/ 87 w 198"/>
                <a:gd name="T45" fmla="*/ 103 h 198"/>
                <a:gd name="T46" fmla="*/ 90 w 198"/>
                <a:gd name="T47" fmla="*/ 96 h 198"/>
                <a:gd name="T48" fmla="*/ 95 w 198"/>
                <a:gd name="T49" fmla="*/ 44 h 198"/>
                <a:gd name="T50" fmla="*/ 95 w 198"/>
                <a:gd name="T51" fmla="*/ 162 h 198"/>
                <a:gd name="T52" fmla="*/ 143 w 198"/>
                <a:gd name="T53" fmla="*/ 68 h 198"/>
                <a:gd name="T54" fmla="*/ 138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4"/>
                  </a:moveTo>
                  <a:cubicBezTo>
                    <a:pt x="192" y="19"/>
                    <a:pt x="192" y="19"/>
                    <a:pt x="192" y="19"/>
                  </a:cubicBezTo>
                  <a:cubicBezTo>
                    <a:pt x="185" y="17"/>
                    <a:pt x="185" y="17"/>
                    <a:pt x="185" y="17"/>
                  </a:cubicBezTo>
                  <a:cubicBezTo>
                    <a:pt x="184" y="17"/>
                    <a:pt x="184" y="17"/>
                    <a:pt x="184" y="17"/>
                  </a:cubicBezTo>
                  <a:cubicBezTo>
                    <a:pt x="183" y="19"/>
                    <a:pt x="183" y="19"/>
                    <a:pt x="183" y="19"/>
                  </a:cubicBezTo>
                  <a:cubicBezTo>
                    <a:pt x="190" y="22"/>
                    <a:pt x="190" y="22"/>
                    <a:pt x="190" y="22"/>
                  </a:cubicBezTo>
                  <a:cubicBezTo>
                    <a:pt x="184" y="27"/>
                    <a:pt x="184" y="27"/>
                    <a:pt x="184" y="27"/>
                  </a:cubicBezTo>
                  <a:cubicBezTo>
                    <a:pt x="177" y="25"/>
                    <a:pt x="177" y="25"/>
                    <a:pt x="177" y="25"/>
                  </a:cubicBezTo>
                  <a:cubicBezTo>
                    <a:pt x="175" y="27"/>
                    <a:pt x="175" y="27"/>
                    <a:pt x="175" y="27"/>
                  </a:cubicBezTo>
                  <a:cubicBezTo>
                    <a:pt x="182" y="29"/>
                    <a:pt x="182" y="29"/>
                    <a:pt x="182" y="29"/>
                  </a:cubicBezTo>
                  <a:cubicBezTo>
                    <a:pt x="176" y="35"/>
                    <a:pt x="176" y="35"/>
                    <a:pt x="176" y="35"/>
                  </a:cubicBezTo>
                  <a:cubicBezTo>
                    <a:pt x="169" y="33"/>
                    <a:pt x="169" y="33"/>
                    <a:pt x="169" y="33"/>
                  </a:cubicBezTo>
                  <a:cubicBezTo>
                    <a:pt x="106" y="95"/>
                    <a:pt x="106" y="95"/>
                    <a:pt x="106" y="95"/>
                  </a:cubicBezTo>
                  <a:cubicBezTo>
                    <a:pt x="98" y="104"/>
                    <a:pt x="98" y="104"/>
                    <a:pt x="98" y="104"/>
                  </a:cubicBezTo>
                  <a:cubicBezTo>
                    <a:pt x="97" y="105"/>
                    <a:pt x="95" y="105"/>
                    <a:pt x="94" y="104"/>
                  </a:cubicBezTo>
                  <a:cubicBezTo>
                    <a:pt x="93" y="103"/>
                    <a:pt x="93" y="101"/>
                    <a:pt x="94" y="100"/>
                  </a:cubicBezTo>
                  <a:cubicBezTo>
                    <a:pt x="103" y="92"/>
                    <a:pt x="103" y="92"/>
                    <a:pt x="103" y="92"/>
                  </a:cubicBezTo>
                  <a:cubicBezTo>
                    <a:pt x="165" y="29"/>
                    <a:pt x="165" y="29"/>
                    <a:pt x="165" y="29"/>
                  </a:cubicBezTo>
                  <a:cubicBezTo>
                    <a:pt x="163" y="21"/>
                    <a:pt x="163" y="21"/>
                    <a:pt x="163" y="21"/>
                  </a:cubicBezTo>
                  <a:cubicBezTo>
                    <a:pt x="168" y="16"/>
                    <a:pt x="168" y="16"/>
                    <a:pt x="168" y="16"/>
                  </a:cubicBezTo>
                  <a:cubicBezTo>
                    <a:pt x="171" y="24"/>
                    <a:pt x="171" y="24"/>
                    <a:pt x="171" y="24"/>
                  </a:cubicBezTo>
                  <a:cubicBezTo>
                    <a:pt x="173" y="21"/>
                    <a:pt x="173" y="21"/>
                    <a:pt x="173" y="21"/>
                  </a:cubicBezTo>
                  <a:cubicBezTo>
                    <a:pt x="170" y="13"/>
                    <a:pt x="170" y="13"/>
                    <a:pt x="170" y="13"/>
                  </a:cubicBezTo>
                  <a:cubicBezTo>
                    <a:pt x="176" y="8"/>
                    <a:pt x="176" y="8"/>
                    <a:pt x="176" y="8"/>
                  </a:cubicBezTo>
                  <a:cubicBezTo>
                    <a:pt x="178" y="16"/>
                    <a:pt x="178" y="16"/>
                    <a:pt x="178" y="16"/>
                  </a:cubicBezTo>
                  <a:cubicBezTo>
                    <a:pt x="181" y="14"/>
                    <a:pt x="181" y="14"/>
                    <a:pt x="181" y="14"/>
                  </a:cubicBezTo>
                  <a:cubicBezTo>
                    <a:pt x="181" y="13"/>
                    <a:pt x="181" y="13"/>
                    <a:pt x="181" y="13"/>
                  </a:cubicBezTo>
                  <a:cubicBezTo>
                    <a:pt x="178" y="5"/>
                    <a:pt x="178" y="5"/>
                    <a:pt x="178" y="5"/>
                  </a:cubicBezTo>
                  <a:cubicBezTo>
                    <a:pt x="184" y="0"/>
                    <a:pt x="184" y="0"/>
                    <a:pt x="184" y="0"/>
                  </a:cubicBezTo>
                  <a:cubicBezTo>
                    <a:pt x="186" y="8"/>
                    <a:pt x="186" y="8"/>
                    <a:pt x="186" y="8"/>
                  </a:cubicBezTo>
                  <a:cubicBezTo>
                    <a:pt x="189" y="5"/>
                    <a:pt x="189" y="5"/>
                    <a:pt x="189" y="5"/>
                  </a:cubicBezTo>
                  <a:cubicBezTo>
                    <a:pt x="193" y="9"/>
                    <a:pt x="193" y="9"/>
                    <a:pt x="193" y="9"/>
                  </a:cubicBezTo>
                  <a:cubicBezTo>
                    <a:pt x="190" y="11"/>
                    <a:pt x="190" y="11"/>
                    <a:pt x="190" y="11"/>
                  </a:cubicBezTo>
                  <a:lnTo>
                    <a:pt x="198" y="14"/>
                  </a:lnTo>
                  <a:close/>
                  <a:moveTo>
                    <a:pt x="90" y="96"/>
                  </a:moveTo>
                  <a:cubicBezTo>
                    <a:pt x="104" y="81"/>
                    <a:pt x="104" y="81"/>
                    <a:pt x="104" y="81"/>
                  </a:cubicBezTo>
                  <a:cubicBezTo>
                    <a:pt x="102" y="80"/>
                    <a:pt x="98" y="79"/>
                    <a:pt x="95" y="79"/>
                  </a:cubicBezTo>
                  <a:cubicBezTo>
                    <a:pt x="82" y="79"/>
                    <a:pt x="71" y="90"/>
                    <a:pt x="71" y="103"/>
                  </a:cubicBezTo>
                  <a:cubicBezTo>
                    <a:pt x="71" y="116"/>
                    <a:pt x="82" y="127"/>
                    <a:pt x="95" y="127"/>
                  </a:cubicBezTo>
                  <a:cubicBezTo>
                    <a:pt x="108" y="127"/>
                    <a:pt x="119" y="116"/>
                    <a:pt x="119" y="103"/>
                  </a:cubicBezTo>
                  <a:cubicBezTo>
                    <a:pt x="119" y="100"/>
                    <a:pt x="118" y="96"/>
                    <a:pt x="117" y="94"/>
                  </a:cubicBezTo>
                  <a:cubicBezTo>
                    <a:pt x="102" y="108"/>
                    <a:pt x="102" y="108"/>
                    <a:pt x="102" y="108"/>
                  </a:cubicBezTo>
                  <a:cubicBezTo>
                    <a:pt x="101" y="110"/>
                    <a:pt x="98" y="111"/>
                    <a:pt x="96" y="111"/>
                  </a:cubicBezTo>
                  <a:cubicBezTo>
                    <a:pt x="96" y="111"/>
                    <a:pt x="96" y="111"/>
                    <a:pt x="96" y="111"/>
                  </a:cubicBezTo>
                  <a:cubicBezTo>
                    <a:pt x="96" y="111"/>
                    <a:pt x="95" y="111"/>
                    <a:pt x="95" y="111"/>
                  </a:cubicBezTo>
                  <a:cubicBezTo>
                    <a:pt x="91" y="111"/>
                    <a:pt x="87" y="107"/>
                    <a:pt x="87" y="103"/>
                  </a:cubicBezTo>
                  <a:cubicBezTo>
                    <a:pt x="87" y="103"/>
                    <a:pt x="87" y="103"/>
                    <a:pt x="87" y="103"/>
                  </a:cubicBezTo>
                  <a:cubicBezTo>
                    <a:pt x="87" y="100"/>
                    <a:pt x="88" y="98"/>
                    <a:pt x="90" y="96"/>
                  </a:cubicBezTo>
                  <a:close/>
                  <a:moveTo>
                    <a:pt x="130" y="55"/>
                  </a:moveTo>
                  <a:cubicBezTo>
                    <a:pt x="120" y="48"/>
                    <a:pt x="108" y="44"/>
                    <a:pt x="95" y="44"/>
                  </a:cubicBezTo>
                  <a:cubicBezTo>
                    <a:pt x="62" y="44"/>
                    <a:pt x="36" y="70"/>
                    <a:pt x="36" y="103"/>
                  </a:cubicBezTo>
                  <a:cubicBezTo>
                    <a:pt x="36" y="136"/>
                    <a:pt x="62" y="162"/>
                    <a:pt x="95" y="162"/>
                  </a:cubicBezTo>
                  <a:cubicBezTo>
                    <a:pt x="128" y="162"/>
                    <a:pt x="154" y="136"/>
                    <a:pt x="154" y="103"/>
                  </a:cubicBezTo>
                  <a:cubicBezTo>
                    <a:pt x="154" y="90"/>
                    <a:pt x="150" y="78"/>
                    <a:pt x="143" y="68"/>
                  </a:cubicBezTo>
                  <a:cubicBezTo>
                    <a:pt x="131" y="79"/>
                    <a:pt x="131" y="79"/>
                    <a:pt x="131" y="79"/>
                  </a:cubicBezTo>
                  <a:cubicBezTo>
                    <a:pt x="136" y="86"/>
                    <a:pt x="138" y="94"/>
                    <a:pt x="138" y="103"/>
                  </a:cubicBezTo>
                  <a:cubicBezTo>
                    <a:pt x="138" y="127"/>
                    <a:pt x="119" y="146"/>
                    <a:pt x="95" y="146"/>
                  </a:cubicBezTo>
                  <a:cubicBezTo>
                    <a:pt x="71" y="146"/>
                    <a:pt x="52" y="127"/>
                    <a:pt x="52" y="103"/>
                  </a:cubicBezTo>
                  <a:cubicBezTo>
                    <a:pt x="52" y="79"/>
                    <a:pt x="71" y="60"/>
                    <a:pt x="95" y="60"/>
                  </a:cubicBezTo>
                  <a:cubicBezTo>
                    <a:pt x="104" y="60"/>
                    <a:pt x="112" y="62"/>
                    <a:pt x="119" y="67"/>
                  </a:cubicBezTo>
                  <a:lnTo>
                    <a:pt x="130" y="55"/>
                  </a:lnTo>
                  <a:close/>
                  <a:moveTo>
                    <a:pt x="157" y="54"/>
                  </a:moveTo>
                  <a:cubicBezTo>
                    <a:pt x="167" y="67"/>
                    <a:pt x="174" y="84"/>
                    <a:pt x="174" y="103"/>
                  </a:cubicBezTo>
                  <a:cubicBezTo>
                    <a:pt x="174" y="147"/>
                    <a:pt x="139" y="182"/>
                    <a:pt x="95" y="182"/>
                  </a:cubicBezTo>
                  <a:cubicBezTo>
                    <a:pt x="52" y="182"/>
                    <a:pt x="16" y="147"/>
                    <a:pt x="16" y="103"/>
                  </a:cubicBezTo>
                  <a:cubicBezTo>
                    <a:pt x="16" y="59"/>
                    <a:pt x="52" y="24"/>
                    <a:pt x="95" y="24"/>
                  </a:cubicBezTo>
                  <a:cubicBezTo>
                    <a:pt x="114" y="24"/>
                    <a:pt x="131" y="31"/>
                    <a:pt x="144" y="41"/>
                  </a:cubicBezTo>
                  <a:cubicBezTo>
                    <a:pt x="156" y="30"/>
                    <a:pt x="156" y="30"/>
                    <a:pt x="156" y="30"/>
                  </a:cubicBezTo>
                  <a:cubicBezTo>
                    <a:pt x="139" y="16"/>
                    <a:pt x="118" y="8"/>
                    <a:pt x="95" y="8"/>
                  </a:cubicBezTo>
                  <a:cubicBezTo>
                    <a:pt x="43" y="8"/>
                    <a:pt x="0" y="51"/>
                    <a:pt x="0" y="103"/>
                  </a:cubicBezTo>
                  <a:cubicBezTo>
                    <a:pt x="0" y="155"/>
                    <a:pt x="43" y="198"/>
                    <a:pt x="95" y="198"/>
                  </a:cubicBezTo>
                  <a:cubicBezTo>
                    <a:pt x="147" y="198"/>
                    <a:pt x="190" y="155"/>
                    <a:pt x="190" y="103"/>
                  </a:cubicBezTo>
                  <a:cubicBezTo>
                    <a:pt x="190" y="80"/>
                    <a:pt x="182" y="59"/>
                    <a:pt x="168" y="42"/>
                  </a:cubicBezTo>
                  <a:lnTo>
                    <a:pt x="157" y="54"/>
                  </a:lnTo>
                  <a:close/>
                </a:path>
              </a:pathLst>
            </a:custGeom>
            <a:solidFill>
              <a:schemeClr val="accent2"/>
            </a:solidFill>
            <a:ln>
              <a:noFill/>
            </a:ln>
            <a:effectLst/>
          </p:spPr>
          <p:txBody>
            <a:bodyPr vert="horz" wrap="square" lIns="34289" tIns="17144" rIns="34289" bIns="17144" numCol="1" anchor="t" anchorCtr="0" compatLnSpc="1">
              <a:prstTxWarp prst="textNoShape">
                <a:avLst/>
              </a:prstTxWarp>
            </a:bodyPr>
            <a:lstStyle/>
            <a:p>
              <a:pPr defTabSz="685715" fontAlgn="auto">
                <a:spcBef>
                  <a:spcPts val="0"/>
                </a:spcBef>
                <a:spcAft>
                  <a:spcPts val="0"/>
                </a:spcAft>
              </a:pPr>
              <a:endParaRPr lang="en-GB" sz="1400" dirty="0">
                <a:solidFill>
                  <a:srgbClr val="11233F"/>
                </a:solidFill>
                <a:latin typeface="Calibri"/>
                <a:ea typeface="+mn-ea"/>
              </a:endParaRPr>
            </a:p>
          </p:txBody>
        </p:sp>
        <p:sp>
          <p:nvSpPr>
            <p:cNvPr id="44" name="Text Placeholder 25"/>
            <p:cNvSpPr txBox="1">
              <a:spLocks/>
            </p:cNvSpPr>
            <p:nvPr/>
          </p:nvSpPr>
          <p:spPr>
            <a:xfrm>
              <a:off x="9244816" y="2032036"/>
              <a:ext cx="2016000" cy="720000"/>
            </a:xfrm>
            <a:prstGeom prst="rect">
              <a:avLst/>
            </a:prstGeom>
            <a:noFill/>
          </p:spPr>
          <p:txBody>
            <a:bodyPr vert="horz" lIns="108288" tIns="54146" rIns="108288" bIns="54146" rtlCol="0" anchor="ctr">
              <a:normAutofit/>
            </a:bodyPr>
            <a:lstStyle>
              <a:lvl1pPr marL="0" marR="0" indent="0" algn="r" defTabSz="309563" rtl="0" eaLnBrk="1" latinLnBrk="0" hangingPunct="1">
                <a:lnSpc>
                  <a:spcPct val="100000"/>
                </a:lnSpc>
                <a:spcBef>
                  <a:spcPts val="2213"/>
                </a:spcBef>
                <a:spcAft>
                  <a:spcPts val="0"/>
                </a:spcAft>
                <a:buClr>
                  <a:srgbClr val="7ED0E0"/>
                </a:buClr>
                <a:buSzPct val="85000"/>
                <a:buFontTx/>
                <a:buNone/>
                <a:tabLst/>
                <a:defRPr sz="1400" b="0" i="0" u="none" strike="noStrike" cap="none" spc="0" baseline="0">
                  <a:ln>
                    <a:noFill/>
                  </a:ln>
                  <a:solidFill>
                    <a:schemeClr val="tx1"/>
                  </a:solidFill>
                  <a:uFillTx/>
                  <a:latin typeface="Arial" panose="020B0604020202020204" pitchFamily="34" charset="0"/>
                  <a:ea typeface="Open Sans" panose="020B0606030504020204" pitchFamily="34" charset="0"/>
                  <a:cs typeface="Arial" panose="020B0604020202020204" pitchFamily="34" charset="0"/>
                  <a:sym typeface="Helvetica Light"/>
                </a:defRPr>
              </a:lvl1pPr>
              <a:lvl2pPr marL="476250" marR="0" indent="-238125" algn="l" defTabSz="309563" rtl="0" eaLnBrk="1" latinLnBrk="0" hangingPunct="1">
                <a:lnSpc>
                  <a:spcPct val="100000"/>
                </a:lnSpc>
                <a:spcBef>
                  <a:spcPts val="1800"/>
                </a:spcBef>
                <a:spcAft>
                  <a:spcPts val="0"/>
                </a:spcAft>
                <a:buClr>
                  <a:srgbClr val="7ED0E0"/>
                </a:buClr>
                <a:buSzPct val="75000"/>
                <a:buFont typeface="Wingdings 2" panose="05020102010507070707" pitchFamily="18" charset="2"/>
                <a:buChar char="Ã"/>
                <a:tabLst/>
                <a:defRPr sz="2000" b="0" i="0" u="none" strike="noStrike" cap="none" spc="0" baseline="0">
                  <a:ln>
                    <a:noFill/>
                  </a:ln>
                  <a:solidFill>
                    <a:srgbClr val="0067A5"/>
                  </a:solidFill>
                  <a:uFillTx/>
                  <a:latin typeface="Arial" panose="020B0604020202020204" pitchFamily="34" charset="0"/>
                  <a:ea typeface="Open Sans" panose="020B0606030504020204" pitchFamily="34" charset="0"/>
                  <a:cs typeface="Arial" panose="020B0604020202020204" pitchFamily="34" charset="0"/>
                  <a:sym typeface="Helvetica Light"/>
                </a:defRPr>
              </a:lvl2pPr>
              <a:lvl3pPr marL="714375" marR="0" indent="-238125" algn="l" defTabSz="309563" rtl="0" eaLnBrk="1" latinLnBrk="0" hangingPunct="1">
                <a:lnSpc>
                  <a:spcPct val="100000"/>
                </a:lnSpc>
                <a:spcBef>
                  <a:spcPts val="1200"/>
                </a:spcBef>
                <a:spcAft>
                  <a:spcPts val="0"/>
                </a:spcAft>
                <a:buClr>
                  <a:srgbClr val="7ED0E0"/>
                </a:buClr>
                <a:buSzPct val="75000"/>
                <a:buFont typeface="Wingdings" panose="05000000000000000000" pitchFamily="2" charset="2"/>
                <a:buChar char="§"/>
                <a:tabLst/>
                <a:defRPr sz="1800" b="0" i="0" u="none" strike="noStrike" cap="none" spc="0" baseline="0">
                  <a:ln>
                    <a:noFill/>
                  </a:ln>
                  <a:solidFill>
                    <a:srgbClr val="0067A5"/>
                  </a:solidFill>
                  <a:uFillTx/>
                  <a:latin typeface="Arial" panose="020B0604020202020204" pitchFamily="34" charset="0"/>
                  <a:ea typeface="Open Sans" panose="020B0606030504020204" pitchFamily="34" charset="0"/>
                  <a:cs typeface="Arial" panose="020B0604020202020204" pitchFamily="34" charset="0"/>
                  <a:sym typeface="Helvetica Light"/>
                </a:defRPr>
              </a:lvl3pPr>
              <a:lvl4pPr marL="952500" marR="0" indent="-238125" algn="l" defTabSz="309563" rtl="0" eaLnBrk="1" latinLnBrk="0" hangingPunct="1">
                <a:lnSpc>
                  <a:spcPct val="100000"/>
                </a:lnSpc>
                <a:spcBef>
                  <a:spcPts val="600"/>
                </a:spcBef>
                <a:spcAft>
                  <a:spcPts val="0"/>
                </a:spcAft>
                <a:buClrTx/>
                <a:buSzPct val="70000"/>
                <a:buFont typeface="Wingdings" panose="05000000000000000000" pitchFamily="2" charset="2"/>
                <a:buChar char="§"/>
                <a:tabLst/>
                <a:defRPr sz="1800" b="0" i="0" u="none" strike="noStrike" cap="none" spc="0" baseline="0">
                  <a:ln>
                    <a:noFill/>
                  </a:ln>
                  <a:solidFill>
                    <a:srgbClr val="0067A5"/>
                  </a:solidFill>
                  <a:uFillTx/>
                  <a:latin typeface="Arial" panose="020B0604020202020204" pitchFamily="34" charset="0"/>
                  <a:ea typeface="Open Sans" panose="020B0606030504020204" pitchFamily="34" charset="0"/>
                  <a:cs typeface="Arial" panose="020B0604020202020204" pitchFamily="34" charset="0"/>
                  <a:sym typeface="Helvetica Light"/>
                </a:defRPr>
              </a:lvl4pPr>
              <a:lvl5pPr marL="1190625" marR="0" indent="-238125" algn="l" defTabSz="309563" rtl="0" eaLnBrk="1" latinLnBrk="0" hangingPunct="1">
                <a:lnSpc>
                  <a:spcPct val="100000"/>
                </a:lnSpc>
                <a:spcBef>
                  <a:spcPts val="600"/>
                </a:spcBef>
                <a:spcAft>
                  <a:spcPts val="0"/>
                </a:spcAft>
                <a:buClrTx/>
                <a:buSzPct val="75000"/>
                <a:buFontTx/>
                <a:buChar char="•"/>
                <a:tabLst/>
                <a:defRPr sz="1400" b="0" i="0" u="none" strike="noStrike" cap="none" spc="0" baseline="0">
                  <a:ln>
                    <a:noFill/>
                  </a:ln>
                  <a:solidFill>
                    <a:srgbClr val="0067A5"/>
                  </a:solidFill>
                  <a:uFillTx/>
                  <a:latin typeface="Avenir Light"/>
                  <a:ea typeface="Open Sans" panose="020B0606030504020204" pitchFamily="34" charset="0"/>
                  <a:cs typeface="Open Sans" panose="020B0606030504020204" pitchFamily="34" charset="0"/>
                  <a:sym typeface="Helvetica Light"/>
                </a:defRPr>
              </a:lvl5pPr>
              <a:lvl6pPr marL="1428750"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875"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5000"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3125"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a:lstStyle>
            <a:p>
              <a:pPr algn="l" defTabSz="307836">
                <a:defRPr/>
              </a:pPr>
              <a:r>
                <a:rPr lang="en-GB" sz="1200" b="1" kern="0" dirty="0" smtClean="0">
                  <a:solidFill>
                    <a:schemeClr val="accent2"/>
                  </a:solidFill>
                </a:rPr>
                <a:t>Easy to deal with</a:t>
              </a:r>
              <a:endParaRPr lang="en-GB" sz="1200" kern="0" dirty="0">
                <a:solidFill>
                  <a:schemeClr val="accent2"/>
                </a:solidFill>
              </a:endParaRPr>
            </a:p>
          </p:txBody>
        </p:sp>
      </p:grpSp>
      <p:grpSp>
        <p:nvGrpSpPr>
          <p:cNvPr id="34" name="Group 33"/>
          <p:cNvGrpSpPr/>
          <p:nvPr/>
        </p:nvGrpSpPr>
        <p:grpSpPr>
          <a:xfrm>
            <a:off x="8681671" y="3007701"/>
            <a:ext cx="2579146" cy="720000"/>
            <a:chOff x="8681671" y="3083233"/>
            <a:chExt cx="2579146" cy="720000"/>
          </a:xfrm>
        </p:grpSpPr>
        <p:sp>
          <p:nvSpPr>
            <p:cNvPr id="45" name="Freeform 11"/>
            <p:cNvSpPr>
              <a:spLocks/>
            </p:cNvSpPr>
            <p:nvPr/>
          </p:nvSpPr>
          <p:spPr bwMode="auto">
            <a:xfrm>
              <a:off x="8681671" y="3155614"/>
              <a:ext cx="431244" cy="574992"/>
            </a:xfrm>
            <a:custGeom>
              <a:avLst/>
              <a:gdLst>
                <a:gd name="T0" fmla="*/ 186869 w 80"/>
                <a:gd name="T1" fmla="*/ 112992 h 102"/>
                <a:gd name="T2" fmla="*/ 168950 w 80"/>
                <a:gd name="T3" fmla="*/ 128400 h 102"/>
                <a:gd name="T4" fmla="*/ 168950 w 80"/>
                <a:gd name="T5" fmla="*/ 128400 h 102"/>
                <a:gd name="T6" fmla="*/ 168950 w 80"/>
                <a:gd name="T7" fmla="*/ 112992 h 102"/>
                <a:gd name="T8" fmla="*/ 148471 w 80"/>
                <a:gd name="T9" fmla="*/ 92448 h 102"/>
                <a:gd name="T10" fmla="*/ 130552 w 80"/>
                <a:gd name="T11" fmla="*/ 112992 h 102"/>
                <a:gd name="T12" fmla="*/ 130552 w 80"/>
                <a:gd name="T13" fmla="*/ 92448 h 102"/>
                <a:gd name="T14" fmla="*/ 112633 w 80"/>
                <a:gd name="T15" fmla="*/ 74472 h 102"/>
                <a:gd name="T16" fmla="*/ 94714 w 80"/>
                <a:gd name="T17" fmla="*/ 92448 h 102"/>
                <a:gd name="T18" fmla="*/ 94714 w 80"/>
                <a:gd name="T19" fmla="*/ 17976 h 102"/>
                <a:gd name="T20" fmla="*/ 74236 w 80"/>
                <a:gd name="T21" fmla="*/ 0 h 102"/>
                <a:gd name="T22" fmla="*/ 56317 w 80"/>
                <a:gd name="T23" fmla="*/ 17976 h 102"/>
                <a:gd name="T24" fmla="*/ 56317 w 80"/>
                <a:gd name="T25" fmla="*/ 30816 h 102"/>
                <a:gd name="T26" fmla="*/ 56317 w 80"/>
                <a:gd name="T27" fmla="*/ 130969 h 102"/>
                <a:gd name="T28" fmla="*/ 56317 w 80"/>
                <a:gd name="T29" fmla="*/ 143809 h 102"/>
                <a:gd name="T30" fmla="*/ 51197 w 80"/>
                <a:gd name="T31" fmla="*/ 148945 h 102"/>
                <a:gd name="T32" fmla="*/ 46077 w 80"/>
                <a:gd name="T33" fmla="*/ 146377 h 102"/>
                <a:gd name="T34" fmla="*/ 12799 w 80"/>
                <a:gd name="T35" fmla="*/ 110424 h 102"/>
                <a:gd name="T36" fmla="*/ 2560 w 80"/>
                <a:gd name="T37" fmla="*/ 118128 h 102"/>
                <a:gd name="T38" fmla="*/ 2560 w 80"/>
                <a:gd name="T39" fmla="*/ 130969 h 102"/>
                <a:gd name="T40" fmla="*/ 61436 w 80"/>
                <a:gd name="T41" fmla="*/ 256801 h 102"/>
                <a:gd name="T42" fmla="*/ 69116 w 80"/>
                <a:gd name="T43" fmla="*/ 261937 h 102"/>
                <a:gd name="T44" fmla="*/ 176630 w 80"/>
                <a:gd name="T45" fmla="*/ 261937 h 102"/>
                <a:gd name="T46" fmla="*/ 204788 w 80"/>
                <a:gd name="T47" fmla="*/ 233689 h 102"/>
                <a:gd name="T48" fmla="*/ 204788 w 80"/>
                <a:gd name="T49" fmla="*/ 130969 h 102"/>
                <a:gd name="T50" fmla="*/ 186869 w 80"/>
                <a:gd name="T51" fmla="*/ 11299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102">
                  <a:moveTo>
                    <a:pt x="73" y="44"/>
                  </a:moveTo>
                  <a:cubicBezTo>
                    <a:pt x="69" y="44"/>
                    <a:pt x="66" y="47"/>
                    <a:pt x="66" y="50"/>
                  </a:cubicBezTo>
                  <a:cubicBezTo>
                    <a:pt x="66" y="50"/>
                    <a:pt x="66" y="50"/>
                    <a:pt x="66" y="50"/>
                  </a:cubicBezTo>
                  <a:cubicBezTo>
                    <a:pt x="66" y="44"/>
                    <a:pt x="66" y="44"/>
                    <a:pt x="66" y="44"/>
                  </a:cubicBezTo>
                  <a:cubicBezTo>
                    <a:pt x="66" y="40"/>
                    <a:pt x="62" y="36"/>
                    <a:pt x="58" y="36"/>
                  </a:cubicBezTo>
                  <a:cubicBezTo>
                    <a:pt x="54" y="36"/>
                    <a:pt x="51" y="40"/>
                    <a:pt x="51" y="44"/>
                  </a:cubicBezTo>
                  <a:cubicBezTo>
                    <a:pt x="51" y="36"/>
                    <a:pt x="51" y="36"/>
                    <a:pt x="51" y="36"/>
                  </a:cubicBezTo>
                  <a:cubicBezTo>
                    <a:pt x="51" y="32"/>
                    <a:pt x="48" y="29"/>
                    <a:pt x="44" y="29"/>
                  </a:cubicBezTo>
                  <a:cubicBezTo>
                    <a:pt x="40" y="29"/>
                    <a:pt x="37" y="32"/>
                    <a:pt x="37" y="36"/>
                  </a:cubicBezTo>
                  <a:cubicBezTo>
                    <a:pt x="37" y="7"/>
                    <a:pt x="37" y="7"/>
                    <a:pt x="37" y="7"/>
                  </a:cubicBezTo>
                  <a:cubicBezTo>
                    <a:pt x="37" y="3"/>
                    <a:pt x="33" y="0"/>
                    <a:pt x="29" y="0"/>
                  </a:cubicBezTo>
                  <a:cubicBezTo>
                    <a:pt x="25" y="0"/>
                    <a:pt x="22" y="3"/>
                    <a:pt x="22" y="7"/>
                  </a:cubicBezTo>
                  <a:cubicBezTo>
                    <a:pt x="22" y="12"/>
                    <a:pt x="22" y="12"/>
                    <a:pt x="22" y="12"/>
                  </a:cubicBezTo>
                  <a:cubicBezTo>
                    <a:pt x="22" y="51"/>
                    <a:pt x="22" y="51"/>
                    <a:pt x="22" y="51"/>
                  </a:cubicBezTo>
                  <a:cubicBezTo>
                    <a:pt x="22" y="56"/>
                    <a:pt x="22" y="56"/>
                    <a:pt x="22" y="56"/>
                  </a:cubicBezTo>
                  <a:cubicBezTo>
                    <a:pt x="22" y="57"/>
                    <a:pt x="21" y="58"/>
                    <a:pt x="20" y="58"/>
                  </a:cubicBezTo>
                  <a:cubicBezTo>
                    <a:pt x="19" y="58"/>
                    <a:pt x="18" y="58"/>
                    <a:pt x="18" y="57"/>
                  </a:cubicBezTo>
                  <a:cubicBezTo>
                    <a:pt x="13" y="50"/>
                    <a:pt x="13" y="43"/>
                    <a:pt x="5" y="43"/>
                  </a:cubicBezTo>
                  <a:cubicBezTo>
                    <a:pt x="3" y="43"/>
                    <a:pt x="2" y="44"/>
                    <a:pt x="1" y="46"/>
                  </a:cubicBezTo>
                  <a:cubicBezTo>
                    <a:pt x="0" y="47"/>
                    <a:pt x="0" y="49"/>
                    <a:pt x="1" y="51"/>
                  </a:cubicBezTo>
                  <a:cubicBezTo>
                    <a:pt x="24" y="100"/>
                    <a:pt x="24" y="100"/>
                    <a:pt x="24" y="100"/>
                  </a:cubicBezTo>
                  <a:cubicBezTo>
                    <a:pt x="24" y="101"/>
                    <a:pt x="25" y="102"/>
                    <a:pt x="27" y="102"/>
                  </a:cubicBezTo>
                  <a:cubicBezTo>
                    <a:pt x="33" y="102"/>
                    <a:pt x="56" y="102"/>
                    <a:pt x="69" y="102"/>
                  </a:cubicBezTo>
                  <a:cubicBezTo>
                    <a:pt x="75" y="102"/>
                    <a:pt x="80" y="97"/>
                    <a:pt x="80" y="91"/>
                  </a:cubicBezTo>
                  <a:cubicBezTo>
                    <a:pt x="80" y="71"/>
                    <a:pt x="80" y="51"/>
                    <a:pt x="80" y="51"/>
                  </a:cubicBezTo>
                  <a:cubicBezTo>
                    <a:pt x="80" y="47"/>
                    <a:pt x="77" y="44"/>
                    <a:pt x="73" y="44"/>
                  </a:cubicBezTo>
                  <a:close/>
                </a:path>
              </a:pathLst>
            </a:custGeom>
            <a:solidFill>
              <a:schemeClr val="accent2"/>
            </a:solidFill>
            <a:ln>
              <a:noFill/>
            </a:ln>
            <a:extLst/>
          </p:spPr>
          <p:txBody>
            <a:bodyPr/>
            <a:lstStyle/>
            <a:p>
              <a:pPr defTabSz="457200"/>
              <a:endParaRPr lang="en-GB" dirty="0">
                <a:solidFill>
                  <a:prstClr val="black"/>
                </a:solidFill>
              </a:endParaRPr>
            </a:p>
          </p:txBody>
        </p:sp>
        <p:sp>
          <p:nvSpPr>
            <p:cNvPr id="46" name="Text Placeholder 25"/>
            <p:cNvSpPr txBox="1">
              <a:spLocks/>
            </p:cNvSpPr>
            <p:nvPr/>
          </p:nvSpPr>
          <p:spPr>
            <a:xfrm>
              <a:off x="9244817" y="3083233"/>
              <a:ext cx="2016000" cy="720000"/>
            </a:xfrm>
            <a:prstGeom prst="rect">
              <a:avLst/>
            </a:prstGeom>
            <a:noFill/>
          </p:spPr>
          <p:txBody>
            <a:bodyPr vert="horz" lIns="108288" tIns="54146" rIns="108288" bIns="54146" rtlCol="0" anchor="ctr">
              <a:normAutofit/>
            </a:bodyPr>
            <a:lstStyle>
              <a:lvl1pPr marL="0" marR="0" indent="0" algn="l" defTabSz="309563" rtl="0" eaLnBrk="1" latinLnBrk="0" hangingPunct="1">
                <a:lnSpc>
                  <a:spcPct val="100000"/>
                </a:lnSpc>
                <a:spcBef>
                  <a:spcPts val="2213"/>
                </a:spcBef>
                <a:spcAft>
                  <a:spcPts val="0"/>
                </a:spcAft>
                <a:buClr>
                  <a:srgbClr val="7ED0E0"/>
                </a:buClr>
                <a:buSzPct val="85000"/>
                <a:buFontTx/>
                <a:buNone/>
                <a:tabLst/>
                <a:defRPr sz="1400" b="0" i="0" u="none" strike="noStrike" cap="none" spc="0" baseline="0">
                  <a:ln>
                    <a:noFill/>
                  </a:ln>
                  <a:solidFill>
                    <a:schemeClr val="tx1"/>
                  </a:solidFill>
                  <a:uFillTx/>
                  <a:latin typeface="Arial" panose="020B0604020202020204" pitchFamily="34" charset="0"/>
                  <a:ea typeface="Open Sans" panose="020B0606030504020204" pitchFamily="34" charset="0"/>
                  <a:cs typeface="Arial" panose="020B0604020202020204" pitchFamily="34" charset="0"/>
                  <a:sym typeface="Helvetica Light"/>
                </a:defRPr>
              </a:lvl1pPr>
              <a:lvl2pPr marL="476250" marR="0" indent="-238125" algn="l" defTabSz="309563" rtl="0" eaLnBrk="1" latinLnBrk="0" hangingPunct="1">
                <a:lnSpc>
                  <a:spcPct val="100000"/>
                </a:lnSpc>
                <a:spcBef>
                  <a:spcPts val="1800"/>
                </a:spcBef>
                <a:spcAft>
                  <a:spcPts val="0"/>
                </a:spcAft>
                <a:buClr>
                  <a:srgbClr val="7ED0E0"/>
                </a:buClr>
                <a:buSzPct val="75000"/>
                <a:buFont typeface="Wingdings 2" panose="05020102010507070707" pitchFamily="18" charset="2"/>
                <a:buChar char="Ã"/>
                <a:tabLst/>
                <a:defRPr sz="2000" b="0" i="0" u="none" strike="noStrike" cap="none" spc="0" baseline="0">
                  <a:ln>
                    <a:noFill/>
                  </a:ln>
                  <a:solidFill>
                    <a:srgbClr val="0067A5"/>
                  </a:solidFill>
                  <a:uFillTx/>
                  <a:latin typeface="Arial" panose="020B0604020202020204" pitchFamily="34" charset="0"/>
                  <a:ea typeface="Open Sans" panose="020B0606030504020204" pitchFamily="34" charset="0"/>
                  <a:cs typeface="Arial" panose="020B0604020202020204" pitchFamily="34" charset="0"/>
                  <a:sym typeface="Helvetica Light"/>
                </a:defRPr>
              </a:lvl2pPr>
              <a:lvl3pPr marL="714375" marR="0" indent="-238125" algn="l" defTabSz="309563" rtl="0" eaLnBrk="1" latinLnBrk="0" hangingPunct="1">
                <a:lnSpc>
                  <a:spcPct val="100000"/>
                </a:lnSpc>
                <a:spcBef>
                  <a:spcPts val="1200"/>
                </a:spcBef>
                <a:spcAft>
                  <a:spcPts val="0"/>
                </a:spcAft>
                <a:buClr>
                  <a:srgbClr val="7ED0E0"/>
                </a:buClr>
                <a:buSzPct val="75000"/>
                <a:buFont typeface="Wingdings" panose="05000000000000000000" pitchFamily="2" charset="2"/>
                <a:buChar char="§"/>
                <a:tabLst/>
                <a:defRPr sz="1800" b="0" i="0" u="none" strike="noStrike" cap="none" spc="0" baseline="0">
                  <a:ln>
                    <a:noFill/>
                  </a:ln>
                  <a:solidFill>
                    <a:srgbClr val="0067A5"/>
                  </a:solidFill>
                  <a:uFillTx/>
                  <a:latin typeface="Arial" panose="020B0604020202020204" pitchFamily="34" charset="0"/>
                  <a:ea typeface="Open Sans" panose="020B0606030504020204" pitchFamily="34" charset="0"/>
                  <a:cs typeface="Arial" panose="020B0604020202020204" pitchFamily="34" charset="0"/>
                  <a:sym typeface="Helvetica Light"/>
                </a:defRPr>
              </a:lvl3pPr>
              <a:lvl4pPr marL="952500" marR="0" indent="-238125" algn="l" defTabSz="309563" rtl="0" eaLnBrk="1" latinLnBrk="0" hangingPunct="1">
                <a:lnSpc>
                  <a:spcPct val="100000"/>
                </a:lnSpc>
                <a:spcBef>
                  <a:spcPts val="600"/>
                </a:spcBef>
                <a:spcAft>
                  <a:spcPts val="0"/>
                </a:spcAft>
                <a:buClrTx/>
                <a:buSzPct val="70000"/>
                <a:buFont typeface="Wingdings" panose="05000000000000000000" pitchFamily="2" charset="2"/>
                <a:buChar char="§"/>
                <a:tabLst/>
                <a:defRPr sz="1800" b="0" i="0" u="none" strike="noStrike" cap="none" spc="0" baseline="0">
                  <a:ln>
                    <a:noFill/>
                  </a:ln>
                  <a:solidFill>
                    <a:srgbClr val="0067A5"/>
                  </a:solidFill>
                  <a:uFillTx/>
                  <a:latin typeface="Arial" panose="020B0604020202020204" pitchFamily="34" charset="0"/>
                  <a:ea typeface="Open Sans" panose="020B0606030504020204" pitchFamily="34" charset="0"/>
                  <a:cs typeface="Arial" panose="020B0604020202020204" pitchFamily="34" charset="0"/>
                  <a:sym typeface="Helvetica Light"/>
                </a:defRPr>
              </a:lvl4pPr>
              <a:lvl5pPr marL="1190625" marR="0" indent="-238125" algn="l" defTabSz="309563" rtl="0" eaLnBrk="1" latinLnBrk="0" hangingPunct="1">
                <a:lnSpc>
                  <a:spcPct val="100000"/>
                </a:lnSpc>
                <a:spcBef>
                  <a:spcPts val="600"/>
                </a:spcBef>
                <a:spcAft>
                  <a:spcPts val="0"/>
                </a:spcAft>
                <a:buClrTx/>
                <a:buSzPct val="75000"/>
                <a:buFontTx/>
                <a:buChar char="•"/>
                <a:tabLst/>
                <a:defRPr sz="1400" b="0" i="0" u="none" strike="noStrike" cap="none" spc="0" baseline="0">
                  <a:ln>
                    <a:noFill/>
                  </a:ln>
                  <a:solidFill>
                    <a:srgbClr val="0067A5"/>
                  </a:solidFill>
                  <a:uFillTx/>
                  <a:latin typeface="Avenir Light"/>
                  <a:ea typeface="Open Sans" panose="020B0606030504020204" pitchFamily="34" charset="0"/>
                  <a:cs typeface="Open Sans" panose="020B0606030504020204" pitchFamily="34" charset="0"/>
                  <a:sym typeface="Helvetica Light"/>
                </a:defRPr>
              </a:lvl5pPr>
              <a:lvl6pPr marL="1428750"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875"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5000"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3125"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a:lstStyle>
            <a:p>
              <a:pPr defTabSz="307836">
                <a:spcBef>
                  <a:spcPts val="0"/>
                </a:spcBef>
                <a:defRPr/>
              </a:pPr>
              <a:r>
                <a:rPr lang="en-GB" sz="1200" b="1" kern="0" dirty="0" smtClean="0">
                  <a:solidFill>
                    <a:schemeClr val="accent2"/>
                  </a:solidFill>
                </a:rPr>
                <a:t>Anywhere </a:t>
              </a:r>
              <a:r>
                <a:rPr lang="en-GB" sz="1200" b="1" kern="0" dirty="0">
                  <a:solidFill>
                    <a:schemeClr val="accent2"/>
                  </a:solidFill>
                </a:rPr>
                <a:t>and </a:t>
              </a:r>
              <a:r>
                <a:rPr lang="en-GB" sz="1200" b="1" kern="0" dirty="0" smtClean="0">
                  <a:solidFill>
                    <a:schemeClr val="accent2"/>
                  </a:solidFill>
                </a:rPr>
                <a:t>anytime</a:t>
              </a:r>
              <a:r>
                <a:rPr lang="en-GB" sz="1200" kern="0" dirty="0" smtClean="0">
                  <a:solidFill>
                    <a:schemeClr val="accent2"/>
                  </a:solidFill>
                </a:rPr>
                <a:t> </a:t>
              </a:r>
              <a:endParaRPr lang="en-GB" sz="1200" kern="0" dirty="0">
                <a:solidFill>
                  <a:schemeClr val="accent2"/>
                </a:solidFill>
              </a:endParaRPr>
            </a:p>
          </p:txBody>
        </p:sp>
      </p:grpSp>
      <p:grpSp>
        <p:nvGrpSpPr>
          <p:cNvPr id="36" name="Group 35"/>
          <p:cNvGrpSpPr/>
          <p:nvPr/>
        </p:nvGrpSpPr>
        <p:grpSpPr>
          <a:xfrm>
            <a:off x="8748929" y="3991992"/>
            <a:ext cx="2511888" cy="720000"/>
            <a:chOff x="8748929" y="4134430"/>
            <a:chExt cx="2511888" cy="720000"/>
          </a:xfrm>
        </p:grpSpPr>
        <p:sp>
          <p:nvSpPr>
            <p:cNvPr id="48" name="Freeform 457"/>
            <p:cNvSpPr>
              <a:spLocks noChangeAspect="1" noEditPoints="1"/>
            </p:cNvSpPr>
            <p:nvPr/>
          </p:nvSpPr>
          <p:spPr bwMode="auto">
            <a:xfrm>
              <a:off x="8748929" y="4233452"/>
              <a:ext cx="296729" cy="576000"/>
            </a:xfrm>
            <a:custGeom>
              <a:avLst/>
              <a:gdLst>
                <a:gd name="T0" fmla="*/ 64 w 76"/>
                <a:gd name="T1" fmla="*/ 0 h 148"/>
                <a:gd name="T2" fmla="*/ 12 w 76"/>
                <a:gd name="T3" fmla="*/ 0 h 148"/>
                <a:gd name="T4" fmla="*/ 0 w 76"/>
                <a:gd name="T5" fmla="*/ 12 h 148"/>
                <a:gd name="T6" fmla="*/ 0 w 76"/>
                <a:gd name="T7" fmla="*/ 137 h 148"/>
                <a:gd name="T8" fmla="*/ 12 w 76"/>
                <a:gd name="T9" fmla="*/ 148 h 148"/>
                <a:gd name="T10" fmla="*/ 64 w 76"/>
                <a:gd name="T11" fmla="*/ 148 h 148"/>
                <a:gd name="T12" fmla="*/ 76 w 76"/>
                <a:gd name="T13" fmla="*/ 137 h 148"/>
                <a:gd name="T14" fmla="*/ 76 w 76"/>
                <a:gd name="T15" fmla="*/ 12 h 148"/>
                <a:gd name="T16" fmla="*/ 64 w 76"/>
                <a:gd name="T17" fmla="*/ 0 h 148"/>
                <a:gd name="T18" fmla="*/ 32 w 76"/>
                <a:gd name="T19" fmla="*/ 12 h 148"/>
                <a:gd name="T20" fmla="*/ 44 w 76"/>
                <a:gd name="T21" fmla="*/ 12 h 148"/>
                <a:gd name="T22" fmla="*/ 45 w 76"/>
                <a:gd name="T23" fmla="*/ 14 h 148"/>
                <a:gd name="T24" fmla="*/ 44 w 76"/>
                <a:gd name="T25" fmla="*/ 16 h 148"/>
                <a:gd name="T26" fmla="*/ 32 w 76"/>
                <a:gd name="T27" fmla="*/ 16 h 148"/>
                <a:gd name="T28" fmla="*/ 31 w 76"/>
                <a:gd name="T29" fmla="*/ 14 h 148"/>
                <a:gd name="T30" fmla="*/ 32 w 76"/>
                <a:gd name="T31" fmla="*/ 12 h 148"/>
                <a:gd name="T32" fmla="*/ 26 w 76"/>
                <a:gd name="T33" fmla="*/ 12 h 148"/>
                <a:gd name="T34" fmla="*/ 28 w 76"/>
                <a:gd name="T35" fmla="*/ 14 h 148"/>
                <a:gd name="T36" fmla="*/ 26 w 76"/>
                <a:gd name="T37" fmla="*/ 16 h 148"/>
                <a:gd name="T38" fmla="*/ 24 w 76"/>
                <a:gd name="T39" fmla="*/ 14 h 148"/>
                <a:gd name="T40" fmla="*/ 26 w 76"/>
                <a:gd name="T41" fmla="*/ 12 h 148"/>
                <a:gd name="T42" fmla="*/ 38 w 76"/>
                <a:gd name="T43" fmla="*/ 142 h 148"/>
                <a:gd name="T44" fmla="*/ 31 w 76"/>
                <a:gd name="T45" fmla="*/ 134 h 148"/>
                <a:gd name="T46" fmla="*/ 38 w 76"/>
                <a:gd name="T47" fmla="*/ 127 h 148"/>
                <a:gd name="T48" fmla="*/ 45 w 76"/>
                <a:gd name="T49" fmla="*/ 134 h 148"/>
                <a:gd name="T50" fmla="*/ 38 w 76"/>
                <a:gd name="T51" fmla="*/ 142 h 148"/>
                <a:gd name="T52" fmla="*/ 70 w 76"/>
                <a:gd name="T53" fmla="*/ 122 h 148"/>
                <a:gd name="T54" fmla="*/ 6 w 76"/>
                <a:gd name="T55" fmla="*/ 122 h 148"/>
                <a:gd name="T56" fmla="*/ 6 w 76"/>
                <a:gd name="T57" fmla="*/ 26 h 148"/>
                <a:gd name="T58" fmla="*/ 70 w 76"/>
                <a:gd name="T59" fmla="*/ 26 h 148"/>
                <a:gd name="T60" fmla="*/ 70 w 76"/>
                <a:gd name="T61" fmla="*/ 12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148">
                  <a:moveTo>
                    <a:pt x="64" y="0"/>
                  </a:moveTo>
                  <a:cubicBezTo>
                    <a:pt x="12" y="0"/>
                    <a:pt x="12" y="0"/>
                    <a:pt x="12" y="0"/>
                  </a:cubicBezTo>
                  <a:cubicBezTo>
                    <a:pt x="6" y="0"/>
                    <a:pt x="0" y="5"/>
                    <a:pt x="0" y="12"/>
                  </a:cubicBezTo>
                  <a:cubicBezTo>
                    <a:pt x="0" y="137"/>
                    <a:pt x="0" y="137"/>
                    <a:pt x="0" y="137"/>
                  </a:cubicBezTo>
                  <a:cubicBezTo>
                    <a:pt x="0" y="143"/>
                    <a:pt x="6" y="148"/>
                    <a:pt x="12" y="148"/>
                  </a:cubicBezTo>
                  <a:cubicBezTo>
                    <a:pt x="64" y="148"/>
                    <a:pt x="64" y="148"/>
                    <a:pt x="64" y="148"/>
                  </a:cubicBezTo>
                  <a:cubicBezTo>
                    <a:pt x="71" y="148"/>
                    <a:pt x="76" y="143"/>
                    <a:pt x="76" y="137"/>
                  </a:cubicBezTo>
                  <a:cubicBezTo>
                    <a:pt x="76" y="12"/>
                    <a:pt x="76" y="12"/>
                    <a:pt x="76" y="12"/>
                  </a:cubicBezTo>
                  <a:cubicBezTo>
                    <a:pt x="76" y="5"/>
                    <a:pt x="71" y="0"/>
                    <a:pt x="64" y="0"/>
                  </a:cubicBezTo>
                  <a:close/>
                  <a:moveTo>
                    <a:pt x="32" y="12"/>
                  </a:moveTo>
                  <a:cubicBezTo>
                    <a:pt x="44" y="12"/>
                    <a:pt x="44" y="12"/>
                    <a:pt x="44" y="12"/>
                  </a:cubicBezTo>
                  <a:cubicBezTo>
                    <a:pt x="45" y="12"/>
                    <a:pt x="45" y="13"/>
                    <a:pt x="45" y="14"/>
                  </a:cubicBezTo>
                  <a:cubicBezTo>
                    <a:pt x="45" y="15"/>
                    <a:pt x="45" y="16"/>
                    <a:pt x="44" y="16"/>
                  </a:cubicBezTo>
                  <a:cubicBezTo>
                    <a:pt x="32" y="16"/>
                    <a:pt x="32" y="16"/>
                    <a:pt x="32" y="16"/>
                  </a:cubicBezTo>
                  <a:cubicBezTo>
                    <a:pt x="31" y="16"/>
                    <a:pt x="31" y="15"/>
                    <a:pt x="31" y="14"/>
                  </a:cubicBezTo>
                  <a:cubicBezTo>
                    <a:pt x="31" y="13"/>
                    <a:pt x="31" y="12"/>
                    <a:pt x="32" y="12"/>
                  </a:cubicBezTo>
                  <a:close/>
                  <a:moveTo>
                    <a:pt x="26" y="12"/>
                  </a:moveTo>
                  <a:cubicBezTo>
                    <a:pt x="27" y="12"/>
                    <a:pt x="28" y="13"/>
                    <a:pt x="28" y="14"/>
                  </a:cubicBezTo>
                  <a:cubicBezTo>
                    <a:pt x="28" y="15"/>
                    <a:pt x="27" y="16"/>
                    <a:pt x="26" y="16"/>
                  </a:cubicBezTo>
                  <a:cubicBezTo>
                    <a:pt x="25" y="16"/>
                    <a:pt x="24" y="15"/>
                    <a:pt x="24" y="14"/>
                  </a:cubicBezTo>
                  <a:cubicBezTo>
                    <a:pt x="24" y="13"/>
                    <a:pt x="25" y="12"/>
                    <a:pt x="26" y="12"/>
                  </a:cubicBezTo>
                  <a:close/>
                  <a:moveTo>
                    <a:pt x="38" y="142"/>
                  </a:moveTo>
                  <a:cubicBezTo>
                    <a:pt x="34" y="142"/>
                    <a:pt x="31" y="138"/>
                    <a:pt x="31" y="134"/>
                  </a:cubicBezTo>
                  <a:cubicBezTo>
                    <a:pt x="31" y="131"/>
                    <a:pt x="34" y="127"/>
                    <a:pt x="38" y="127"/>
                  </a:cubicBezTo>
                  <a:cubicBezTo>
                    <a:pt x="42" y="127"/>
                    <a:pt x="45" y="131"/>
                    <a:pt x="45" y="134"/>
                  </a:cubicBezTo>
                  <a:cubicBezTo>
                    <a:pt x="45" y="138"/>
                    <a:pt x="42" y="142"/>
                    <a:pt x="38" y="142"/>
                  </a:cubicBezTo>
                  <a:close/>
                  <a:moveTo>
                    <a:pt x="70" y="122"/>
                  </a:moveTo>
                  <a:cubicBezTo>
                    <a:pt x="6" y="122"/>
                    <a:pt x="6" y="122"/>
                    <a:pt x="6" y="122"/>
                  </a:cubicBezTo>
                  <a:cubicBezTo>
                    <a:pt x="6" y="26"/>
                    <a:pt x="6" y="26"/>
                    <a:pt x="6" y="26"/>
                  </a:cubicBezTo>
                  <a:cubicBezTo>
                    <a:pt x="70" y="26"/>
                    <a:pt x="70" y="26"/>
                    <a:pt x="70" y="26"/>
                  </a:cubicBezTo>
                  <a:lnTo>
                    <a:pt x="70" y="122"/>
                  </a:lnTo>
                  <a:close/>
                </a:path>
              </a:pathLst>
            </a:custGeom>
            <a:solidFill>
              <a:schemeClr val="accent2"/>
            </a:solidFill>
            <a:ln>
              <a:noFill/>
            </a:ln>
            <a:extLst/>
          </p:spPr>
          <p:txBody>
            <a:bodyPr vert="horz" wrap="square" lIns="90976" tIns="45490" rIns="90976" bIns="45490" numCol="1" anchor="t" anchorCtr="0" compatLnSpc="1">
              <a:prstTxWarp prst="textNoShape">
                <a:avLst/>
              </a:prstTxWarp>
            </a:bodyPr>
            <a:lstStyle/>
            <a:p>
              <a:endParaRPr lang="en-GB" dirty="0">
                <a:solidFill>
                  <a:prstClr val="black"/>
                </a:solidFill>
              </a:endParaRPr>
            </a:p>
          </p:txBody>
        </p:sp>
        <p:sp>
          <p:nvSpPr>
            <p:cNvPr id="50" name="Text Placeholder 25"/>
            <p:cNvSpPr txBox="1">
              <a:spLocks/>
            </p:cNvSpPr>
            <p:nvPr/>
          </p:nvSpPr>
          <p:spPr>
            <a:xfrm>
              <a:off x="9244817" y="4134430"/>
              <a:ext cx="2016000" cy="720000"/>
            </a:xfrm>
            <a:prstGeom prst="rect">
              <a:avLst/>
            </a:prstGeom>
            <a:noFill/>
          </p:spPr>
          <p:txBody>
            <a:bodyPr vert="horz" lIns="108288" tIns="54146" rIns="108288" bIns="54146" rtlCol="0" anchor="ctr">
              <a:normAutofit/>
            </a:bodyPr>
            <a:lstStyle>
              <a:lvl1pPr marL="0" marR="0" indent="0" algn="r" defTabSz="309563" rtl="0" eaLnBrk="1" latinLnBrk="0" hangingPunct="1">
                <a:lnSpc>
                  <a:spcPct val="100000"/>
                </a:lnSpc>
                <a:spcBef>
                  <a:spcPts val="2213"/>
                </a:spcBef>
                <a:spcAft>
                  <a:spcPts val="0"/>
                </a:spcAft>
                <a:buClr>
                  <a:srgbClr val="7ED0E0"/>
                </a:buClr>
                <a:buSzPct val="85000"/>
                <a:buFontTx/>
                <a:buNone/>
                <a:tabLst/>
                <a:defRPr sz="1400" b="0" i="0" u="none" strike="noStrike" cap="none" spc="0" baseline="0">
                  <a:ln>
                    <a:noFill/>
                  </a:ln>
                  <a:solidFill>
                    <a:schemeClr val="tx1"/>
                  </a:solidFill>
                  <a:uFillTx/>
                  <a:latin typeface="Arial" panose="020B0604020202020204" pitchFamily="34" charset="0"/>
                  <a:ea typeface="Open Sans" panose="020B0606030504020204" pitchFamily="34" charset="0"/>
                  <a:cs typeface="Arial" panose="020B0604020202020204" pitchFamily="34" charset="0"/>
                  <a:sym typeface="Helvetica Light"/>
                </a:defRPr>
              </a:lvl1pPr>
              <a:lvl2pPr marL="476250" marR="0" indent="-238125" algn="l" defTabSz="309563" rtl="0" eaLnBrk="1" latinLnBrk="0" hangingPunct="1">
                <a:lnSpc>
                  <a:spcPct val="100000"/>
                </a:lnSpc>
                <a:spcBef>
                  <a:spcPts val="1800"/>
                </a:spcBef>
                <a:spcAft>
                  <a:spcPts val="0"/>
                </a:spcAft>
                <a:buClr>
                  <a:srgbClr val="7ED0E0"/>
                </a:buClr>
                <a:buSzPct val="75000"/>
                <a:buFont typeface="Wingdings 2" panose="05020102010507070707" pitchFamily="18" charset="2"/>
                <a:buChar char="Ã"/>
                <a:tabLst/>
                <a:defRPr sz="2000" b="0" i="0" u="none" strike="noStrike" cap="none" spc="0" baseline="0">
                  <a:ln>
                    <a:noFill/>
                  </a:ln>
                  <a:solidFill>
                    <a:srgbClr val="0067A5"/>
                  </a:solidFill>
                  <a:uFillTx/>
                  <a:latin typeface="Arial" panose="020B0604020202020204" pitchFamily="34" charset="0"/>
                  <a:ea typeface="Open Sans" panose="020B0606030504020204" pitchFamily="34" charset="0"/>
                  <a:cs typeface="Arial" panose="020B0604020202020204" pitchFamily="34" charset="0"/>
                  <a:sym typeface="Helvetica Light"/>
                </a:defRPr>
              </a:lvl2pPr>
              <a:lvl3pPr marL="714375" marR="0" indent="-238125" algn="l" defTabSz="309563" rtl="0" eaLnBrk="1" latinLnBrk="0" hangingPunct="1">
                <a:lnSpc>
                  <a:spcPct val="100000"/>
                </a:lnSpc>
                <a:spcBef>
                  <a:spcPts val="1200"/>
                </a:spcBef>
                <a:spcAft>
                  <a:spcPts val="0"/>
                </a:spcAft>
                <a:buClr>
                  <a:srgbClr val="7ED0E0"/>
                </a:buClr>
                <a:buSzPct val="75000"/>
                <a:buFont typeface="Wingdings" panose="05000000000000000000" pitchFamily="2" charset="2"/>
                <a:buChar char="§"/>
                <a:tabLst/>
                <a:defRPr sz="1800" b="0" i="0" u="none" strike="noStrike" cap="none" spc="0" baseline="0">
                  <a:ln>
                    <a:noFill/>
                  </a:ln>
                  <a:solidFill>
                    <a:srgbClr val="0067A5"/>
                  </a:solidFill>
                  <a:uFillTx/>
                  <a:latin typeface="Arial" panose="020B0604020202020204" pitchFamily="34" charset="0"/>
                  <a:ea typeface="Open Sans" panose="020B0606030504020204" pitchFamily="34" charset="0"/>
                  <a:cs typeface="Arial" panose="020B0604020202020204" pitchFamily="34" charset="0"/>
                  <a:sym typeface="Helvetica Light"/>
                </a:defRPr>
              </a:lvl3pPr>
              <a:lvl4pPr marL="952500" marR="0" indent="-238125" algn="l" defTabSz="309563" rtl="0" eaLnBrk="1" latinLnBrk="0" hangingPunct="1">
                <a:lnSpc>
                  <a:spcPct val="100000"/>
                </a:lnSpc>
                <a:spcBef>
                  <a:spcPts val="600"/>
                </a:spcBef>
                <a:spcAft>
                  <a:spcPts val="0"/>
                </a:spcAft>
                <a:buClrTx/>
                <a:buSzPct val="70000"/>
                <a:buFont typeface="Wingdings" panose="05000000000000000000" pitchFamily="2" charset="2"/>
                <a:buChar char="§"/>
                <a:tabLst/>
                <a:defRPr sz="1800" b="0" i="0" u="none" strike="noStrike" cap="none" spc="0" baseline="0">
                  <a:ln>
                    <a:noFill/>
                  </a:ln>
                  <a:solidFill>
                    <a:srgbClr val="0067A5"/>
                  </a:solidFill>
                  <a:uFillTx/>
                  <a:latin typeface="Arial" panose="020B0604020202020204" pitchFamily="34" charset="0"/>
                  <a:ea typeface="Open Sans" panose="020B0606030504020204" pitchFamily="34" charset="0"/>
                  <a:cs typeface="Arial" panose="020B0604020202020204" pitchFamily="34" charset="0"/>
                  <a:sym typeface="Helvetica Light"/>
                </a:defRPr>
              </a:lvl4pPr>
              <a:lvl5pPr marL="1190625" marR="0" indent="-238125" algn="l" defTabSz="309563" rtl="0" eaLnBrk="1" latinLnBrk="0" hangingPunct="1">
                <a:lnSpc>
                  <a:spcPct val="100000"/>
                </a:lnSpc>
                <a:spcBef>
                  <a:spcPts val="600"/>
                </a:spcBef>
                <a:spcAft>
                  <a:spcPts val="0"/>
                </a:spcAft>
                <a:buClrTx/>
                <a:buSzPct val="75000"/>
                <a:buFontTx/>
                <a:buChar char="•"/>
                <a:tabLst/>
                <a:defRPr sz="1400" b="0" i="0" u="none" strike="noStrike" cap="none" spc="0" baseline="0">
                  <a:ln>
                    <a:noFill/>
                  </a:ln>
                  <a:solidFill>
                    <a:srgbClr val="0067A5"/>
                  </a:solidFill>
                  <a:uFillTx/>
                  <a:latin typeface="Avenir Light"/>
                  <a:ea typeface="Open Sans" panose="020B0606030504020204" pitchFamily="34" charset="0"/>
                  <a:cs typeface="Open Sans" panose="020B0606030504020204" pitchFamily="34" charset="0"/>
                  <a:sym typeface="Helvetica Light"/>
                </a:defRPr>
              </a:lvl5pPr>
              <a:lvl6pPr marL="1428750"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875"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5000"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3125"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a:lstStyle>
            <a:p>
              <a:pPr algn="l" defTabSz="307836">
                <a:defRPr/>
              </a:pPr>
              <a:r>
                <a:rPr lang="en-GB" sz="1200" b="1" kern="0" dirty="0">
                  <a:solidFill>
                    <a:schemeClr val="accent2"/>
                  </a:solidFill>
                </a:rPr>
                <a:t>Relevant and competent</a:t>
              </a:r>
            </a:p>
          </p:txBody>
        </p:sp>
      </p:grpSp>
      <p:grpSp>
        <p:nvGrpSpPr>
          <p:cNvPr id="37" name="Group 36"/>
          <p:cNvGrpSpPr/>
          <p:nvPr/>
        </p:nvGrpSpPr>
        <p:grpSpPr>
          <a:xfrm>
            <a:off x="8632577" y="4976284"/>
            <a:ext cx="2628240" cy="720000"/>
            <a:chOff x="8632577" y="5185628"/>
            <a:chExt cx="2628240" cy="720000"/>
          </a:xfrm>
        </p:grpSpPr>
        <p:sp>
          <p:nvSpPr>
            <p:cNvPr id="49" name="Freeform 103"/>
            <p:cNvSpPr>
              <a:spLocks noEditPoints="1"/>
            </p:cNvSpPr>
            <p:nvPr/>
          </p:nvSpPr>
          <p:spPr bwMode="auto">
            <a:xfrm>
              <a:off x="8632577" y="5312298"/>
              <a:ext cx="529433" cy="481760"/>
            </a:xfrm>
            <a:custGeom>
              <a:avLst/>
              <a:gdLst>
                <a:gd name="T0" fmla="*/ 160 w 192"/>
                <a:gd name="T1" fmla="*/ 144 h 152"/>
                <a:gd name="T2" fmla="*/ 160 w 192"/>
                <a:gd name="T3" fmla="*/ 4 h 152"/>
                <a:gd name="T4" fmla="*/ 156 w 192"/>
                <a:gd name="T5" fmla="*/ 0 h 152"/>
                <a:gd name="T6" fmla="*/ 36 w 192"/>
                <a:gd name="T7" fmla="*/ 0 h 152"/>
                <a:gd name="T8" fmla="*/ 32 w 192"/>
                <a:gd name="T9" fmla="*/ 4 h 152"/>
                <a:gd name="T10" fmla="*/ 4 w 192"/>
                <a:gd name="T11" fmla="*/ 144 h 152"/>
                <a:gd name="T12" fmla="*/ 2 w 192"/>
                <a:gd name="T13" fmla="*/ 146 h 152"/>
                <a:gd name="T14" fmla="*/ 0 w 192"/>
                <a:gd name="T15" fmla="*/ 148 h 152"/>
                <a:gd name="T16" fmla="*/ 4 w 192"/>
                <a:gd name="T17" fmla="*/ 152 h 152"/>
                <a:gd name="T18" fmla="*/ 188 w 192"/>
                <a:gd name="T19" fmla="*/ 152 h 152"/>
                <a:gd name="T20" fmla="*/ 192 w 192"/>
                <a:gd name="T21" fmla="*/ 148 h 152"/>
                <a:gd name="T22" fmla="*/ 190 w 192"/>
                <a:gd name="T23" fmla="*/ 146 h 152"/>
                <a:gd name="T24" fmla="*/ 188 w 192"/>
                <a:gd name="T25" fmla="*/ 144 h 152"/>
                <a:gd name="T26" fmla="*/ 48 w 192"/>
                <a:gd name="T27" fmla="*/ 120 h 152"/>
                <a:gd name="T28" fmla="*/ 64 w 192"/>
                <a:gd name="T29" fmla="*/ 104 h 152"/>
                <a:gd name="T30" fmla="*/ 64 w 192"/>
                <a:gd name="T31" fmla="*/ 88 h 152"/>
                <a:gd name="T32" fmla="*/ 48 w 192"/>
                <a:gd name="T33" fmla="*/ 72 h 152"/>
                <a:gd name="T34" fmla="*/ 64 w 192"/>
                <a:gd name="T35" fmla="*/ 88 h 152"/>
                <a:gd name="T36" fmla="*/ 48 w 192"/>
                <a:gd name="T37" fmla="*/ 56 h 152"/>
                <a:gd name="T38" fmla="*/ 64 w 192"/>
                <a:gd name="T39" fmla="*/ 40 h 152"/>
                <a:gd name="T40" fmla="*/ 64 w 192"/>
                <a:gd name="T41" fmla="*/ 24 h 152"/>
                <a:gd name="T42" fmla="*/ 48 w 192"/>
                <a:gd name="T43" fmla="*/ 8 h 152"/>
                <a:gd name="T44" fmla="*/ 64 w 192"/>
                <a:gd name="T45" fmla="*/ 24 h 152"/>
                <a:gd name="T46" fmla="*/ 112 w 192"/>
                <a:gd name="T47" fmla="*/ 8 h 152"/>
                <a:gd name="T48" fmla="*/ 80 w 192"/>
                <a:gd name="T49" fmla="*/ 24 h 152"/>
                <a:gd name="T50" fmla="*/ 80 w 192"/>
                <a:gd name="T51" fmla="*/ 40 h 152"/>
                <a:gd name="T52" fmla="*/ 112 w 192"/>
                <a:gd name="T53" fmla="*/ 56 h 152"/>
                <a:gd name="T54" fmla="*/ 80 w 192"/>
                <a:gd name="T55" fmla="*/ 40 h 152"/>
                <a:gd name="T56" fmla="*/ 112 w 192"/>
                <a:gd name="T57" fmla="*/ 72 h 152"/>
                <a:gd name="T58" fmla="*/ 80 w 192"/>
                <a:gd name="T59" fmla="*/ 88 h 152"/>
                <a:gd name="T60" fmla="*/ 112 w 192"/>
                <a:gd name="T61" fmla="*/ 144 h 152"/>
                <a:gd name="T62" fmla="*/ 80 w 192"/>
                <a:gd name="T63" fmla="*/ 108 h 152"/>
                <a:gd name="T64" fmla="*/ 82 w 192"/>
                <a:gd name="T65" fmla="*/ 106 h 152"/>
                <a:gd name="T66" fmla="*/ 108 w 192"/>
                <a:gd name="T67" fmla="*/ 104 h 152"/>
                <a:gd name="T68" fmla="*/ 110 w 192"/>
                <a:gd name="T69" fmla="*/ 106 h 152"/>
                <a:gd name="T70" fmla="*/ 112 w 192"/>
                <a:gd name="T71" fmla="*/ 144 h 152"/>
                <a:gd name="T72" fmla="*/ 128 w 192"/>
                <a:gd name="T73" fmla="*/ 120 h 152"/>
                <a:gd name="T74" fmla="*/ 144 w 192"/>
                <a:gd name="T75" fmla="*/ 104 h 152"/>
                <a:gd name="T76" fmla="*/ 144 w 192"/>
                <a:gd name="T77" fmla="*/ 88 h 152"/>
                <a:gd name="T78" fmla="*/ 128 w 192"/>
                <a:gd name="T79" fmla="*/ 72 h 152"/>
                <a:gd name="T80" fmla="*/ 144 w 192"/>
                <a:gd name="T81" fmla="*/ 88 h 152"/>
                <a:gd name="T82" fmla="*/ 128 w 192"/>
                <a:gd name="T83" fmla="*/ 56 h 152"/>
                <a:gd name="T84" fmla="*/ 144 w 192"/>
                <a:gd name="T85" fmla="*/ 40 h 152"/>
                <a:gd name="T86" fmla="*/ 144 w 192"/>
                <a:gd name="T87" fmla="*/ 24 h 152"/>
                <a:gd name="T88" fmla="*/ 128 w 192"/>
                <a:gd name="T89" fmla="*/ 8 h 152"/>
                <a:gd name="T90" fmla="*/ 144 w 192"/>
                <a:gd name="T91"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52">
                  <a:moveTo>
                    <a:pt x="188" y="144"/>
                  </a:moveTo>
                  <a:lnTo>
                    <a:pt x="160" y="144"/>
                  </a:lnTo>
                  <a:lnTo>
                    <a:pt x="160" y="4"/>
                  </a:lnTo>
                  <a:lnTo>
                    <a:pt x="160" y="4"/>
                  </a:lnTo>
                  <a:lnTo>
                    <a:pt x="158" y="2"/>
                  </a:lnTo>
                  <a:lnTo>
                    <a:pt x="156" y="0"/>
                  </a:lnTo>
                  <a:lnTo>
                    <a:pt x="36" y="0"/>
                  </a:lnTo>
                  <a:lnTo>
                    <a:pt x="36" y="0"/>
                  </a:lnTo>
                  <a:lnTo>
                    <a:pt x="34" y="2"/>
                  </a:lnTo>
                  <a:lnTo>
                    <a:pt x="32" y="4"/>
                  </a:lnTo>
                  <a:lnTo>
                    <a:pt x="32" y="144"/>
                  </a:lnTo>
                  <a:lnTo>
                    <a:pt x="4" y="144"/>
                  </a:lnTo>
                  <a:lnTo>
                    <a:pt x="4" y="144"/>
                  </a:lnTo>
                  <a:lnTo>
                    <a:pt x="2" y="146"/>
                  </a:lnTo>
                  <a:lnTo>
                    <a:pt x="0" y="148"/>
                  </a:lnTo>
                  <a:lnTo>
                    <a:pt x="0" y="148"/>
                  </a:lnTo>
                  <a:lnTo>
                    <a:pt x="2" y="150"/>
                  </a:lnTo>
                  <a:lnTo>
                    <a:pt x="4" y="152"/>
                  </a:lnTo>
                  <a:lnTo>
                    <a:pt x="188" y="152"/>
                  </a:lnTo>
                  <a:lnTo>
                    <a:pt x="188" y="152"/>
                  </a:lnTo>
                  <a:lnTo>
                    <a:pt x="190" y="150"/>
                  </a:lnTo>
                  <a:lnTo>
                    <a:pt x="192" y="148"/>
                  </a:lnTo>
                  <a:lnTo>
                    <a:pt x="192" y="148"/>
                  </a:lnTo>
                  <a:lnTo>
                    <a:pt x="190" y="146"/>
                  </a:lnTo>
                  <a:lnTo>
                    <a:pt x="188" y="144"/>
                  </a:lnTo>
                  <a:lnTo>
                    <a:pt x="188" y="144"/>
                  </a:lnTo>
                  <a:close/>
                  <a:moveTo>
                    <a:pt x="64" y="120"/>
                  </a:moveTo>
                  <a:lnTo>
                    <a:pt x="48" y="120"/>
                  </a:lnTo>
                  <a:lnTo>
                    <a:pt x="48" y="104"/>
                  </a:lnTo>
                  <a:lnTo>
                    <a:pt x="64" y="104"/>
                  </a:lnTo>
                  <a:lnTo>
                    <a:pt x="64" y="120"/>
                  </a:lnTo>
                  <a:close/>
                  <a:moveTo>
                    <a:pt x="64" y="88"/>
                  </a:moveTo>
                  <a:lnTo>
                    <a:pt x="48" y="88"/>
                  </a:lnTo>
                  <a:lnTo>
                    <a:pt x="48" y="72"/>
                  </a:lnTo>
                  <a:lnTo>
                    <a:pt x="64" y="72"/>
                  </a:lnTo>
                  <a:lnTo>
                    <a:pt x="64" y="88"/>
                  </a:lnTo>
                  <a:close/>
                  <a:moveTo>
                    <a:pt x="64" y="56"/>
                  </a:moveTo>
                  <a:lnTo>
                    <a:pt x="48" y="56"/>
                  </a:lnTo>
                  <a:lnTo>
                    <a:pt x="48" y="40"/>
                  </a:lnTo>
                  <a:lnTo>
                    <a:pt x="64" y="40"/>
                  </a:lnTo>
                  <a:lnTo>
                    <a:pt x="64" y="56"/>
                  </a:lnTo>
                  <a:close/>
                  <a:moveTo>
                    <a:pt x="64" y="24"/>
                  </a:moveTo>
                  <a:lnTo>
                    <a:pt x="48" y="24"/>
                  </a:lnTo>
                  <a:lnTo>
                    <a:pt x="48" y="8"/>
                  </a:lnTo>
                  <a:lnTo>
                    <a:pt x="64" y="8"/>
                  </a:lnTo>
                  <a:lnTo>
                    <a:pt x="64" y="24"/>
                  </a:lnTo>
                  <a:close/>
                  <a:moveTo>
                    <a:pt x="80" y="8"/>
                  </a:moveTo>
                  <a:lnTo>
                    <a:pt x="112" y="8"/>
                  </a:lnTo>
                  <a:lnTo>
                    <a:pt x="112" y="24"/>
                  </a:lnTo>
                  <a:lnTo>
                    <a:pt x="80" y="24"/>
                  </a:lnTo>
                  <a:lnTo>
                    <a:pt x="80" y="8"/>
                  </a:lnTo>
                  <a:close/>
                  <a:moveTo>
                    <a:pt x="80" y="40"/>
                  </a:moveTo>
                  <a:lnTo>
                    <a:pt x="112" y="40"/>
                  </a:lnTo>
                  <a:lnTo>
                    <a:pt x="112" y="56"/>
                  </a:lnTo>
                  <a:lnTo>
                    <a:pt x="80" y="56"/>
                  </a:lnTo>
                  <a:lnTo>
                    <a:pt x="80" y="40"/>
                  </a:lnTo>
                  <a:close/>
                  <a:moveTo>
                    <a:pt x="80" y="72"/>
                  </a:moveTo>
                  <a:lnTo>
                    <a:pt x="112" y="72"/>
                  </a:lnTo>
                  <a:lnTo>
                    <a:pt x="112" y="88"/>
                  </a:lnTo>
                  <a:lnTo>
                    <a:pt x="80" y="88"/>
                  </a:lnTo>
                  <a:lnTo>
                    <a:pt x="80" y="72"/>
                  </a:lnTo>
                  <a:close/>
                  <a:moveTo>
                    <a:pt x="112" y="144"/>
                  </a:moveTo>
                  <a:lnTo>
                    <a:pt x="80" y="144"/>
                  </a:lnTo>
                  <a:lnTo>
                    <a:pt x="80" y="108"/>
                  </a:lnTo>
                  <a:lnTo>
                    <a:pt x="80" y="108"/>
                  </a:lnTo>
                  <a:lnTo>
                    <a:pt x="82" y="106"/>
                  </a:lnTo>
                  <a:lnTo>
                    <a:pt x="84" y="104"/>
                  </a:lnTo>
                  <a:lnTo>
                    <a:pt x="108" y="104"/>
                  </a:lnTo>
                  <a:lnTo>
                    <a:pt x="108" y="104"/>
                  </a:lnTo>
                  <a:lnTo>
                    <a:pt x="110" y="106"/>
                  </a:lnTo>
                  <a:lnTo>
                    <a:pt x="112" y="108"/>
                  </a:lnTo>
                  <a:lnTo>
                    <a:pt x="112" y="144"/>
                  </a:lnTo>
                  <a:close/>
                  <a:moveTo>
                    <a:pt x="144" y="120"/>
                  </a:moveTo>
                  <a:lnTo>
                    <a:pt x="128" y="120"/>
                  </a:lnTo>
                  <a:lnTo>
                    <a:pt x="128" y="104"/>
                  </a:lnTo>
                  <a:lnTo>
                    <a:pt x="144" y="104"/>
                  </a:lnTo>
                  <a:lnTo>
                    <a:pt x="144" y="120"/>
                  </a:lnTo>
                  <a:close/>
                  <a:moveTo>
                    <a:pt x="144" y="88"/>
                  </a:moveTo>
                  <a:lnTo>
                    <a:pt x="128" y="88"/>
                  </a:lnTo>
                  <a:lnTo>
                    <a:pt x="128" y="72"/>
                  </a:lnTo>
                  <a:lnTo>
                    <a:pt x="144" y="72"/>
                  </a:lnTo>
                  <a:lnTo>
                    <a:pt x="144" y="88"/>
                  </a:lnTo>
                  <a:close/>
                  <a:moveTo>
                    <a:pt x="144" y="56"/>
                  </a:moveTo>
                  <a:lnTo>
                    <a:pt x="128" y="56"/>
                  </a:lnTo>
                  <a:lnTo>
                    <a:pt x="128" y="40"/>
                  </a:lnTo>
                  <a:lnTo>
                    <a:pt x="144" y="40"/>
                  </a:lnTo>
                  <a:lnTo>
                    <a:pt x="144" y="56"/>
                  </a:lnTo>
                  <a:close/>
                  <a:moveTo>
                    <a:pt x="144" y="24"/>
                  </a:moveTo>
                  <a:lnTo>
                    <a:pt x="128" y="24"/>
                  </a:lnTo>
                  <a:lnTo>
                    <a:pt x="128" y="8"/>
                  </a:lnTo>
                  <a:lnTo>
                    <a:pt x="144" y="8"/>
                  </a:lnTo>
                  <a:lnTo>
                    <a:pt x="144" y="2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1" name="Text Placeholder 25"/>
            <p:cNvSpPr txBox="1">
              <a:spLocks/>
            </p:cNvSpPr>
            <p:nvPr/>
          </p:nvSpPr>
          <p:spPr>
            <a:xfrm>
              <a:off x="9244817" y="5185628"/>
              <a:ext cx="2016000" cy="720000"/>
            </a:xfrm>
            <a:prstGeom prst="rect">
              <a:avLst/>
            </a:prstGeom>
            <a:noFill/>
          </p:spPr>
          <p:txBody>
            <a:bodyPr vert="horz" lIns="108288" tIns="54146" rIns="108288" bIns="54146" rtlCol="0" anchor="ctr">
              <a:normAutofit/>
            </a:bodyPr>
            <a:lstStyle>
              <a:lvl1pPr marL="0" marR="0" indent="0" algn="l" defTabSz="309563" rtl="0" eaLnBrk="1" latinLnBrk="0" hangingPunct="1">
                <a:lnSpc>
                  <a:spcPct val="100000"/>
                </a:lnSpc>
                <a:spcBef>
                  <a:spcPts val="2213"/>
                </a:spcBef>
                <a:spcAft>
                  <a:spcPts val="0"/>
                </a:spcAft>
                <a:buClr>
                  <a:srgbClr val="7ED0E0"/>
                </a:buClr>
                <a:buSzPct val="85000"/>
                <a:buFontTx/>
                <a:buNone/>
                <a:tabLst/>
                <a:defRPr sz="1400" b="0" i="0" u="none" strike="noStrike" cap="none" spc="0" baseline="0">
                  <a:ln>
                    <a:noFill/>
                  </a:ln>
                  <a:solidFill>
                    <a:schemeClr val="tx1"/>
                  </a:solidFill>
                  <a:uFillTx/>
                  <a:latin typeface="Arial" panose="020B0604020202020204" pitchFamily="34" charset="0"/>
                  <a:ea typeface="Open Sans" panose="020B0606030504020204" pitchFamily="34" charset="0"/>
                  <a:cs typeface="Arial" panose="020B0604020202020204" pitchFamily="34" charset="0"/>
                  <a:sym typeface="Helvetica Light"/>
                </a:defRPr>
              </a:lvl1pPr>
              <a:lvl2pPr marL="476250" marR="0" indent="-238125" algn="l" defTabSz="309563" rtl="0" eaLnBrk="1" latinLnBrk="0" hangingPunct="1">
                <a:lnSpc>
                  <a:spcPct val="100000"/>
                </a:lnSpc>
                <a:spcBef>
                  <a:spcPts val="1800"/>
                </a:spcBef>
                <a:spcAft>
                  <a:spcPts val="0"/>
                </a:spcAft>
                <a:buClr>
                  <a:srgbClr val="7ED0E0"/>
                </a:buClr>
                <a:buSzPct val="75000"/>
                <a:buFont typeface="Wingdings 2" panose="05020102010507070707" pitchFamily="18" charset="2"/>
                <a:buChar char="Ã"/>
                <a:tabLst/>
                <a:defRPr sz="2000" b="0" i="0" u="none" strike="noStrike" cap="none" spc="0" baseline="0">
                  <a:ln>
                    <a:noFill/>
                  </a:ln>
                  <a:solidFill>
                    <a:srgbClr val="0067A5"/>
                  </a:solidFill>
                  <a:uFillTx/>
                  <a:latin typeface="Arial" panose="020B0604020202020204" pitchFamily="34" charset="0"/>
                  <a:ea typeface="Open Sans" panose="020B0606030504020204" pitchFamily="34" charset="0"/>
                  <a:cs typeface="Arial" panose="020B0604020202020204" pitchFamily="34" charset="0"/>
                  <a:sym typeface="Helvetica Light"/>
                </a:defRPr>
              </a:lvl2pPr>
              <a:lvl3pPr marL="714375" marR="0" indent="-238125" algn="l" defTabSz="309563" rtl="0" eaLnBrk="1" latinLnBrk="0" hangingPunct="1">
                <a:lnSpc>
                  <a:spcPct val="100000"/>
                </a:lnSpc>
                <a:spcBef>
                  <a:spcPts val="1200"/>
                </a:spcBef>
                <a:spcAft>
                  <a:spcPts val="0"/>
                </a:spcAft>
                <a:buClr>
                  <a:srgbClr val="7ED0E0"/>
                </a:buClr>
                <a:buSzPct val="75000"/>
                <a:buFont typeface="Wingdings" panose="05000000000000000000" pitchFamily="2" charset="2"/>
                <a:buChar char="§"/>
                <a:tabLst/>
                <a:defRPr sz="1800" b="0" i="0" u="none" strike="noStrike" cap="none" spc="0" baseline="0">
                  <a:ln>
                    <a:noFill/>
                  </a:ln>
                  <a:solidFill>
                    <a:srgbClr val="0067A5"/>
                  </a:solidFill>
                  <a:uFillTx/>
                  <a:latin typeface="Arial" panose="020B0604020202020204" pitchFamily="34" charset="0"/>
                  <a:ea typeface="Open Sans" panose="020B0606030504020204" pitchFamily="34" charset="0"/>
                  <a:cs typeface="Arial" panose="020B0604020202020204" pitchFamily="34" charset="0"/>
                  <a:sym typeface="Helvetica Light"/>
                </a:defRPr>
              </a:lvl3pPr>
              <a:lvl4pPr marL="952500" marR="0" indent="-238125" algn="l" defTabSz="309563" rtl="0" eaLnBrk="1" latinLnBrk="0" hangingPunct="1">
                <a:lnSpc>
                  <a:spcPct val="100000"/>
                </a:lnSpc>
                <a:spcBef>
                  <a:spcPts val="600"/>
                </a:spcBef>
                <a:spcAft>
                  <a:spcPts val="0"/>
                </a:spcAft>
                <a:buClrTx/>
                <a:buSzPct val="70000"/>
                <a:buFont typeface="Wingdings" panose="05000000000000000000" pitchFamily="2" charset="2"/>
                <a:buChar char="§"/>
                <a:tabLst/>
                <a:defRPr sz="1800" b="0" i="0" u="none" strike="noStrike" cap="none" spc="0" baseline="0">
                  <a:ln>
                    <a:noFill/>
                  </a:ln>
                  <a:solidFill>
                    <a:srgbClr val="0067A5"/>
                  </a:solidFill>
                  <a:uFillTx/>
                  <a:latin typeface="Arial" panose="020B0604020202020204" pitchFamily="34" charset="0"/>
                  <a:ea typeface="Open Sans" panose="020B0606030504020204" pitchFamily="34" charset="0"/>
                  <a:cs typeface="Arial" panose="020B0604020202020204" pitchFamily="34" charset="0"/>
                  <a:sym typeface="Helvetica Light"/>
                </a:defRPr>
              </a:lvl4pPr>
              <a:lvl5pPr marL="1190625" marR="0" indent="-238125" algn="l" defTabSz="309563" rtl="0" eaLnBrk="1" latinLnBrk="0" hangingPunct="1">
                <a:lnSpc>
                  <a:spcPct val="100000"/>
                </a:lnSpc>
                <a:spcBef>
                  <a:spcPts val="600"/>
                </a:spcBef>
                <a:spcAft>
                  <a:spcPts val="0"/>
                </a:spcAft>
                <a:buClrTx/>
                <a:buSzPct val="75000"/>
                <a:buFontTx/>
                <a:buChar char="•"/>
                <a:tabLst/>
                <a:defRPr sz="1400" b="0" i="0" u="none" strike="noStrike" cap="none" spc="0" baseline="0">
                  <a:ln>
                    <a:noFill/>
                  </a:ln>
                  <a:solidFill>
                    <a:srgbClr val="0067A5"/>
                  </a:solidFill>
                  <a:uFillTx/>
                  <a:latin typeface="Avenir Light"/>
                  <a:ea typeface="Open Sans" panose="020B0606030504020204" pitchFamily="34" charset="0"/>
                  <a:cs typeface="Open Sans" panose="020B0606030504020204" pitchFamily="34" charset="0"/>
                  <a:sym typeface="Helvetica Light"/>
                </a:defRPr>
              </a:lvl5pPr>
              <a:lvl6pPr marL="1428750"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875"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5000"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3125" marR="0" indent="-238125" algn="l" defTabSz="309563" rtl="0" eaLnBrk="1" latinLnBrk="0" hangingPunct="1">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a:lstStyle>
            <a:p>
              <a:pPr defTabSz="307836">
                <a:spcBef>
                  <a:spcPts val="0"/>
                </a:spcBef>
                <a:defRPr/>
              </a:pPr>
              <a:r>
                <a:rPr lang="en-GB" sz="1200" b="1" kern="0" dirty="0" smtClean="0">
                  <a:solidFill>
                    <a:schemeClr val="accent2"/>
                  </a:solidFill>
                </a:rPr>
                <a:t>Stable and trustworthy</a:t>
              </a:r>
              <a:endParaRPr lang="en-GB" sz="1200" b="1" kern="0" dirty="0">
                <a:solidFill>
                  <a:schemeClr val="accent2"/>
                </a:solidFill>
              </a:endParaRPr>
            </a:p>
          </p:txBody>
        </p:sp>
      </p:grpSp>
      <p:sp>
        <p:nvSpPr>
          <p:cNvPr id="52" name="Rounded Rectangle 51"/>
          <p:cNvSpPr/>
          <p:nvPr/>
        </p:nvSpPr>
        <p:spPr>
          <a:xfrm>
            <a:off x="4941310" y="2268490"/>
            <a:ext cx="2206877" cy="67039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3" tIns="45697" rIns="91393" bIns="45697" numCol="1" spcCol="0" rtlCol="0" fromWordArt="0" anchor="ctr" anchorCtr="0" forceAA="0" compatLnSpc="1">
            <a:prstTxWarp prst="textNoShape">
              <a:avLst/>
            </a:prstTxWarp>
            <a:noAutofit/>
          </a:bodyPr>
          <a:lstStyle/>
          <a:p>
            <a:pPr algn="ctr" defTabSz="1088224"/>
            <a:r>
              <a:rPr lang="en-GB" sz="1200" b="1" dirty="0" smtClean="0">
                <a:solidFill>
                  <a:prstClr val="black"/>
                </a:solidFill>
              </a:rPr>
              <a:t>Customer satisfaction </a:t>
            </a:r>
            <a:r>
              <a:rPr lang="en-GB" sz="1200" dirty="0" smtClean="0">
                <a:solidFill>
                  <a:prstClr val="black"/>
                </a:solidFill>
              </a:rPr>
              <a:t>primary driver in everything the bank does</a:t>
            </a:r>
            <a:endParaRPr lang="en-GB" sz="1200" dirty="0">
              <a:solidFill>
                <a:prstClr val="black"/>
              </a:solidFill>
            </a:endParaRPr>
          </a:p>
        </p:txBody>
      </p:sp>
      <p:sp>
        <p:nvSpPr>
          <p:cNvPr id="53" name="Rounded Rectangle 52"/>
          <p:cNvSpPr/>
          <p:nvPr/>
        </p:nvSpPr>
        <p:spPr>
          <a:xfrm>
            <a:off x="4941310" y="3548179"/>
            <a:ext cx="2206877" cy="67039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3" tIns="45697" rIns="91393" bIns="45697" numCol="1" spcCol="0" rtlCol="0" fromWordArt="0" anchor="ctr" anchorCtr="0" forceAA="0" compatLnSpc="1">
            <a:prstTxWarp prst="textNoShape">
              <a:avLst/>
            </a:prstTxWarp>
            <a:noAutofit/>
          </a:bodyPr>
          <a:lstStyle/>
          <a:p>
            <a:pPr algn="ctr" defTabSz="1088224"/>
            <a:r>
              <a:rPr lang="en-GB" sz="1200" b="1" dirty="0" smtClean="0">
                <a:solidFill>
                  <a:prstClr val="black"/>
                </a:solidFill>
              </a:rPr>
              <a:t>Outside-in perspective </a:t>
            </a:r>
            <a:r>
              <a:rPr lang="en-GB" sz="1200" dirty="0" smtClean="0">
                <a:solidFill>
                  <a:prstClr val="black"/>
                </a:solidFill>
              </a:rPr>
              <a:t>creating customer focus across organisation</a:t>
            </a:r>
            <a:endParaRPr lang="en-GB" sz="1200" dirty="0">
              <a:solidFill>
                <a:prstClr val="black"/>
              </a:solidFill>
            </a:endParaRPr>
          </a:p>
        </p:txBody>
      </p:sp>
      <p:sp>
        <p:nvSpPr>
          <p:cNvPr id="54" name="Rounded Rectangle 53"/>
          <p:cNvSpPr/>
          <p:nvPr/>
        </p:nvSpPr>
        <p:spPr>
          <a:xfrm>
            <a:off x="4941310" y="4827867"/>
            <a:ext cx="2206877" cy="67039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3" tIns="45697" rIns="91393" bIns="45697" numCol="1" spcCol="0" rtlCol="0" fromWordArt="0" anchor="ctr" anchorCtr="0" forceAA="0" compatLnSpc="1">
            <a:prstTxWarp prst="textNoShape">
              <a:avLst/>
            </a:prstTxWarp>
            <a:noAutofit/>
          </a:bodyPr>
          <a:lstStyle/>
          <a:p>
            <a:pPr algn="ctr" defTabSz="1088224"/>
            <a:r>
              <a:rPr lang="en-GB" sz="1200" dirty="0" smtClean="0">
                <a:solidFill>
                  <a:schemeClr val="tx1"/>
                </a:solidFill>
              </a:rPr>
              <a:t>Enables bank to </a:t>
            </a:r>
            <a:r>
              <a:rPr lang="en-GB" sz="1200" b="1" dirty="0" smtClean="0">
                <a:solidFill>
                  <a:schemeClr val="tx1"/>
                </a:solidFill>
              </a:rPr>
              <a:t>innovate and stay relevant</a:t>
            </a:r>
            <a:endParaRPr lang="en-GB" sz="1200" dirty="0">
              <a:solidFill>
                <a:schemeClr val="tx1"/>
              </a:solidFill>
            </a:endParaRPr>
          </a:p>
        </p:txBody>
      </p:sp>
      <p:sp>
        <p:nvSpPr>
          <p:cNvPr id="55" name="Right Arrow 54"/>
          <p:cNvSpPr/>
          <p:nvPr/>
        </p:nvSpPr>
        <p:spPr>
          <a:xfrm rot="5400000">
            <a:off x="5841893" y="4289223"/>
            <a:ext cx="405710" cy="46800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56" name="Right Arrow 55"/>
          <p:cNvSpPr/>
          <p:nvPr/>
        </p:nvSpPr>
        <p:spPr>
          <a:xfrm rot="5400000">
            <a:off x="5841893" y="3009534"/>
            <a:ext cx="405710" cy="46800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4" name="Title 3"/>
          <p:cNvSpPr>
            <a:spLocks noGrp="1"/>
          </p:cNvSpPr>
          <p:nvPr>
            <p:ph type="title"/>
          </p:nvPr>
        </p:nvSpPr>
        <p:spPr/>
        <p:txBody>
          <a:bodyPr/>
          <a:lstStyle/>
          <a:p>
            <a:r>
              <a:rPr lang="en-GB" dirty="0"/>
              <a:t>Our ambition is to be the Future Relationship Bank</a:t>
            </a:r>
          </a:p>
        </p:txBody>
      </p:sp>
      <p:sp>
        <p:nvSpPr>
          <p:cNvPr id="60" name="Oval 59"/>
          <p:cNvSpPr/>
          <p:nvPr/>
        </p:nvSpPr>
        <p:spPr>
          <a:xfrm>
            <a:off x="4102572" y="1441624"/>
            <a:ext cx="274320" cy="274320"/>
          </a:xfrm>
          <a:prstGeom prst="ellipse">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smtClean="0">
                <a:solidFill>
                  <a:schemeClr val="tx1"/>
                </a:solidFill>
              </a:rPr>
              <a:t>+</a:t>
            </a:r>
            <a:endParaRPr lang="en-US" sz="1100" b="1" dirty="0">
              <a:solidFill>
                <a:schemeClr val="tx1"/>
              </a:solidFill>
            </a:endParaRPr>
          </a:p>
        </p:txBody>
      </p:sp>
      <p:sp>
        <p:nvSpPr>
          <p:cNvPr id="61" name="Oval 60"/>
          <p:cNvSpPr/>
          <p:nvPr/>
        </p:nvSpPr>
        <p:spPr>
          <a:xfrm>
            <a:off x="7861182" y="1441624"/>
            <a:ext cx="274320" cy="274320"/>
          </a:xfrm>
          <a:prstGeom prst="ellipse">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smtClean="0">
                <a:solidFill>
                  <a:schemeClr val="tx1"/>
                </a:solidFill>
              </a:rPr>
              <a:t>=</a:t>
            </a:r>
            <a:endParaRPr lang="en-US" sz="1100" b="1" dirty="0">
              <a:solidFill>
                <a:schemeClr val="tx1"/>
              </a:solidFill>
            </a:endParaRPr>
          </a:p>
        </p:txBody>
      </p:sp>
    </p:spTree>
    <p:extLst>
      <p:ext uri="{BB962C8B-B14F-4D97-AF65-F5344CB8AC3E}">
        <p14:creationId xmlns:p14="http://schemas.microsoft.com/office/powerpoint/2010/main" val="1187386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48000" y="1676400"/>
            <a:ext cx="6337000" cy="4559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 name="Slide Number Placeholder 2"/>
          <p:cNvSpPr>
            <a:spLocks noGrp="1"/>
          </p:cNvSpPr>
          <p:nvPr>
            <p:ph type="sldNum" sz="quarter" idx="12"/>
          </p:nvPr>
        </p:nvSpPr>
        <p:spPr/>
        <p:txBody>
          <a:bodyPr/>
          <a:lstStyle/>
          <a:p>
            <a:fld id="{D14BCCD3-0010-4FBA-B965-2126ADC31932}" type="slidenum">
              <a:rPr lang="en-GB" smtClean="0"/>
              <a:pPr/>
              <a:t>9</a:t>
            </a:fld>
            <a:endParaRPr lang="en-GB" dirty="0"/>
          </a:p>
        </p:txBody>
      </p:sp>
      <p:sp>
        <p:nvSpPr>
          <p:cNvPr id="4" name="Title 3"/>
          <p:cNvSpPr>
            <a:spLocks noGrp="1"/>
          </p:cNvSpPr>
          <p:nvPr>
            <p:ph type="title"/>
          </p:nvPr>
        </p:nvSpPr>
        <p:spPr>
          <a:xfrm>
            <a:off x="647998" y="360083"/>
            <a:ext cx="10782001" cy="720167"/>
          </a:xfrm>
        </p:spPr>
        <p:txBody>
          <a:bodyPr/>
          <a:lstStyle/>
          <a:p>
            <a:r>
              <a:rPr lang="en-GB" dirty="0" smtClean="0"/>
              <a:t>We are ready to take the next step in our transformational journey</a:t>
            </a:r>
            <a:endParaRPr lang="en-GB" dirty="0"/>
          </a:p>
        </p:txBody>
      </p:sp>
      <p:grpSp>
        <p:nvGrpSpPr>
          <p:cNvPr id="9" name="Group 8"/>
          <p:cNvGrpSpPr/>
          <p:nvPr/>
        </p:nvGrpSpPr>
        <p:grpSpPr>
          <a:xfrm>
            <a:off x="667199" y="1828632"/>
            <a:ext cx="7259891" cy="5972475"/>
            <a:chOff x="720326" y="615257"/>
            <a:chExt cx="9181061" cy="7552957"/>
          </a:xfrm>
        </p:grpSpPr>
        <p:sp>
          <p:nvSpPr>
            <p:cNvPr id="5" name="Arc 4"/>
            <p:cNvSpPr/>
            <p:nvPr/>
          </p:nvSpPr>
          <p:spPr>
            <a:xfrm rot="17284907">
              <a:off x="720327" y="3648055"/>
              <a:ext cx="4520158" cy="4520159"/>
            </a:xfrm>
            <a:prstGeom prst="arc">
              <a:avLst>
                <a:gd name="adj1" fmla="val 16200000"/>
                <a:gd name="adj2" fmla="val 21197014"/>
              </a:avLst>
            </a:prstGeom>
            <a:ln w="508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Arc 6"/>
            <p:cNvSpPr/>
            <p:nvPr/>
          </p:nvSpPr>
          <p:spPr>
            <a:xfrm rot="17284907">
              <a:off x="3044427" y="2136757"/>
              <a:ext cx="4520158" cy="4520159"/>
            </a:xfrm>
            <a:prstGeom prst="arc">
              <a:avLst>
                <a:gd name="adj1" fmla="val 16200000"/>
                <a:gd name="adj2" fmla="val 21242940"/>
              </a:avLst>
            </a:prstGeom>
            <a:ln w="508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p:cNvSpPr/>
            <p:nvPr/>
          </p:nvSpPr>
          <p:spPr>
            <a:xfrm rot="17284907">
              <a:off x="5381229" y="615256"/>
              <a:ext cx="4520158" cy="4520159"/>
            </a:xfrm>
            <a:prstGeom prst="arc">
              <a:avLst>
                <a:gd name="adj1" fmla="val 16200000"/>
                <a:gd name="adj2" fmla="val 21113618"/>
              </a:avLst>
            </a:prstGeom>
            <a:ln w="508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cxnSp>
        <p:nvCxnSpPr>
          <p:cNvPr id="14" name="Straight Arrow Connector 13"/>
          <p:cNvCxnSpPr/>
          <p:nvPr/>
        </p:nvCxnSpPr>
        <p:spPr>
          <a:xfrm>
            <a:off x="761999" y="5869356"/>
            <a:ext cx="6012000" cy="0"/>
          </a:xfrm>
          <a:prstGeom prst="straightConnector1">
            <a:avLst/>
          </a:prstGeom>
          <a:ln w="57150">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48000" y="1326358"/>
            <a:ext cx="6337000" cy="350043"/>
          </a:xfrm>
          <a:prstGeom prst="rect">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Illustrative timeline</a:t>
            </a:r>
            <a:endParaRPr lang="en-GB" sz="1600" b="1" dirty="0">
              <a:solidFill>
                <a:schemeClr val="bg1"/>
              </a:solidFill>
            </a:endParaRPr>
          </a:p>
        </p:txBody>
      </p:sp>
      <p:sp>
        <p:nvSpPr>
          <p:cNvPr id="20" name="Rectangle 19"/>
          <p:cNvSpPr/>
          <p:nvPr/>
        </p:nvSpPr>
        <p:spPr>
          <a:xfrm>
            <a:off x="1092500" y="5687384"/>
            <a:ext cx="1461434" cy="3639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i="1" dirty="0" smtClean="0">
                <a:solidFill>
                  <a:schemeClr val="bg1"/>
                </a:solidFill>
              </a:rPr>
              <a:t>2015 - 2017</a:t>
            </a:r>
            <a:endParaRPr lang="en-GB" sz="1800" b="1" i="1" dirty="0">
              <a:solidFill>
                <a:schemeClr val="bg1"/>
              </a:solidFill>
            </a:endParaRPr>
          </a:p>
        </p:txBody>
      </p:sp>
      <p:sp>
        <p:nvSpPr>
          <p:cNvPr id="21" name="Rectangle 20"/>
          <p:cNvSpPr/>
          <p:nvPr/>
        </p:nvSpPr>
        <p:spPr>
          <a:xfrm>
            <a:off x="3003541" y="5687384"/>
            <a:ext cx="1461434" cy="3639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i="1" dirty="0" smtClean="0">
                <a:solidFill>
                  <a:schemeClr val="bg1"/>
                </a:solidFill>
              </a:rPr>
              <a:t>2018 - 2021</a:t>
            </a:r>
            <a:endParaRPr lang="en-GB" sz="1800" b="1" i="1" dirty="0">
              <a:solidFill>
                <a:schemeClr val="bg1"/>
              </a:solidFill>
            </a:endParaRPr>
          </a:p>
        </p:txBody>
      </p:sp>
      <p:sp>
        <p:nvSpPr>
          <p:cNvPr id="22" name="Rectangle 21"/>
          <p:cNvSpPr/>
          <p:nvPr/>
        </p:nvSpPr>
        <p:spPr>
          <a:xfrm>
            <a:off x="4914583" y="5687384"/>
            <a:ext cx="1461434" cy="3639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i="1" dirty="0" smtClean="0">
                <a:solidFill>
                  <a:schemeClr val="bg1"/>
                </a:solidFill>
              </a:rPr>
              <a:t>2021 - </a:t>
            </a:r>
            <a:endParaRPr lang="en-GB" sz="1800" b="1" i="1" dirty="0">
              <a:solidFill>
                <a:schemeClr val="bg1"/>
              </a:solidFill>
            </a:endParaRPr>
          </a:p>
        </p:txBody>
      </p:sp>
      <p:grpSp>
        <p:nvGrpSpPr>
          <p:cNvPr id="25" name="Group 24"/>
          <p:cNvGrpSpPr/>
          <p:nvPr/>
        </p:nvGrpSpPr>
        <p:grpSpPr>
          <a:xfrm>
            <a:off x="1508863" y="4573638"/>
            <a:ext cx="400108" cy="400108"/>
            <a:chOff x="6188046" y="3872926"/>
            <a:chExt cx="400108" cy="400108"/>
          </a:xfrm>
        </p:grpSpPr>
        <p:sp>
          <p:nvSpPr>
            <p:cNvPr id="23" name="Oval 22"/>
            <p:cNvSpPr/>
            <p:nvPr/>
          </p:nvSpPr>
          <p:spPr>
            <a:xfrm>
              <a:off x="6188046" y="3872926"/>
              <a:ext cx="400108" cy="400108"/>
            </a:xfrm>
            <a:prstGeom prst="ellipse">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bg1"/>
                </a:solidFill>
              </a:endParaRPr>
            </a:p>
          </p:txBody>
        </p:sp>
        <p:sp>
          <p:nvSpPr>
            <p:cNvPr id="24" name="TextBox 23"/>
            <p:cNvSpPr txBox="1"/>
            <p:nvPr/>
          </p:nvSpPr>
          <p:spPr>
            <a:xfrm>
              <a:off x="6238860" y="3903703"/>
              <a:ext cx="298480" cy="338554"/>
            </a:xfrm>
            <a:prstGeom prst="rect">
              <a:avLst/>
            </a:prstGeom>
            <a:noFill/>
          </p:spPr>
          <p:txBody>
            <a:bodyPr wrap="none" rtlCol="0">
              <a:spAutoFit/>
            </a:bodyPr>
            <a:lstStyle/>
            <a:p>
              <a:r>
                <a:rPr lang="en-GB" sz="1600" b="1" dirty="0" smtClean="0">
                  <a:solidFill>
                    <a:schemeClr val="bg1"/>
                  </a:solidFill>
                </a:rPr>
                <a:t>1</a:t>
              </a:r>
              <a:endParaRPr lang="en-GB" sz="1600" b="1" dirty="0">
                <a:solidFill>
                  <a:schemeClr val="bg1"/>
                </a:solidFill>
              </a:endParaRPr>
            </a:p>
          </p:txBody>
        </p:sp>
      </p:grpSp>
      <p:grpSp>
        <p:nvGrpSpPr>
          <p:cNvPr id="26" name="Group 25"/>
          <p:cNvGrpSpPr/>
          <p:nvPr/>
        </p:nvGrpSpPr>
        <p:grpSpPr>
          <a:xfrm>
            <a:off x="3416392" y="3360273"/>
            <a:ext cx="400108" cy="400108"/>
            <a:chOff x="6188046" y="3872926"/>
            <a:chExt cx="400108" cy="400108"/>
          </a:xfrm>
        </p:grpSpPr>
        <p:sp>
          <p:nvSpPr>
            <p:cNvPr id="27" name="Oval 26"/>
            <p:cNvSpPr/>
            <p:nvPr/>
          </p:nvSpPr>
          <p:spPr>
            <a:xfrm>
              <a:off x="6188046" y="3872926"/>
              <a:ext cx="400108" cy="400108"/>
            </a:xfrm>
            <a:prstGeom prst="ellipse">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bg1"/>
                </a:solidFill>
              </a:endParaRPr>
            </a:p>
          </p:txBody>
        </p:sp>
        <p:sp>
          <p:nvSpPr>
            <p:cNvPr id="28" name="TextBox 27"/>
            <p:cNvSpPr txBox="1"/>
            <p:nvPr/>
          </p:nvSpPr>
          <p:spPr>
            <a:xfrm>
              <a:off x="6238860" y="3903703"/>
              <a:ext cx="298480" cy="338554"/>
            </a:xfrm>
            <a:prstGeom prst="rect">
              <a:avLst/>
            </a:prstGeom>
            <a:noFill/>
          </p:spPr>
          <p:txBody>
            <a:bodyPr wrap="none" rtlCol="0">
              <a:spAutoFit/>
            </a:bodyPr>
            <a:lstStyle/>
            <a:p>
              <a:r>
                <a:rPr lang="en-GB" sz="1600" b="1" dirty="0">
                  <a:solidFill>
                    <a:schemeClr val="bg1"/>
                  </a:solidFill>
                </a:rPr>
                <a:t>2</a:t>
              </a:r>
            </a:p>
          </p:txBody>
        </p:sp>
      </p:grpSp>
      <p:grpSp>
        <p:nvGrpSpPr>
          <p:cNvPr id="29" name="Group 28"/>
          <p:cNvGrpSpPr/>
          <p:nvPr/>
        </p:nvGrpSpPr>
        <p:grpSpPr>
          <a:xfrm>
            <a:off x="5245192" y="2142254"/>
            <a:ext cx="400108" cy="400108"/>
            <a:chOff x="6188046" y="3872926"/>
            <a:chExt cx="400108" cy="400108"/>
          </a:xfrm>
        </p:grpSpPr>
        <p:sp>
          <p:nvSpPr>
            <p:cNvPr id="30" name="Oval 29"/>
            <p:cNvSpPr/>
            <p:nvPr/>
          </p:nvSpPr>
          <p:spPr>
            <a:xfrm>
              <a:off x="6188046" y="3872926"/>
              <a:ext cx="400108" cy="400108"/>
            </a:xfrm>
            <a:prstGeom prst="ellipse">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bg1"/>
                </a:solidFill>
              </a:endParaRPr>
            </a:p>
          </p:txBody>
        </p:sp>
        <p:sp>
          <p:nvSpPr>
            <p:cNvPr id="31" name="TextBox 30"/>
            <p:cNvSpPr txBox="1"/>
            <p:nvPr/>
          </p:nvSpPr>
          <p:spPr>
            <a:xfrm>
              <a:off x="6238860" y="3903703"/>
              <a:ext cx="298480" cy="338554"/>
            </a:xfrm>
            <a:prstGeom prst="rect">
              <a:avLst/>
            </a:prstGeom>
            <a:noFill/>
          </p:spPr>
          <p:txBody>
            <a:bodyPr wrap="none" rtlCol="0">
              <a:spAutoFit/>
            </a:bodyPr>
            <a:lstStyle/>
            <a:p>
              <a:r>
                <a:rPr lang="en-GB" sz="1600" b="1" dirty="0" smtClean="0">
                  <a:solidFill>
                    <a:schemeClr val="bg1"/>
                  </a:solidFill>
                </a:rPr>
                <a:t>3</a:t>
              </a:r>
              <a:endParaRPr lang="en-GB" sz="1600" b="1" dirty="0">
                <a:solidFill>
                  <a:schemeClr val="bg1"/>
                </a:solidFill>
              </a:endParaRPr>
            </a:p>
          </p:txBody>
        </p:sp>
      </p:grpSp>
      <p:sp>
        <p:nvSpPr>
          <p:cNvPr id="32" name="TextBox 31"/>
          <p:cNvSpPr txBox="1"/>
          <p:nvPr/>
        </p:nvSpPr>
        <p:spPr>
          <a:xfrm>
            <a:off x="1146359" y="5014645"/>
            <a:ext cx="1125116" cy="338554"/>
          </a:xfrm>
          <a:prstGeom prst="rect">
            <a:avLst/>
          </a:prstGeom>
          <a:noFill/>
        </p:spPr>
        <p:txBody>
          <a:bodyPr wrap="none" rtlCol="0">
            <a:spAutoFit/>
          </a:bodyPr>
          <a:lstStyle/>
          <a:p>
            <a:pPr algn="ctr"/>
            <a:r>
              <a:rPr lang="en-GB" sz="1600" b="1" i="1" dirty="0" smtClean="0">
                <a:solidFill>
                  <a:schemeClr val="bg2"/>
                </a:solidFill>
              </a:rPr>
              <a:t>RAMP UP</a:t>
            </a:r>
            <a:endParaRPr lang="en-GB" sz="1600" b="1" i="1" dirty="0">
              <a:solidFill>
                <a:schemeClr val="bg2"/>
              </a:solidFill>
            </a:endParaRPr>
          </a:p>
        </p:txBody>
      </p:sp>
      <p:sp>
        <p:nvSpPr>
          <p:cNvPr id="33" name="TextBox 32"/>
          <p:cNvSpPr txBox="1"/>
          <p:nvPr/>
        </p:nvSpPr>
        <p:spPr>
          <a:xfrm>
            <a:off x="3040115" y="3760381"/>
            <a:ext cx="1378904" cy="338554"/>
          </a:xfrm>
          <a:prstGeom prst="rect">
            <a:avLst/>
          </a:prstGeom>
          <a:noFill/>
        </p:spPr>
        <p:txBody>
          <a:bodyPr wrap="none" rtlCol="0">
            <a:spAutoFit/>
          </a:bodyPr>
          <a:lstStyle/>
          <a:p>
            <a:pPr algn="ctr"/>
            <a:r>
              <a:rPr lang="en-GB" sz="1600" b="1" i="1" dirty="0" smtClean="0">
                <a:solidFill>
                  <a:schemeClr val="bg2"/>
                </a:solidFill>
              </a:rPr>
              <a:t>EXECUTION</a:t>
            </a:r>
            <a:endParaRPr lang="en-GB" sz="1600" b="1" i="1" dirty="0">
              <a:solidFill>
                <a:schemeClr val="bg2"/>
              </a:solidFill>
            </a:endParaRPr>
          </a:p>
        </p:txBody>
      </p:sp>
      <p:sp>
        <p:nvSpPr>
          <p:cNvPr id="34" name="TextBox 33"/>
          <p:cNvSpPr txBox="1"/>
          <p:nvPr/>
        </p:nvSpPr>
        <p:spPr>
          <a:xfrm>
            <a:off x="4731800" y="2565327"/>
            <a:ext cx="1652184" cy="338554"/>
          </a:xfrm>
          <a:prstGeom prst="rect">
            <a:avLst/>
          </a:prstGeom>
          <a:noFill/>
        </p:spPr>
        <p:txBody>
          <a:bodyPr wrap="none" rtlCol="0">
            <a:spAutoFit/>
          </a:bodyPr>
          <a:lstStyle/>
          <a:p>
            <a:pPr algn="ctr"/>
            <a:r>
              <a:rPr lang="en-GB" sz="1600" b="1" i="1" dirty="0" smtClean="0">
                <a:solidFill>
                  <a:schemeClr val="bg2"/>
                </a:solidFill>
              </a:rPr>
              <a:t>OPTIMISATION</a:t>
            </a:r>
            <a:endParaRPr lang="en-GB" sz="1600" b="1" i="1" dirty="0">
              <a:solidFill>
                <a:schemeClr val="bg2"/>
              </a:solidFill>
            </a:endParaRPr>
          </a:p>
        </p:txBody>
      </p:sp>
      <p:sp>
        <p:nvSpPr>
          <p:cNvPr id="35" name="Rectangle 34"/>
          <p:cNvSpPr/>
          <p:nvPr/>
        </p:nvSpPr>
        <p:spPr>
          <a:xfrm>
            <a:off x="7175800" y="1638450"/>
            <a:ext cx="4368500" cy="4559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p:txBody>
      </p:sp>
      <p:sp>
        <p:nvSpPr>
          <p:cNvPr id="36" name="Rectangle 35"/>
          <p:cNvSpPr/>
          <p:nvPr/>
        </p:nvSpPr>
        <p:spPr>
          <a:xfrm>
            <a:off x="7175800" y="1326358"/>
            <a:ext cx="4368500" cy="350043"/>
          </a:xfrm>
          <a:prstGeom prst="rect">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smtClean="0">
                <a:solidFill>
                  <a:schemeClr val="bg1"/>
                </a:solidFill>
              </a:rPr>
              <a:t>Success factors</a:t>
            </a:r>
            <a:endParaRPr lang="en-GB" sz="1600" b="1" dirty="0">
              <a:solidFill>
                <a:schemeClr val="bg1"/>
              </a:solidFill>
            </a:endParaRPr>
          </a:p>
        </p:txBody>
      </p:sp>
      <p:sp>
        <p:nvSpPr>
          <p:cNvPr id="55" name="TextBox 54"/>
          <p:cNvSpPr txBox="1"/>
          <p:nvPr/>
        </p:nvSpPr>
        <p:spPr>
          <a:xfrm>
            <a:off x="8242300" y="2112219"/>
            <a:ext cx="3315331" cy="946413"/>
          </a:xfrm>
          <a:prstGeom prst="rect">
            <a:avLst/>
          </a:prstGeom>
          <a:noFill/>
        </p:spPr>
        <p:txBody>
          <a:bodyPr wrap="none" rtlCol="0">
            <a:spAutoFit/>
          </a:bodyPr>
          <a:lstStyle/>
          <a:p>
            <a:pPr>
              <a:spcAft>
                <a:spcPts val="300"/>
              </a:spcAft>
              <a:buClr>
                <a:schemeClr val="bg2"/>
              </a:buClr>
              <a:buSzPct val="125000"/>
            </a:pPr>
            <a:r>
              <a:rPr lang="en-GB" sz="1200" dirty="0" smtClean="0">
                <a:solidFill>
                  <a:schemeClr val="tx1"/>
                </a:solidFill>
              </a:rPr>
              <a:t>Ambitious investments to build the foundation </a:t>
            </a:r>
          </a:p>
          <a:p>
            <a:pPr marL="285750" indent="-285750">
              <a:spcAft>
                <a:spcPts val="300"/>
              </a:spcAft>
              <a:buClr>
                <a:schemeClr val="bg2"/>
              </a:buClr>
              <a:buSzPct val="125000"/>
              <a:buFont typeface="Wingdings" panose="05000000000000000000" pitchFamily="2" charset="2"/>
              <a:buChar char="§"/>
            </a:pPr>
            <a:r>
              <a:rPr lang="en-GB" sz="1200" dirty="0" smtClean="0"/>
              <a:t>Fast &amp; agile</a:t>
            </a:r>
            <a:endParaRPr lang="en-GB" sz="1200" dirty="0"/>
          </a:p>
          <a:p>
            <a:pPr marL="285750" indent="-285750">
              <a:spcAft>
                <a:spcPts val="300"/>
              </a:spcAft>
              <a:buClr>
                <a:schemeClr val="bg2"/>
              </a:buClr>
              <a:buSzPct val="125000"/>
              <a:buFont typeface="Wingdings" panose="05000000000000000000" pitchFamily="2" charset="2"/>
              <a:buChar char="§"/>
            </a:pPr>
            <a:r>
              <a:rPr lang="en-GB" sz="1200" dirty="0"/>
              <a:t>Efficient and Scalable</a:t>
            </a:r>
            <a:r>
              <a:rPr lang="en-GB" sz="1200" dirty="0" smtClean="0"/>
              <a:t> </a:t>
            </a:r>
            <a:endParaRPr lang="en-GB" sz="1200" dirty="0"/>
          </a:p>
          <a:p>
            <a:pPr marL="285750" indent="-285750">
              <a:spcAft>
                <a:spcPts val="300"/>
              </a:spcAft>
              <a:buClr>
                <a:schemeClr val="bg2"/>
              </a:buClr>
              <a:buSzPct val="125000"/>
              <a:buFont typeface="Wingdings" panose="05000000000000000000" pitchFamily="2" charset="2"/>
              <a:buChar char="§"/>
            </a:pPr>
            <a:r>
              <a:rPr lang="en-GB" sz="1200" dirty="0"/>
              <a:t>Resilient and compliant</a:t>
            </a:r>
            <a:endParaRPr lang="en-GB" sz="1200" dirty="0" smtClean="0">
              <a:solidFill>
                <a:schemeClr val="tx1"/>
              </a:solidFill>
            </a:endParaRPr>
          </a:p>
        </p:txBody>
      </p:sp>
      <p:sp>
        <p:nvSpPr>
          <p:cNvPr id="56" name="TextBox 55"/>
          <p:cNvSpPr txBox="1"/>
          <p:nvPr/>
        </p:nvSpPr>
        <p:spPr>
          <a:xfrm>
            <a:off x="8242299" y="3478712"/>
            <a:ext cx="3389581" cy="946413"/>
          </a:xfrm>
          <a:prstGeom prst="rect">
            <a:avLst/>
          </a:prstGeom>
          <a:noFill/>
        </p:spPr>
        <p:txBody>
          <a:bodyPr wrap="square" rtlCol="0">
            <a:spAutoFit/>
          </a:bodyPr>
          <a:lstStyle/>
          <a:p>
            <a:pPr marL="285750" indent="-285750">
              <a:spcAft>
                <a:spcPts val="300"/>
              </a:spcAft>
              <a:buClr>
                <a:schemeClr val="bg2"/>
              </a:buClr>
              <a:buSzPct val="125000"/>
              <a:buFont typeface="Wingdings" panose="05000000000000000000" pitchFamily="2" charset="2"/>
              <a:buChar char="§"/>
            </a:pPr>
            <a:r>
              <a:rPr lang="en-GB" sz="1200" dirty="0"/>
              <a:t>Distribution/Channels/Service model</a:t>
            </a:r>
          </a:p>
          <a:p>
            <a:pPr marL="285750" indent="-285750">
              <a:spcAft>
                <a:spcPts val="300"/>
              </a:spcAft>
              <a:buClr>
                <a:schemeClr val="bg2"/>
              </a:buClr>
              <a:buSzPct val="125000"/>
              <a:buFont typeface="Wingdings" panose="05000000000000000000" pitchFamily="2" charset="2"/>
              <a:buChar char="§"/>
            </a:pPr>
            <a:r>
              <a:rPr lang="sv-SE" sz="1200" dirty="0"/>
              <a:t>Credit Processes &amp; Products</a:t>
            </a:r>
          </a:p>
          <a:p>
            <a:pPr marL="285750" indent="-285750">
              <a:spcAft>
                <a:spcPts val="300"/>
              </a:spcAft>
              <a:buClr>
                <a:schemeClr val="bg2"/>
              </a:buClr>
              <a:buSzPct val="125000"/>
              <a:buFont typeface="Wingdings" panose="05000000000000000000" pitchFamily="2" charset="2"/>
              <a:buChar char="§"/>
            </a:pPr>
            <a:r>
              <a:rPr lang="sv-SE" sz="1200" dirty="0"/>
              <a:t>IT &amp; Ops</a:t>
            </a:r>
          </a:p>
          <a:p>
            <a:pPr marL="285750" indent="-285750">
              <a:spcAft>
                <a:spcPts val="300"/>
              </a:spcAft>
              <a:buClr>
                <a:schemeClr val="bg2"/>
              </a:buClr>
              <a:buSzPct val="125000"/>
              <a:buFont typeface="Wingdings" panose="05000000000000000000" pitchFamily="2" charset="2"/>
              <a:buChar char="§"/>
            </a:pPr>
            <a:r>
              <a:rPr lang="sv-SE" sz="1200" dirty="0"/>
              <a:t>Key support functions</a:t>
            </a:r>
            <a:endParaRPr lang="en-GB" sz="1200" dirty="0"/>
          </a:p>
        </p:txBody>
      </p:sp>
      <p:sp>
        <p:nvSpPr>
          <p:cNvPr id="57" name="TextBox 56"/>
          <p:cNvSpPr txBox="1"/>
          <p:nvPr/>
        </p:nvSpPr>
        <p:spPr>
          <a:xfrm>
            <a:off x="8380165" y="5349844"/>
            <a:ext cx="1983235" cy="335156"/>
          </a:xfrm>
          <a:prstGeom prst="rect">
            <a:avLst/>
          </a:prstGeom>
          <a:noFill/>
        </p:spPr>
        <p:txBody>
          <a:bodyPr wrap="none" rtlCol="0">
            <a:spAutoFit/>
          </a:bodyPr>
          <a:lstStyle/>
          <a:p>
            <a:pPr>
              <a:lnSpc>
                <a:spcPct val="150000"/>
              </a:lnSpc>
              <a:buClr>
                <a:schemeClr val="bg2"/>
              </a:buClr>
              <a:buSzPct val="125000"/>
              <a:tabLst>
                <a:tab pos="177800" algn="l"/>
              </a:tabLst>
            </a:pPr>
            <a:r>
              <a:rPr lang="en-GB" sz="1200" b="1" i="1" dirty="0" smtClean="0">
                <a:solidFill>
                  <a:schemeClr val="tx1"/>
                </a:solidFill>
              </a:rPr>
              <a:t>Future relationship bank</a:t>
            </a:r>
            <a:endParaRPr lang="en-GB" sz="1200" b="1" i="1" dirty="0">
              <a:solidFill>
                <a:schemeClr val="tx1"/>
              </a:solidFill>
            </a:endParaRPr>
          </a:p>
        </p:txBody>
      </p:sp>
      <p:sp>
        <p:nvSpPr>
          <p:cNvPr id="58" name="Left Brace 57"/>
          <p:cNvSpPr/>
          <p:nvPr/>
        </p:nvSpPr>
        <p:spPr>
          <a:xfrm>
            <a:off x="8001000" y="4807580"/>
            <a:ext cx="155448" cy="914400"/>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GB"/>
          </a:p>
        </p:txBody>
      </p:sp>
      <p:sp>
        <p:nvSpPr>
          <p:cNvPr id="59" name="Left Brace 58"/>
          <p:cNvSpPr/>
          <p:nvPr/>
        </p:nvSpPr>
        <p:spPr>
          <a:xfrm>
            <a:off x="8001000" y="3488608"/>
            <a:ext cx="155448" cy="914400"/>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GB"/>
          </a:p>
        </p:txBody>
      </p:sp>
      <p:sp>
        <p:nvSpPr>
          <p:cNvPr id="60" name="Left Brace 59"/>
          <p:cNvSpPr/>
          <p:nvPr/>
        </p:nvSpPr>
        <p:spPr>
          <a:xfrm>
            <a:off x="8001000" y="2164508"/>
            <a:ext cx="155448" cy="914400"/>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GB"/>
          </a:p>
        </p:txBody>
      </p:sp>
      <p:sp>
        <p:nvSpPr>
          <p:cNvPr id="64" name="TextBox 63"/>
          <p:cNvSpPr txBox="1"/>
          <p:nvPr/>
        </p:nvSpPr>
        <p:spPr>
          <a:xfrm>
            <a:off x="8168827" y="1835310"/>
            <a:ext cx="2125069" cy="338554"/>
          </a:xfrm>
          <a:prstGeom prst="rect">
            <a:avLst/>
          </a:prstGeom>
          <a:noFill/>
        </p:spPr>
        <p:txBody>
          <a:bodyPr wrap="none" rtlCol="0">
            <a:spAutoFit/>
          </a:bodyPr>
          <a:lstStyle/>
          <a:p>
            <a:pPr algn="ctr"/>
            <a:r>
              <a:rPr lang="en-GB" sz="1600" b="1" i="1" dirty="0" smtClean="0">
                <a:solidFill>
                  <a:schemeClr val="bg2"/>
                </a:solidFill>
              </a:rPr>
              <a:t>RAMP UP </a:t>
            </a:r>
            <a:r>
              <a:rPr lang="en-GB" sz="1100" b="1" i="1" dirty="0" smtClean="0">
                <a:solidFill>
                  <a:schemeClr val="bg2"/>
                </a:solidFill>
              </a:rPr>
              <a:t>(2015 – 2017)</a:t>
            </a:r>
            <a:endParaRPr lang="en-GB" sz="1600" b="1" i="1" dirty="0">
              <a:solidFill>
                <a:schemeClr val="bg2"/>
              </a:solidFill>
            </a:endParaRPr>
          </a:p>
        </p:txBody>
      </p:sp>
      <p:sp>
        <p:nvSpPr>
          <p:cNvPr id="65" name="TextBox 64"/>
          <p:cNvSpPr txBox="1"/>
          <p:nvPr/>
        </p:nvSpPr>
        <p:spPr>
          <a:xfrm>
            <a:off x="8168827" y="3152819"/>
            <a:ext cx="2390398" cy="338554"/>
          </a:xfrm>
          <a:prstGeom prst="rect">
            <a:avLst/>
          </a:prstGeom>
          <a:noFill/>
        </p:spPr>
        <p:txBody>
          <a:bodyPr wrap="none" rtlCol="0">
            <a:spAutoFit/>
          </a:bodyPr>
          <a:lstStyle/>
          <a:p>
            <a:pPr algn="ctr"/>
            <a:r>
              <a:rPr lang="en-GB" sz="1600" b="1" i="1" dirty="0" smtClean="0">
                <a:solidFill>
                  <a:schemeClr val="bg2"/>
                </a:solidFill>
              </a:rPr>
              <a:t>EXECUTION </a:t>
            </a:r>
            <a:r>
              <a:rPr lang="en-GB" sz="1100" b="1" i="1" dirty="0" smtClean="0">
                <a:solidFill>
                  <a:schemeClr val="bg2"/>
                </a:solidFill>
              </a:rPr>
              <a:t>(2018 – 2021)</a:t>
            </a:r>
            <a:endParaRPr lang="en-GB" sz="1100" b="1" i="1" dirty="0">
              <a:solidFill>
                <a:schemeClr val="bg2"/>
              </a:solidFill>
            </a:endParaRPr>
          </a:p>
        </p:txBody>
      </p:sp>
      <p:sp>
        <p:nvSpPr>
          <p:cNvPr id="66" name="TextBox 65"/>
          <p:cNvSpPr txBox="1"/>
          <p:nvPr/>
        </p:nvSpPr>
        <p:spPr>
          <a:xfrm>
            <a:off x="8168827" y="4483027"/>
            <a:ext cx="2333459" cy="338554"/>
          </a:xfrm>
          <a:prstGeom prst="rect">
            <a:avLst/>
          </a:prstGeom>
          <a:noFill/>
        </p:spPr>
        <p:txBody>
          <a:bodyPr wrap="none" rtlCol="0">
            <a:spAutoFit/>
          </a:bodyPr>
          <a:lstStyle/>
          <a:p>
            <a:pPr algn="ctr"/>
            <a:r>
              <a:rPr lang="en-GB" sz="1600" b="1" i="1" dirty="0" smtClean="0">
                <a:solidFill>
                  <a:schemeClr val="bg2"/>
                </a:solidFill>
              </a:rPr>
              <a:t>OPTIMISATION </a:t>
            </a:r>
            <a:r>
              <a:rPr lang="en-GB" sz="1100" b="1" i="1" dirty="0" smtClean="0">
                <a:solidFill>
                  <a:schemeClr val="bg2"/>
                </a:solidFill>
              </a:rPr>
              <a:t>(2021 - ) </a:t>
            </a:r>
            <a:endParaRPr lang="en-GB" sz="1100" b="1" i="1" dirty="0">
              <a:solidFill>
                <a:schemeClr val="bg2"/>
              </a:solidFill>
            </a:endParaRPr>
          </a:p>
        </p:txBody>
      </p:sp>
      <p:sp>
        <p:nvSpPr>
          <p:cNvPr id="68" name="Freeform 67"/>
          <p:cNvSpPr>
            <a:spLocks noChangeAspect="1" noEditPoints="1"/>
          </p:cNvSpPr>
          <p:nvPr/>
        </p:nvSpPr>
        <p:spPr bwMode="auto">
          <a:xfrm>
            <a:off x="8369326" y="5008315"/>
            <a:ext cx="326253" cy="326253"/>
          </a:xfrm>
          <a:custGeom>
            <a:avLst/>
            <a:gdLst>
              <a:gd name="T0" fmla="*/ 192 w 198"/>
              <a:gd name="T1" fmla="*/ 19 h 198"/>
              <a:gd name="T2" fmla="*/ 184 w 198"/>
              <a:gd name="T3" fmla="*/ 17 h 198"/>
              <a:gd name="T4" fmla="*/ 190 w 198"/>
              <a:gd name="T5" fmla="*/ 22 h 198"/>
              <a:gd name="T6" fmla="*/ 177 w 198"/>
              <a:gd name="T7" fmla="*/ 25 h 198"/>
              <a:gd name="T8" fmla="*/ 182 w 198"/>
              <a:gd name="T9" fmla="*/ 29 h 198"/>
              <a:gd name="T10" fmla="*/ 169 w 198"/>
              <a:gd name="T11" fmla="*/ 33 h 198"/>
              <a:gd name="T12" fmla="*/ 98 w 198"/>
              <a:gd name="T13" fmla="*/ 104 h 198"/>
              <a:gd name="T14" fmla="*/ 94 w 198"/>
              <a:gd name="T15" fmla="*/ 100 h 198"/>
              <a:gd name="T16" fmla="*/ 165 w 198"/>
              <a:gd name="T17" fmla="*/ 29 h 198"/>
              <a:gd name="T18" fmla="*/ 168 w 198"/>
              <a:gd name="T19" fmla="*/ 16 h 198"/>
              <a:gd name="T20" fmla="*/ 173 w 198"/>
              <a:gd name="T21" fmla="*/ 21 h 198"/>
              <a:gd name="T22" fmla="*/ 176 w 198"/>
              <a:gd name="T23" fmla="*/ 8 h 198"/>
              <a:gd name="T24" fmla="*/ 181 w 198"/>
              <a:gd name="T25" fmla="*/ 14 h 198"/>
              <a:gd name="T26" fmla="*/ 178 w 198"/>
              <a:gd name="T27" fmla="*/ 5 h 198"/>
              <a:gd name="T28" fmla="*/ 186 w 198"/>
              <a:gd name="T29" fmla="*/ 8 h 198"/>
              <a:gd name="T30" fmla="*/ 193 w 198"/>
              <a:gd name="T31" fmla="*/ 9 h 198"/>
              <a:gd name="T32" fmla="*/ 198 w 198"/>
              <a:gd name="T33" fmla="*/ 14 h 198"/>
              <a:gd name="T34" fmla="*/ 104 w 198"/>
              <a:gd name="T35" fmla="*/ 81 h 198"/>
              <a:gd name="T36" fmla="*/ 71 w 198"/>
              <a:gd name="T37" fmla="*/ 103 h 198"/>
              <a:gd name="T38" fmla="*/ 119 w 198"/>
              <a:gd name="T39" fmla="*/ 103 h 198"/>
              <a:gd name="T40" fmla="*/ 102 w 198"/>
              <a:gd name="T41" fmla="*/ 108 h 198"/>
              <a:gd name="T42" fmla="*/ 96 w 198"/>
              <a:gd name="T43" fmla="*/ 111 h 198"/>
              <a:gd name="T44" fmla="*/ 87 w 198"/>
              <a:gd name="T45" fmla="*/ 103 h 198"/>
              <a:gd name="T46" fmla="*/ 90 w 198"/>
              <a:gd name="T47" fmla="*/ 96 h 198"/>
              <a:gd name="T48" fmla="*/ 95 w 198"/>
              <a:gd name="T49" fmla="*/ 44 h 198"/>
              <a:gd name="T50" fmla="*/ 95 w 198"/>
              <a:gd name="T51" fmla="*/ 162 h 198"/>
              <a:gd name="T52" fmla="*/ 143 w 198"/>
              <a:gd name="T53" fmla="*/ 68 h 198"/>
              <a:gd name="T54" fmla="*/ 138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4"/>
                </a:moveTo>
                <a:cubicBezTo>
                  <a:pt x="192" y="19"/>
                  <a:pt x="192" y="19"/>
                  <a:pt x="192" y="19"/>
                </a:cubicBezTo>
                <a:cubicBezTo>
                  <a:pt x="185" y="17"/>
                  <a:pt x="185" y="17"/>
                  <a:pt x="185" y="17"/>
                </a:cubicBezTo>
                <a:cubicBezTo>
                  <a:pt x="184" y="17"/>
                  <a:pt x="184" y="17"/>
                  <a:pt x="184" y="17"/>
                </a:cubicBezTo>
                <a:cubicBezTo>
                  <a:pt x="183" y="19"/>
                  <a:pt x="183" y="19"/>
                  <a:pt x="183" y="19"/>
                </a:cubicBezTo>
                <a:cubicBezTo>
                  <a:pt x="190" y="22"/>
                  <a:pt x="190" y="22"/>
                  <a:pt x="190" y="22"/>
                </a:cubicBezTo>
                <a:cubicBezTo>
                  <a:pt x="184" y="27"/>
                  <a:pt x="184" y="27"/>
                  <a:pt x="184" y="27"/>
                </a:cubicBezTo>
                <a:cubicBezTo>
                  <a:pt x="177" y="25"/>
                  <a:pt x="177" y="25"/>
                  <a:pt x="177" y="25"/>
                </a:cubicBezTo>
                <a:cubicBezTo>
                  <a:pt x="175" y="27"/>
                  <a:pt x="175" y="27"/>
                  <a:pt x="175" y="27"/>
                </a:cubicBezTo>
                <a:cubicBezTo>
                  <a:pt x="182" y="29"/>
                  <a:pt x="182" y="29"/>
                  <a:pt x="182" y="29"/>
                </a:cubicBezTo>
                <a:cubicBezTo>
                  <a:pt x="176" y="35"/>
                  <a:pt x="176" y="35"/>
                  <a:pt x="176" y="35"/>
                </a:cubicBezTo>
                <a:cubicBezTo>
                  <a:pt x="169" y="33"/>
                  <a:pt x="169" y="33"/>
                  <a:pt x="169" y="33"/>
                </a:cubicBezTo>
                <a:cubicBezTo>
                  <a:pt x="106" y="95"/>
                  <a:pt x="106" y="95"/>
                  <a:pt x="106" y="95"/>
                </a:cubicBezTo>
                <a:cubicBezTo>
                  <a:pt x="98" y="104"/>
                  <a:pt x="98" y="104"/>
                  <a:pt x="98" y="104"/>
                </a:cubicBezTo>
                <a:cubicBezTo>
                  <a:pt x="97" y="105"/>
                  <a:pt x="95" y="105"/>
                  <a:pt x="94" y="104"/>
                </a:cubicBezTo>
                <a:cubicBezTo>
                  <a:pt x="93" y="103"/>
                  <a:pt x="93" y="101"/>
                  <a:pt x="94" y="100"/>
                </a:cubicBezTo>
                <a:cubicBezTo>
                  <a:pt x="103" y="92"/>
                  <a:pt x="103" y="92"/>
                  <a:pt x="103" y="92"/>
                </a:cubicBezTo>
                <a:cubicBezTo>
                  <a:pt x="165" y="29"/>
                  <a:pt x="165" y="29"/>
                  <a:pt x="165" y="29"/>
                </a:cubicBezTo>
                <a:cubicBezTo>
                  <a:pt x="163" y="21"/>
                  <a:pt x="163" y="21"/>
                  <a:pt x="163" y="21"/>
                </a:cubicBezTo>
                <a:cubicBezTo>
                  <a:pt x="168" y="16"/>
                  <a:pt x="168" y="16"/>
                  <a:pt x="168" y="16"/>
                </a:cubicBezTo>
                <a:cubicBezTo>
                  <a:pt x="171" y="24"/>
                  <a:pt x="171" y="24"/>
                  <a:pt x="171" y="24"/>
                </a:cubicBezTo>
                <a:cubicBezTo>
                  <a:pt x="173" y="21"/>
                  <a:pt x="173" y="21"/>
                  <a:pt x="173" y="21"/>
                </a:cubicBezTo>
                <a:cubicBezTo>
                  <a:pt x="170" y="13"/>
                  <a:pt x="170" y="13"/>
                  <a:pt x="170" y="13"/>
                </a:cubicBezTo>
                <a:cubicBezTo>
                  <a:pt x="176" y="8"/>
                  <a:pt x="176" y="8"/>
                  <a:pt x="176" y="8"/>
                </a:cubicBezTo>
                <a:cubicBezTo>
                  <a:pt x="178" y="16"/>
                  <a:pt x="178" y="16"/>
                  <a:pt x="178" y="16"/>
                </a:cubicBezTo>
                <a:cubicBezTo>
                  <a:pt x="181" y="14"/>
                  <a:pt x="181" y="14"/>
                  <a:pt x="181" y="14"/>
                </a:cubicBezTo>
                <a:cubicBezTo>
                  <a:pt x="181" y="13"/>
                  <a:pt x="181" y="13"/>
                  <a:pt x="181" y="13"/>
                </a:cubicBezTo>
                <a:cubicBezTo>
                  <a:pt x="178" y="5"/>
                  <a:pt x="178" y="5"/>
                  <a:pt x="178" y="5"/>
                </a:cubicBezTo>
                <a:cubicBezTo>
                  <a:pt x="184" y="0"/>
                  <a:pt x="184" y="0"/>
                  <a:pt x="184" y="0"/>
                </a:cubicBezTo>
                <a:cubicBezTo>
                  <a:pt x="186" y="8"/>
                  <a:pt x="186" y="8"/>
                  <a:pt x="186" y="8"/>
                </a:cubicBezTo>
                <a:cubicBezTo>
                  <a:pt x="189" y="5"/>
                  <a:pt x="189" y="5"/>
                  <a:pt x="189" y="5"/>
                </a:cubicBezTo>
                <a:cubicBezTo>
                  <a:pt x="193" y="9"/>
                  <a:pt x="193" y="9"/>
                  <a:pt x="193" y="9"/>
                </a:cubicBezTo>
                <a:cubicBezTo>
                  <a:pt x="190" y="11"/>
                  <a:pt x="190" y="11"/>
                  <a:pt x="190" y="11"/>
                </a:cubicBezTo>
                <a:lnTo>
                  <a:pt x="198" y="14"/>
                </a:lnTo>
                <a:close/>
                <a:moveTo>
                  <a:pt x="90" y="96"/>
                </a:moveTo>
                <a:cubicBezTo>
                  <a:pt x="104" y="81"/>
                  <a:pt x="104" y="81"/>
                  <a:pt x="104" y="81"/>
                </a:cubicBezTo>
                <a:cubicBezTo>
                  <a:pt x="102" y="80"/>
                  <a:pt x="98" y="79"/>
                  <a:pt x="95" y="79"/>
                </a:cubicBezTo>
                <a:cubicBezTo>
                  <a:pt x="82" y="79"/>
                  <a:pt x="71" y="90"/>
                  <a:pt x="71" y="103"/>
                </a:cubicBezTo>
                <a:cubicBezTo>
                  <a:pt x="71" y="116"/>
                  <a:pt x="82" y="127"/>
                  <a:pt x="95" y="127"/>
                </a:cubicBezTo>
                <a:cubicBezTo>
                  <a:pt x="108" y="127"/>
                  <a:pt x="119" y="116"/>
                  <a:pt x="119" y="103"/>
                </a:cubicBezTo>
                <a:cubicBezTo>
                  <a:pt x="119" y="100"/>
                  <a:pt x="118" y="96"/>
                  <a:pt x="117" y="94"/>
                </a:cubicBezTo>
                <a:cubicBezTo>
                  <a:pt x="102" y="108"/>
                  <a:pt x="102" y="108"/>
                  <a:pt x="102" y="108"/>
                </a:cubicBezTo>
                <a:cubicBezTo>
                  <a:pt x="101" y="110"/>
                  <a:pt x="98" y="111"/>
                  <a:pt x="96" y="111"/>
                </a:cubicBezTo>
                <a:cubicBezTo>
                  <a:pt x="96" y="111"/>
                  <a:pt x="96" y="111"/>
                  <a:pt x="96" y="111"/>
                </a:cubicBezTo>
                <a:cubicBezTo>
                  <a:pt x="96" y="111"/>
                  <a:pt x="95" y="111"/>
                  <a:pt x="95" y="111"/>
                </a:cubicBezTo>
                <a:cubicBezTo>
                  <a:pt x="91" y="111"/>
                  <a:pt x="87" y="107"/>
                  <a:pt x="87" y="103"/>
                </a:cubicBezTo>
                <a:cubicBezTo>
                  <a:pt x="87" y="103"/>
                  <a:pt x="87" y="103"/>
                  <a:pt x="87" y="103"/>
                </a:cubicBezTo>
                <a:cubicBezTo>
                  <a:pt x="87" y="100"/>
                  <a:pt x="88" y="98"/>
                  <a:pt x="90" y="96"/>
                </a:cubicBezTo>
                <a:close/>
                <a:moveTo>
                  <a:pt x="130" y="55"/>
                </a:moveTo>
                <a:cubicBezTo>
                  <a:pt x="120" y="48"/>
                  <a:pt x="108" y="44"/>
                  <a:pt x="95" y="44"/>
                </a:cubicBezTo>
                <a:cubicBezTo>
                  <a:pt x="62" y="44"/>
                  <a:pt x="36" y="70"/>
                  <a:pt x="36" y="103"/>
                </a:cubicBezTo>
                <a:cubicBezTo>
                  <a:pt x="36" y="136"/>
                  <a:pt x="62" y="162"/>
                  <a:pt x="95" y="162"/>
                </a:cubicBezTo>
                <a:cubicBezTo>
                  <a:pt x="128" y="162"/>
                  <a:pt x="154" y="136"/>
                  <a:pt x="154" y="103"/>
                </a:cubicBezTo>
                <a:cubicBezTo>
                  <a:pt x="154" y="90"/>
                  <a:pt x="150" y="78"/>
                  <a:pt x="143" y="68"/>
                </a:cubicBezTo>
                <a:cubicBezTo>
                  <a:pt x="131" y="79"/>
                  <a:pt x="131" y="79"/>
                  <a:pt x="131" y="79"/>
                </a:cubicBezTo>
                <a:cubicBezTo>
                  <a:pt x="136" y="86"/>
                  <a:pt x="138" y="94"/>
                  <a:pt x="138" y="103"/>
                </a:cubicBezTo>
                <a:cubicBezTo>
                  <a:pt x="138" y="127"/>
                  <a:pt x="119" y="146"/>
                  <a:pt x="95" y="146"/>
                </a:cubicBezTo>
                <a:cubicBezTo>
                  <a:pt x="71" y="146"/>
                  <a:pt x="52" y="127"/>
                  <a:pt x="52" y="103"/>
                </a:cubicBezTo>
                <a:cubicBezTo>
                  <a:pt x="52" y="79"/>
                  <a:pt x="71" y="60"/>
                  <a:pt x="95" y="60"/>
                </a:cubicBezTo>
                <a:cubicBezTo>
                  <a:pt x="104" y="60"/>
                  <a:pt x="112" y="62"/>
                  <a:pt x="119" y="67"/>
                </a:cubicBezTo>
                <a:lnTo>
                  <a:pt x="130" y="55"/>
                </a:lnTo>
                <a:close/>
                <a:moveTo>
                  <a:pt x="157" y="54"/>
                </a:moveTo>
                <a:cubicBezTo>
                  <a:pt x="167" y="67"/>
                  <a:pt x="174" y="84"/>
                  <a:pt x="174" y="103"/>
                </a:cubicBezTo>
                <a:cubicBezTo>
                  <a:pt x="174" y="147"/>
                  <a:pt x="139" y="182"/>
                  <a:pt x="95" y="182"/>
                </a:cubicBezTo>
                <a:cubicBezTo>
                  <a:pt x="52" y="182"/>
                  <a:pt x="16" y="147"/>
                  <a:pt x="16" y="103"/>
                </a:cubicBezTo>
                <a:cubicBezTo>
                  <a:pt x="16" y="59"/>
                  <a:pt x="52" y="24"/>
                  <a:pt x="95" y="24"/>
                </a:cubicBezTo>
                <a:cubicBezTo>
                  <a:pt x="114" y="24"/>
                  <a:pt x="131" y="31"/>
                  <a:pt x="144" y="41"/>
                </a:cubicBezTo>
                <a:cubicBezTo>
                  <a:pt x="156" y="30"/>
                  <a:pt x="156" y="30"/>
                  <a:pt x="156" y="30"/>
                </a:cubicBezTo>
                <a:cubicBezTo>
                  <a:pt x="139" y="16"/>
                  <a:pt x="118" y="8"/>
                  <a:pt x="95" y="8"/>
                </a:cubicBezTo>
                <a:cubicBezTo>
                  <a:pt x="43" y="8"/>
                  <a:pt x="0" y="51"/>
                  <a:pt x="0" y="103"/>
                </a:cubicBezTo>
                <a:cubicBezTo>
                  <a:pt x="0" y="155"/>
                  <a:pt x="43" y="198"/>
                  <a:pt x="95" y="198"/>
                </a:cubicBezTo>
                <a:cubicBezTo>
                  <a:pt x="147" y="198"/>
                  <a:pt x="190" y="155"/>
                  <a:pt x="190" y="103"/>
                </a:cubicBezTo>
                <a:cubicBezTo>
                  <a:pt x="190" y="80"/>
                  <a:pt x="182" y="59"/>
                  <a:pt x="168" y="42"/>
                </a:cubicBezTo>
                <a:lnTo>
                  <a:pt x="157" y="54"/>
                </a:lnTo>
                <a:close/>
              </a:path>
            </a:pathLst>
          </a:custGeom>
          <a:solidFill>
            <a:schemeClr val="accent1"/>
          </a:solidFill>
          <a:ln>
            <a:solidFill>
              <a:schemeClr val="accent1"/>
            </a:solidFill>
          </a:ln>
          <a:effectLst/>
        </p:spPr>
        <p:txBody>
          <a:bodyPr vert="horz" wrap="square" lIns="34289" tIns="17144" rIns="34289" bIns="17144" numCol="1" anchor="t" anchorCtr="0" compatLnSpc="1">
            <a:prstTxWarp prst="textNoShape">
              <a:avLst/>
            </a:prstTxWarp>
          </a:bodyPr>
          <a:lstStyle/>
          <a:p>
            <a:pPr defTabSz="685715" fontAlgn="auto">
              <a:spcBef>
                <a:spcPts val="0"/>
              </a:spcBef>
              <a:spcAft>
                <a:spcPts val="0"/>
              </a:spcAft>
            </a:pPr>
            <a:endParaRPr lang="en-GB" sz="1400" dirty="0">
              <a:solidFill>
                <a:srgbClr val="11233F"/>
              </a:solidFill>
              <a:latin typeface="Calibri"/>
              <a:ea typeface="+mn-ea"/>
            </a:endParaRPr>
          </a:p>
        </p:txBody>
      </p:sp>
      <p:sp>
        <p:nvSpPr>
          <p:cNvPr id="69" name="Freeform 11"/>
          <p:cNvSpPr>
            <a:spLocks/>
          </p:cNvSpPr>
          <p:nvPr/>
        </p:nvSpPr>
        <p:spPr bwMode="auto">
          <a:xfrm>
            <a:off x="8981793" y="4979486"/>
            <a:ext cx="296594" cy="355912"/>
          </a:xfrm>
          <a:custGeom>
            <a:avLst/>
            <a:gdLst>
              <a:gd name="T0" fmla="*/ 186869 w 80"/>
              <a:gd name="T1" fmla="*/ 112992 h 102"/>
              <a:gd name="T2" fmla="*/ 168950 w 80"/>
              <a:gd name="T3" fmla="*/ 128400 h 102"/>
              <a:gd name="T4" fmla="*/ 168950 w 80"/>
              <a:gd name="T5" fmla="*/ 128400 h 102"/>
              <a:gd name="T6" fmla="*/ 168950 w 80"/>
              <a:gd name="T7" fmla="*/ 112992 h 102"/>
              <a:gd name="T8" fmla="*/ 148471 w 80"/>
              <a:gd name="T9" fmla="*/ 92448 h 102"/>
              <a:gd name="T10" fmla="*/ 130552 w 80"/>
              <a:gd name="T11" fmla="*/ 112992 h 102"/>
              <a:gd name="T12" fmla="*/ 130552 w 80"/>
              <a:gd name="T13" fmla="*/ 92448 h 102"/>
              <a:gd name="T14" fmla="*/ 112633 w 80"/>
              <a:gd name="T15" fmla="*/ 74472 h 102"/>
              <a:gd name="T16" fmla="*/ 94714 w 80"/>
              <a:gd name="T17" fmla="*/ 92448 h 102"/>
              <a:gd name="T18" fmla="*/ 94714 w 80"/>
              <a:gd name="T19" fmla="*/ 17976 h 102"/>
              <a:gd name="T20" fmla="*/ 74236 w 80"/>
              <a:gd name="T21" fmla="*/ 0 h 102"/>
              <a:gd name="T22" fmla="*/ 56317 w 80"/>
              <a:gd name="T23" fmla="*/ 17976 h 102"/>
              <a:gd name="T24" fmla="*/ 56317 w 80"/>
              <a:gd name="T25" fmla="*/ 30816 h 102"/>
              <a:gd name="T26" fmla="*/ 56317 w 80"/>
              <a:gd name="T27" fmla="*/ 130969 h 102"/>
              <a:gd name="T28" fmla="*/ 56317 w 80"/>
              <a:gd name="T29" fmla="*/ 143809 h 102"/>
              <a:gd name="T30" fmla="*/ 51197 w 80"/>
              <a:gd name="T31" fmla="*/ 148945 h 102"/>
              <a:gd name="T32" fmla="*/ 46077 w 80"/>
              <a:gd name="T33" fmla="*/ 146377 h 102"/>
              <a:gd name="T34" fmla="*/ 12799 w 80"/>
              <a:gd name="T35" fmla="*/ 110424 h 102"/>
              <a:gd name="T36" fmla="*/ 2560 w 80"/>
              <a:gd name="T37" fmla="*/ 118128 h 102"/>
              <a:gd name="T38" fmla="*/ 2560 w 80"/>
              <a:gd name="T39" fmla="*/ 130969 h 102"/>
              <a:gd name="T40" fmla="*/ 61436 w 80"/>
              <a:gd name="T41" fmla="*/ 256801 h 102"/>
              <a:gd name="T42" fmla="*/ 69116 w 80"/>
              <a:gd name="T43" fmla="*/ 261937 h 102"/>
              <a:gd name="T44" fmla="*/ 176630 w 80"/>
              <a:gd name="T45" fmla="*/ 261937 h 102"/>
              <a:gd name="T46" fmla="*/ 204788 w 80"/>
              <a:gd name="T47" fmla="*/ 233689 h 102"/>
              <a:gd name="T48" fmla="*/ 204788 w 80"/>
              <a:gd name="T49" fmla="*/ 130969 h 102"/>
              <a:gd name="T50" fmla="*/ 186869 w 80"/>
              <a:gd name="T51" fmla="*/ 11299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102">
                <a:moveTo>
                  <a:pt x="73" y="44"/>
                </a:moveTo>
                <a:cubicBezTo>
                  <a:pt x="69" y="44"/>
                  <a:pt x="66" y="47"/>
                  <a:pt x="66" y="50"/>
                </a:cubicBezTo>
                <a:cubicBezTo>
                  <a:pt x="66" y="50"/>
                  <a:pt x="66" y="50"/>
                  <a:pt x="66" y="50"/>
                </a:cubicBezTo>
                <a:cubicBezTo>
                  <a:pt x="66" y="44"/>
                  <a:pt x="66" y="44"/>
                  <a:pt x="66" y="44"/>
                </a:cubicBezTo>
                <a:cubicBezTo>
                  <a:pt x="66" y="40"/>
                  <a:pt x="62" y="36"/>
                  <a:pt x="58" y="36"/>
                </a:cubicBezTo>
                <a:cubicBezTo>
                  <a:pt x="54" y="36"/>
                  <a:pt x="51" y="40"/>
                  <a:pt x="51" y="44"/>
                </a:cubicBezTo>
                <a:cubicBezTo>
                  <a:pt x="51" y="36"/>
                  <a:pt x="51" y="36"/>
                  <a:pt x="51" y="36"/>
                </a:cubicBezTo>
                <a:cubicBezTo>
                  <a:pt x="51" y="32"/>
                  <a:pt x="48" y="29"/>
                  <a:pt x="44" y="29"/>
                </a:cubicBezTo>
                <a:cubicBezTo>
                  <a:pt x="40" y="29"/>
                  <a:pt x="37" y="32"/>
                  <a:pt x="37" y="36"/>
                </a:cubicBezTo>
                <a:cubicBezTo>
                  <a:pt x="37" y="7"/>
                  <a:pt x="37" y="7"/>
                  <a:pt x="37" y="7"/>
                </a:cubicBezTo>
                <a:cubicBezTo>
                  <a:pt x="37" y="3"/>
                  <a:pt x="33" y="0"/>
                  <a:pt x="29" y="0"/>
                </a:cubicBezTo>
                <a:cubicBezTo>
                  <a:pt x="25" y="0"/>
                  <a:pt x="22" y="3"/>
                  <a:pt x="22" y="7"/>
                </a:cubicBezTo>
                <a:cubicBezTo>
                  <a:pt x="22" y="12"/>
                  <a:pt x="22" y="12"/>
                  <a:pt x="22" y="12"/>
                </a:cubicBezTo>
                <a:cubicBezTo>
                  <a:pt x="22" y="51"/>
                  <a:pt x="22" y="51"/>
                  <a:pt x="22" y="51"/>
                </a:cubicBezTo>
                <a:cubicBezTo>
                  <a:pt x="22" y="56"/>
                  <a:pt x="22" y="56"/>
                  <a:pt x="22" y="56"/>
                </a:cubicBezTo>
                <a:cubicBezTo>
                  <a:pt x="22" y="57"/>
                  <a:pt x="21" y="58"/>
                  <a:pt x="20" y="58"/>
                </a:cubicBezTo>
                <a:cubicBezTo>
                  <a:pt x="19" y="58"/>
                  <a:pt x="18" y="58"/>
                  <a:pt x="18" y="57"/>
                </a:cubicBezTo>
                <a:cubicBezTo>
                  <a:pt x="13" y="50"/>
                  <a:pt x="13" y="43"/>
                  <a:pt x="5" y="43"/>
                </a:cubicBezTo>
                <a:cubicBezTo>
                  <a:pt x="3" y="43"/>
                  <a:pt x="2" y="44"/>
                  <a:pt x="1" y="46"/>
                </a:cubicBezTo>
                <a:cubicBezTo>
                  <a:pt x="0" y="47"/>
                  <a:pt x="0" y="49"/>
                  <a:pt x="1" y="51"/>
                </a:cubicBezTo>
                <a:cubicBezTo>
                  <a:pt x="24" y="100"/>
                  <a:pt x="24" y="100"/>
                  <a:pt x="24" y="100"/>
                </a:cubicBezTo>
                <a:cubicBezTo>
                  <a:pt x="24" y="101"/>
                  <a:pt x="25" y="102"/>
                  <a:pt x="27" y="102"/>
                </a:cubicBezTo>
                <a:cubicBezTo>
                  <a:pt x="33" y="102"/>
                  <a:pt x="56" y="102"/>
                  <a:pt x="69" y="102"/>
                </a:cubicBezTo>
                <a:cubicBezTo>
                  <a:pt x="75" y="102"/>
                  <a:pt x="80" y="97"/>
                  <a:pt x="80" y="91"/>
                </a:cubicBezTo>
                <a:cubicBezTo>
                  <a:pt x="80" y="71"/>
                  <a:pt x="80" y="51"/>
                  <a:pt x="80" y="51"/>
                </a:cubicBezTo>
                <a:cubicBezTo>
                  <a:pt x="80" y="47"/>
                  <a:pt x="77" y="44"/>
                  <a:pt x="73" y="44"/>
                </a:cubicBezTo>
                <a:close/>
              </a:path>
            </a:pathLst>
          </a:custGeom>
          <a:solidFill>
            <a:schemeClr val="accent1"/>
          </a:solidFill>
          <a:ln>
            <a:noFill/>
          </a:ln>
          <a:extLst/>
        </p:spPr>
        <p:txBody>
          <a:bodyPr/>
          <a:lstStyle/>
          <a:p>
            <a:pPr defTabSz="457200"/>
            <a:endParaRPr lang="en-GB" dirty="0">
              <a:solidFill>
                <a:prstClr val="black"/>
              </a:solidFill>
            </a:endParaRPr>
          </a:p>
        </p:txBody>
      </p:sp>
      <p:sp>
        <p:nvSpPr>
          <p:cNvPr id="70" name="Freeform 457"/>
          <p:cNvSpPr>
            <a:spLocks noChangeAspect="1" noEditPoints="1"/>
          </p:cNvSpPr>
          <p:nvPr/>
        </p:nvSpPr>
        <p:spPr bwMode="auto">
          <a:xfrm>
            <a:off x="9564601" y="5005832"/>
            <a:ext cx="183350" cy="355912"/>
          </a:xfrm>
          <a:custGeom>
            <a:avLst/>
            <a:gdLst>
              <a:gd name="T0" fmla="*/ 64 w 76"/>
              <a:gd name="T1" fmla="*/ 0 h 148"/>
              <a:gd name="T2" fmla="*/ 12 w 76"/>
              <a:gd name="T3" fmla="*/ 0 h 148"/>
              <a:gd name="T4" fmla="*/ 0 w 76"/>
              <a:gd name="T5" fmla="*/ 12 h 148"/>
              <a:gd name="T6" fmla="*/ 0 w 76"/>
              <a:gd name="T7" fmla="*/ 137 h 148"/>
              <a:gd name="T8" fmla="*/ 12 w 76"/>
              <a:gd name="T9" fmla="*/ 148 h 148"/>
              <a:gd name="T10" fmla="*/ 64 w 76"/>
              <a:gd name="T11" fmla="*/ 148 h 148"/>
              <a:gd name="T12" fmla="*/ 76 w 76"/>
              <a:gd name="T13" fmla="*/ 137 h 148"/>
              <a:gd name="T14" fmla="*/ 76 w 76"/>
              <a:gd name="T15" fmla="*/ 12 h 148"/>
              <a:gd name="T16" fmla="*/ 64 w 76"/>
              <a:gd name="T17" fmla="*/ 0 h 148"/>
              <a:gd name="T18" fmla="*/ 32 w 76"/>
              <a:gd name="T19" fmla="*/ 12 h 148"/>
              <a:gd name="T20" fmla="*/ 44 w 76"/>
              <a:gd name="T21" fmla="*/ 12 h 148"/>
              <a:gd name="T22" fmla="*/ 45 w 76"/>
              <a:gd name="T23" fmla="*/ 14 h 148"/>
              <a:gd name="T24" fmla="*/ 44 w 76"/>
              <a:gd name="T25" fmla="*/ 16 h 148"/>
              <a:gd name="T26" fmla="*/ 32 w 76"/>
              <a:gd name="T27" fmla="*/ 16 h 148"/>
              <a:gd name="T28" fmla="*/ 31 w 76"/>
              <a:gd name="T29" fmla="*/ 14 h 148"/>
              <a:gd name="T30" fmla="*/ 32 w 76"/>
              <a:gd name="T31" fmla="*/ 12 h 148"/>
              <a:gd name="T32" fmla="*/ 26 w 76"/>
              <a:gd name="T33" fmla="*/ 12 h 148"/>
              <a:gd name="T34" fmla="*/ 28 w 76"/>
              <a:gd name="T35" fmla="*/ 14 h 148"/>
              <a:gd name="T36" fmla="*/ 26 w 76"/>
              <a:gd name="T37" fmla="*/ 16 h 148"/>
              <a:gd name="T38" fmla="*/ 24 w 76"/>
              <a:gd name="T39" fmla="*/ 14 h 148"/>
              <a:gd name="T40" fmla="*/ 26 w 76"/>
              <a:gd name="T41" fmla="*/ 12 h 148"/>
              <a:gd name="T42" fmla="*/ 38 w 76"/>
              <a:gd name="T43" fmla="*/ 142 h 148"/>
              <a:gd name="T44" fmla="*/ 31 w 76"/>
              <a:gd name="T45" fmla="*/ 134 h 148"/>
              <a:gd name="T46" fmla="*/ 38 w 76"/>
              <a:gd name="T47" fmla="*/ 127 h 148"/>
              <a:gd name="T48" fmla="*/ 45 w 76"/>
              <a:gd name="T49" fmla="*/ 134 h 148"/>
              <a:gd name="T50" fmla="*/ 38 w 76"/>
              <a:gd name="T51" fmla="*/ 142 h 148"/>
              <a:gd name="T52" fmla="*/ 70 w 76"/>
              <a:gd name="T53" fmla="*/ 122 h 148"/>
              <a:gd name="T54" fmla="*/ 6 w 76"/>
              <a:gd name="T55" fmla="*/ 122 h 148"/>
              <a:gd name="T56" fmla="*/ 6 w 76"/>
              <a:gd name="T57" fmla="*/ 26 h 148"/>
              <a:gd name="T58" fmla="*/ 70 w 76"/>
              <a:gd name="T59" fmla="*/ 26 h 148"/>
              <a:gd name="T60" fmla="*/ 70 w 76"/>
              <a:gd name="T61" fmla="*/ 12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148">
                <a:moveTo>
                  <a:pt x="64" y="0"/>
                </a:moveTo>
                <a:cubicBezTo>
                  <a:pt x="12" y="0"/>
                  <a:pt x="12" y="0"/>
                  <a:pt x="12" y="0"/>
                </a:cubicBezTo>
                <a:cubicBezTo>
                  <a:pt x="6" y="0"/>
                  <a:pt x="0" y="5"/>
                  <a:pt x="0" y="12"/>
                </a:cubicBezTo>
                <a:cubicBezTo>
                  <a:pt x="0" y="137"/>
                  <a:pt x="0" y="137"/>
                  <a:pt x="0" y="137"/>
                </a:cubicBezTo>
                <a:cubicBezTo>
                  <a:pt x="0" y="143"/>
                  <a:pt x="6" y="148"/>
                  <a:pt x="12" y="148"/>
                </a:cubicBezTo>
                <a:cubicBezTo>
                  <a:pt x="64" y="148"/>
                  <a:pt x="64" y="148"/>
                  <a:pt x="64" y="148"/>
                </a:cubicBezTo>
                <a:cubicBezTo>
                  <a:pt x="71" y="148"/>
                  <a:pt x="76" y="143"/>
                  <a:pt x="76" y="137"/>
                </a:cubicBezTo>
                <a:cubicBezTo>
                  <a:pt x="76" y="12"/>
                  <a:pt x="76" y="12"/>
                  <a:pt x="76" y="12"/>
                </a:cubicBezTo>
                <a:cubicBezTo>
                  <a:pt x="76" y="5"/>
                  <a:pt x="71" y="0"/>
                  <a:pt x="64" y="0"/>
                </a:cubicBezTo>
                <a:close/>
                <a:moveTo>
                  <a:pt x="32" y="12"/>
                </a:moveTo>
                <a:cubicBezTo>
                  <a:pt x="44" y="12"/>
                  <a:pt x="44" y="12"/>
                  <a:pt x="44" y="12"/>
                </a:cubicBezTo>
                <a:cubicBezTo>
                  <a:pt x="45" y="12"/>
                  <a:pt x="45" y="13"/>
                  <a:pt x="45" y="14"/>
                </a:cubicBezTo>
                <a:cubicBezTo>
                  <a:pt x="45" y="15"/>
                  <a:pt x="45" y="16"/>
                  <a:pt x="44" y="16"/>
                </a:cubicBezTo>
                <a:cubicBezTo>
                  <a:pt x="32" y="16"/>
                  <a:pt x="32" y="16"/>
                  <a:pt x="32" y="16"/>
                </a:cubicBezTo>
                <a:cubicBezTo>
                  <a:pt x="31" y="16"/>
                  <a:pt x="31" y="15"/>
                  <a:pt x="31" y="14"/>
                </a:cubicBezTo>
                <a:cubicBezTo>
                  <a:pt x="31" y="13"/>
                  <a:pt x="31" y="12"/>
                  <a:pt x="32" y="12"/>
                </a:cubicBezTo>
                <a:close/>
                <a:moveTo>
                  <a:pt x="26" y="12"/>
                </a:moveTo>
                <a:cubicBezTo>
                  <a:pt x="27" y="12"/>
                  <a:pt x="28" y="13"/>
                  <a:pt x="28" y="14"/>
                </a:cubicBezTo>
                <a:cubicBezTo>
                  <a:pt x="28" y="15"/>
                  <a:pt x="27" y="16"/>
                  <a:pt x="26" y="16"/>
                </a:cubicBezTo>
                <a:cubicBezTo>
                  <a:pt x="25" y="16"/>
                  <a:pt x="24" y="15"/>
                  <a:pt x="24" y="14"/>
                </a:cubicBezTo>
                <a:cubicBezTo>
                  <a:pt x="24" y="13"/>
                  <a:pt x="25" y="12"/>
                  <a:pt x="26" y="12"/>
                </a:cubicBezTo>
                <a:close/>
                <a:moveTo>
                  <a:pt x="38" y="142"/>
                </a:moveTo>
                <a:cubicBezTo>
                  <a:pt x="34" y="142"/>
                  <a:pt x="31" y="138"/>
                  <a:pt x="31" y="134"/>
                </a:cubicBezTo>
                <a:cubicBezTo>
                  <a:pt x="31" y="131"/>
                  <a:pt x="34" y="127"/>
                  <a:pt x="38" y="127"/>
                </a:cubicBezTo>
                <a:cubicBezTo>
                  <a:pt x="42" y="127"/>
                  <a:pt x="45" y="131"/>
                  <a:pt x="45" y="134"/>
                </a:cubicBezTo>
                <a:cubicBezTo>
                  <a:pt x="45" y="138"/>
                  <a:pt x="42" y="142"/>
                  <a:pt x="38" y="142"/>
                </a:cubicBezTo>
                <a:close/>
                <a:moveTo>
                  <a:pt x="70" y="122"/>
                </a:moveTo>
                <a:cubicBezTo>
                  <a:pt x="6" y="122"/>
                  <a:pt x="6" y="122"/>
                  <a:pt x="6" y="122"/>
                </a:cubicBezTo>
                <a:cubicBezTo>
                  <a:pt x="6" y="26"/>
                  <a:pt x="6" y="26"/>
                  <a:pt x="6" y="26"/>
                </a:cubicBezTo>
                <a:cubicBezTo>
                  <a:pt x="70" y="26"/>
                  <a:pt x="70" y="26"/>
                  <a:pt x="70" y="26"/>
                </a:cubicBezTo>
                <a:lnTo>
                  <a:pt x="70" y="122"/>
                </a:lnTo>
                <a:close/>
              </a:path>
            </a:pathLst>
          </a:custGeom>
          <a:solidFill>
            <a:schemeClr val="accent1"/>
          </a:solidFill>
          <a:ln>
            <a:noFill/>
          </a:ln>
          <a:extLst/>
        </p:spPr>
        <p:txBody>
          <a:bodyPr vert="horz" wrap="square" lIns="90976" tIns="45490" rIns="90976" bIns="45490" numCol="1" anchor="t" anchorCtr="0" compatLnSpc="1">
            <a:prstTxWarp prst="textNoShape">
              <a:avLst/>
            </a:prstTxWarp>
          </a:bodyPr>
          <a:lstStyle/>
          <a:p>
            <a:endParaRPr lang="en-GB" dirty="0">
              <a:solidFill>
                <a:prstClr val="black"/>
              </a:solidFill>
            </a:endParaRPr>
          </a:p>
        </p:txBody>
      </p:sp>
      <p:sp>
        <p:nvSpPr>
          <p:cNvPr id="71" name="Freeform 103"/>
          <p:cNvSpPr>
            <a:spLocks noEditPoints="1"/>
          </p:cNvSpPr>
          <p:nvPr/>
        </p:nvSpPr>
        <p:spPr bwMode="auto">
          <a:xfrm>
            <a:off x="10034164" y="5017892"/>
            <a:ext cx="355912" cy="326253"/>
          </a:xfrm>
          <a:custGeom>
            <a:avLst/>
            <a:gdLst>
              <a:gd name="T0" fmla="*/ 160 w 192"/>
              <a:gd name="T1" fmla="*/ 144 h 152"/>
              <a:gd name="T2" fmla="*/ 160 w 192"/>
              <a:gd name="T3" fmla="*/ 4 h 152"/>
              <a:gd name="T4" fmla="*/ 156 w 192"/>
              <a:gd name="T5" fmla="*/ 0 h 152"/>
              <a:gd name="T6" fmla="*/ 36 w 192"/>
              <a:gd name="T7" fmla="*/ 0 h 152"/>
              <a:gd name="T8" fmla="*/ 32 w 192"/>
              <a:gd name="T9" fmla="*/ 4 h 152"/>
              <a:gd name="T10" fmla="*/ 4 w 192"/>
              <a:gd name="T11" fmla="*/ 144 h 152"/>
              <a:gd name="T12" fmla="*/ 2 w 192"/>
              <a:gd name="T13" fmla="*/ 146 h 152"/>
              <a:gd name="T14" fmla="*/ 0 w 192"/>
              <a:gd name="T15" fmla="*/ 148 h 152"/>
              <a:gd name="T16" fmla="*/ 4 w 192"/>
              <a:gd name="T17" fmla="*/ 152 h 152"/>
              <a:gd name="T18" fmla="*/ 188 w 192"/>
              <a:gd name="T19" fmla="*/ 152 h 152"/>
              <a:gd name="T20" fmla="*/ 192 w 192"/>
              <a:gd name="T21" fmla="*/ 148 h 152"/>
              <a:gd name="T22" fmla="*/ 190 w 192"/>
              <a:gd name="T23" fmla="*/ 146 h 152"/>
              <a:gd name="T24" fmla="*/ 188 w 192"/>
              <a:gd name="T25" fmla="*/ 144 h 152"/>
              <a:gd name="T26" fmla="*/ 48 w 192"/>
              <a:gd name="T27" fmla="*/ 120 h 152"/>
              <a:gd name="T28" fmla="*/ 64 w 192"/>
              <a:gd name="T29" fmla="*/ 104 h 152"/>
              <a:gd name="T30" fmla="*/ 64 w 192"/>
              <a:gd name="T31" fmla="*/ 88 h 152"/>
              <a:gd name="T32" fmla="*/ 48 w 192"/>
              <a:gd name="T33" fmla="*/ 72 h 152"/>
              <a:gd name="T34" fmla="*/ 64 w 192"/>
              <a:gd name="T35" fmla="*/ 88 h 152"/>
              <a:gd name="T36" fmla="*/ 48 w 192"/>
              <a:gd name="T37" fmla="*/ 56 h 152"/>
              <a:gd name="T38" fmla="*/ 64 w 192"/>
              <a:gd name="T39" fmla="*/ 40 h 152"/>
              <a:gd name="T40" fmla="*/ 64 w 192"/>
              <a:gd name="T41" fmla="*/ 24 h 152"/>
              <a:gd name="T42" fmla="*/ 48 w 192"/>
              <a:gd name="T43" fmla="*/ 8 h 152"/>
              <a:gd name="T44" fmla="*/ 64 w 192"/>
              <a:gd name="T45" fmla="*/ 24 h 152"/>
              <a:gd name="T46" fmla="*/ 112 w 192"/>
              <a:gd name="T47" fmla="*/ 8 h 152"/>
              <a:gd name="T48" fmla="*/ 80 w 192"/>
              <a:gd name="T49" fmla="*/ 24 h 152"/>
              <a:gd name="T50" fmla="*/ 80 w 192"/>
              <a:gd name="T51" fmla="*/ 40 h 152"/>
              <a:gd name="T52" fmla="*/ 112 w 192"/>
              <a:gd name="T53" fmla="*/ 56 h 152"/>
              <a:gd name="T54" fmla="*/ 80 w 192"/>
              <a:gd name="T55" fmla="*/ 40 h 152"/>
              <a:gd name="T56" fmla="*/ 112 w 192"/>
              <a:gd name="T57" fmla="*/ 72 h 152"/>
              <a:gd name="T58" fmla="*/ 80 w 192"/>
              <a:gd name="T59" fmla="*/ 88 h 152"/>
              <a:gd name="T60" fmla="*/ 112 w 192"/>
              <a:gd name="T61" fmla="*/ 144 h 152"/>
              <a:gd name="T62" fmla="*/ 80 w 192"/>
              <a:gd name="T63" fmla="*/ 108 h 152"/>
              <a:gd name="T64" fmla="*/ 82 w 192"/>
              <a:gd name="T65" fmla="*/ 106 h 152"/>
              <a:gd name="T66" fmla="*/ 108 w 192"/>
              <a:gd name="T67" fmla="*/ 104 h 152"/>
              <a:gd name="T68" fmla="*/ 110 w 192"/>
              <a:gd name="T69" fmla="*/ 106 h 152"/>
              <a:gd name="T70" fmla="*/ 112 w 192"/>
              <a:gd name="T71" fmla="*/ 144 h 152"/>
              <a:gd name="T72" fmla="*/ 128 w 192"/>
              <a:gd name="T73" fmla="*/ 120 h 152"/>
              <a:gd name="T74" fmla="*/ 144 w 192"/>
              <a:gd name="T75" fmla="*/ 104 h 152"/>
              <a:gd name="T76" fmla="*/ 144 w 192"/>
              <a:gd name="T77" fmla="*/ 88 h 152"/>
              <a:gd name="T78" fmla="*/ 128 w 192"/>
              <a:gd name="T79" fmla="*/ 72 h 152"/>
              <a:gd name="T80" fmla="*/ 144 w 192"/>
              <a:gd name="T81" fmla="*/ 88 h 152"/>
              <a:gd name="T82" fmla="*/ 128 w 192"/>
              <a:gd name="T83" fmla="*/ 56 h 152"/>
              <a:gd name="T84" fmla="*/ 144 w 192"/>
              <a:gd name="T85" fmla="*/ 40 h 152"/>
              <a:gd name="T86" fmla="*/ 144 w 192"/>
              <a:gd name="T87" fmla="*/ 24 h 152"/>
              <a:gd name="T88" fmla="*/ 128 w 192"/>
              <a:gd name="T89" fmla="*/ 8 h 152"/>
              <a:gd name="T90" fmla="*/ 144 w 192"/>
              <a:gd name="T91"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52">
                <a:moveTo>
                  <a:pt x="188" y="144"/>
                </a:moveTo>
                <a:lnTo>
                  <a:pt x="160" y="144"/>
                </a:lnTo>
                <a:lnTo>
                  <a:pt x="160" y="4"/>
                </a:lnTo>
                <a:lnTo>
                  <a:pt x="160" y="4"/>
                </a:lnTo>
                <a:lnTo>
                  <a:pt x="158" y="2"/>
                </a:lnTo>
                <a:lnTo>
                  <a:pt x="156" y="0"/>
                </a:lnTo>
                <a:lnTo>
                  <a:pt x="36" y="0"/>
                </a:lnTo>
                <a:lnTo>
                  <a:pt x="36" y="0"/>
                </a:lnTo>
                <a:lnTo>
                  <a:pt x="34" y="2"/>
                </a:lnTo>
                <a:lnTo>
                  <a:pt x="32" y="4"/>
                </a:lnTo>
                <a:lnTo>
                  <a:pt x="32" y="144"/>
                </a:lnTo>
                <a:lnTo>
                  <a:pt x="4" y="144"/>
                </a:lnTo>
                <a:lnTo>
                  <a:pt x="4" y="144"/>
                </a:lnTo>
                <a:lnTo>
                  <a:pt x="2" y="146"/>
                </a:lnTo>
                <a:lnTo>
                  <a:pt x="0" y="148"/>
                </a:lnTo>
                <a:lnTo>
                  <a:pt x="0" y="148"/>
                </a:lnTo>
                <a:lnTo>
                  <a:pt x="2" y="150"/>
                </a:lnTo>
                <a:lnTo>
                  <a:pt x="4" y="152"/>
                </a:lnTo>
                <a:lnTo>
                  <a:pt x="188" y="152"/>
                </a:lnTo>
                <a:lnTo>
                  <a:pt x="188" y="152"/>
                </a:lnTo>
                <a:lnTo>
                  <a:pt x="190" y="150"/>
                </a:lnTo>
                <a:lnTo>
                  <a:pt x="192" y="148"/>
                </a:lnTo>
                <a:lnTo>
                  <a:pt x="192" y="148"/>
                </a:lnTo>
                <a:lnTo>
                  <a:pt x="190" y="146"/>
                </a:lnTo>
                <a:lnTo>
                  <a:pt x="188" y="144"/>
                </a:lnTo>
                <a:lnTo>
                  <a:pt x="188" y="144"/>
                </a:lnTo>
                <a:close/>
                <a:moveTo>
                  <a:pt x="64" y="120"/>
                </a:moveTo>
                <a:lnTo>
                  <a:pt x="48" y="120"/>
                </a:lnTo>
                <a:lnTo>
                  <a:pt x="48" y="104"/>
                </a:lnTo>
                <a:lnTo>
                  <a:pt x="64" y="104"/>
                </a:lnTo>
                <a:lnTo>
                  <a:pt x="64" y="120"/>
                </a:lnTo>
                <a:close/>
                <a:moveTo>
                  <a:pt x="64" y="88"/>
                </a:moveTo>
                <a:lnTo>
                  <a:pt x="48" y="88"/>
                </a:lnTo>
                <a:lnTo>
                  <a:pt x="48" y="72"/>
                </a:lnTo>
                <a:lnTo>
                  <a:pt x="64" y="72"/>
                </a:lnTo>
                <a:lnTo>
                  <a:pt x="64" y="88"/>
                </a:lnTo>
                <a:close/>
                <a:moveTo>
                  <a:pt x="64" y="56"/>
                </a:moveTo>
                <a:lnTo>
                  <a:pt x="48" y="56"/>
                </a:lnTo>
                <a:lnTo>
                  <a:pt x="48" y="40"/>
                </a:lnTo>
                <a:lnTo>
                  <a:pt x="64" y="40"/>
                </a:lnTo>
                <a:lnTo>
                  <a:pt x="64" y="56"/>
                </a:lnTo>
                <a:close/>
                <a:moveTo>
                  <a:pt x="64" y="24"/>
                </a:moveTo>
                <a:lnTo>
                  <a:pt x="48" y="24"/>
                </a:lnTo>
                <a:lnTo>
                  <a:pt x="48" y="8"/>
                </a:lnTo>
                <a:lnTo>
                  <a:pt x="64" y="8"/>
                </a:lnTo>
                <a:lnTo>
                  <a:pt x="64" y="24"/>
                </a:lnTo>
                <a:close/>
                <a:moveTo>
                  <a:pt x="80" y="8"/>
                </a:moveTo>
                <a:lnTo>
                  <a:pt x="112" y="8"/>
                </a:lnTo>
                <a:lnTo>
                  <a:pt x="112" y="24"/>
                </a:lnTo>
                <a:lnTo>
                  <a:pt x="80" y="24"/>
                </a:lnTo>
                <a:lnTo>
                  <a:pt x="80" y="8"/>
                </a:lnTo>
                <a:close/>
                <a:moveTo>
                  <a:pt x="80" y="40"/>
                </a:moveTo>
                <a:lnTo>
                  <a:pt x="112" y="40"/>
                </a:lnTo>
                <a:lnTo>
                  <a:pt x="112" y="56"/>
                </a:lnTo>
                <a:lnTo>
                  <a:pt x="80" y="56"/>
                </a:lnTo>
                <a:lnTo>
                  <a:pt x="80" y="40"/>
                </a:lnTo>
                <a:close/>
                <a:moveTo>
                  <a:pt x="80" y="72"/>
                </a:moveTo>
                <a:lnTo>
                  <a:pt x="112" y="72"/>
                </a:lnTo>
                <a:lnTo>
                  <a:pt x="112" y="88"/>
                </a:lnTo>
                <a:lnTo>
                  <a:pt x="80" y="88"/>
                </a:lnTo>
                <a:lnTo>
                  <a:pt x="80" y="72"/>
                </a:lnTo>
                <a:close/>
                <a:moveTo>
                  <a:pt x="112" y="144"/>
                </a:moveTo>
                <a:lnTo>
                  <a:pt x="80" y="144"/>
                </a:lnTo>
                <a:lnTo>
                  <a:pt x="80" y="108"/>
                </a:lnTo>
                <a:lnTo>
                  <a:pt x="80" y="108"/>
                </a:lnTo>
                <a:lnTo>
                  <a:pt x="82" y="106"/>
                </a:lnTo>
                <a:lnTo>
                  <a:pt x="84" y="104"/>
                </a:lnTo>
                <a:lnTo>
                  <a:pt x="108" y="104"/>
                </a:lnTo>
                <a:lnTo>
                  <a:pt x="108" y="104"/>
                </a:lnTo>
                <a:lnTo>
                  <a:pt x="110" y="106"/>
                </a:lnTo>
                <a:lnTo>
                  <a:pt x="112" y="108"/>
                </a:lnTo>
                <a:lnTo>
                  <a:pt x="112" y="144"/>
                </a:lnTo>
                <a:close/>
                <a:moveTo>
                  <a:pt x="144" y="120"/>
                </a:moveTo>
                <a:lnTo>
                  <a:pt x="128" y="120"/>
                </a:lnTo>
                <a:lnTo>
                  <a:pt x="128" y="104"/>
                </a:lnTo>
                <a:lnTo>
                  <a:pt x="144" y="104"/>
                </a:lnTo>
                <a:lnTo>
                  <a:pt x="144" y="120"/>
                </a:lnTo>
                <a:close/>
                <a:moveTo>
                  <a:pt x="144" y="88"/>
                </a:moveTo>
                <a:lnTo>
                  <a:pt x="128" y="88"/>
                </a:lnTo>
                <a:lnTo>
                  <a:pt x="128" y="72"/>
                </a:lnTo>
                <a:lnTo>
                  <a:pt x="144" y="72"/>
                </a:lnTo>
                <a:lnTo>
                  <a:pt x="144" y="88"/>
                </a:lnTo>
                <a:close/>
                <a:moveTo>
                  <a:pt x="144" y="56"/>
                </a:moveTo>
                <a:lnTo>
                  <a:pt x="128" y="56"/>
                </a:lnTo>
                <a:lnTo>
                  <a:pt x="128" y="40"/>
                </a:lnTo>
                <a:lnTo>
                  <a:pt x="144" y="40"/>
                </a:lnTo>
                <a:lnTo>
                  <a:pt x="144" y="56"/>
                </a:lnTo>
                <a:close/>
                <a:moveTo>
                  <a:pt x="144" y="24"/>
                </a:moveTo>
                <a:lnTo>
                  <a:pt x="128" y="24"/>
                </a:lnTo>
                <a:lnTo>
                  <a:pt x="128" y="8"/>
                </a:lnTo>
                <a:lnTo>
                  <a:pt x="144" y="8"/>
                </a:lnTo>
                <a:lnTo>
                  <a:pt x="144" y="2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sv-SE"/>
          </a:p>
        </p:txBody>
      </p:sp>
      <p:grpSp>
        <p:nvGrpSpPr>
          <p:cNvPr id="54" name="Group 53"/>
          <p:cNvGrpSpPr/>
          <p:nvPr/>
        </p:nvGrpSpPr>
        <p:grpSpPr>
          <a:xfrm>
            <a:off x="7382335" y="2421654"/>
            <a:ext cx="400108" cy="400108"/>
            <a:chOff x="6188046" y="3872926"/>
            <a:chExt cx="400108" cy="400108"/>
          </a:xfrm>
        </p:grpSpPr>
        <p:sp>
          <p:nvSpPr>
            <p:cNvPr id="61" name="Oval 60"/>
            <p:cNvSpPr/>
            <p:nvPr/>
          </p:nvSpPr>
          <p:spPr>
            <a:xfrm>
              <a:off x="6188046" y="3872926"/>
              <a:ext cx="400108" cy="400108"/>
            </a:xfrm>
            <a:prstGeom prst="ellipse">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bg1"/>
                </a:solidFill>
              </a:endParaRPr>
            </a:p>
          </p:txBody>
        </p:sp>
        <p:sp>
          <p:nvSpPr>
            <p:cNvPr id="62" name="TextBox 61"/>
            <p:cNvSpPr txBox="1"/>
            <p:nvPr/>
          </p:nvSpPr>
          <p:spPr>
            <a:xfrm>
              <a:off x="6238860" y="3903703"/>
              <a:ext cx="298480" cy="338554"/>
            </a:xfrm>
            <a:prstGeom prst="rect">
              <a:avLst/>
            </a:prstGeom>
            <a:noFill/>
          </p:spPr>
          <p:txBody>
            <a:bodyPr wrap="none" rtlCol="0">
              <a:spAutoFit/>
            </a:bodyPr>
            <a:lstStyle/>
            <a:p>
              <a:r>
                <a:rPr lang="en-GB" sz="1600" b="1" dirty="0" smtClean="0">
                  <a:solidFill>
                    <a:schemeClr val="bg1"/>
                  </a:solidFill>
                </a:rPr>
                <a:t>1</a:t>
              </a:r>
              <a:endParaRPr lang="en-GB" sz="1600" b="1" dirty="0">
                <a:solidFill>
                  <a:schemeClr val="bg1"/>
                </a:solidFill>
              </a:endParaRPr>
            </a:p>
          </p:txBody>
        </p:sp>
      </p:grpSp>
      <p:grpSp>
        <p:nvGrpSpPr>
          <p:cNvPr id="63" name="Group 62"/>
          <p:cNvGrpSpPr/>
          <p:nvPr/>
        </p:nvGrpSpPr>
        <p:grpSpPr>
          <a:xfrm>
            <a:off x="7382335" y="3741359"/>
            <a:ext cx="400108" cy="400108"/>
            <a:chOff x="6188046" y="3872926"/>
            <a:chExt cx="400108" cy="400108"/>
          </a:xfrm>
        </p:grpSpPr>
        <p:sp>
          <p:nvSpPr>
            <p:cNvPr id="73" name="Oval 72"/>
            <p:cNvSpPr/>
            <p:nvPr/>
          </p:nvSpPr>
          <p:spPr>
            <a:xfrm>
              <a:off x="6188046" y="3872926"/>
              <a:ext cx="400108" cy="400108"/>
            </a:xfrm>
            <a:prstGeom prst="ellipse">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bg1"/>
                </a:solidFill>
              </a:endParaRPr>
            </a:p>
          </p:txBody>
        </p:sp>
        <p:sp>
          <p:nvSpPr>
            <p:cNvPr id="74" name="TextBox 73"/>
            <p:cNvSpPr txBox="1"/>
            <p:nvPr/>
          </p:nvSpPr>
          <p:spPr>
            <a:xfrm>
              <a:off x="6238860" y="3903703"/>
              <a:ext cx="298480" cy="338554"/>
            </a:xfrm>
            <a:prstGeom prst="rect">
              <a:avLst/>
            </a:prstGeom>
            <a:noFill/>
          </p:spPr>
          <p:txBody>
            <a:bodyPr wrap="none" rtlCol="0">
              <a:spAutoFit/>
            </a:bodyPr>
            <a:lstStyle/>
            <a:p>
              <a:r>
                <a:rPr lang="en-GB" sz="1600" b="1" dirty="0" smtClean="0">
                  <a:solidFill>
                    <a:schemeClr val="bg1"/>
                  </a:solidFill>
                </a:rPr>
                <a:t>2</a:t>
              </a:r>
              <a:endParaRPr lang="en-GB" sz="1600" b="1" dirty="0">
                <a:solidFill>
                  <a:schemeClr val="bg1"/>
                </a:solidFill>
              </a:endParaRPr>
            </a:p>
          </p:txBody>
        </p:sp>
      </p:grpSp>
      <p:grpSp>
        <p:nvGrpSpPr>
          <p:cNvPr id="75" name="Group 74"/>
          <p:cNvGrpSpPr/>
          <p:nvPr/>
        </p:nvGrpSpPr>
        <p:grpSpPr>
          <a:xfrm>
            <a:off x="7382335" y="5064726"/>
            <a:ext cx="400108" cy="400108"/>
            <a:chOff x="6188046" y="3872926"/>
            <a:chExt cx="400108" cy="400108"/>
          </a:xfrm>
        </p:grpSpPr>
        <p:sp>
          <p:nvSpPr>
            <p:cNvPr id="76" name="Oval 75"/>
            <p:cNvSpPr/>
            <p:nvPr/>
          </p:nvSpPr>
          <p:spPr>
            <a:xfrm>
              <a:off x="6188046" y="3872926"/>
              <a:ext cx="400108" cy="400108"/>
            </a:xfrm>
            <a:prstGeom prst="ellipse">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bg1"/>
                </a:solidFill>
              </a:endParaRPr>
            </a:p>
          </p:txBody>
        </p:sp>
        <p:sp>
          <p:nvSpPr>
            <p:cNvPr id="77" name="TextBox 76"/>
            <p:cNvSpPr txBox="1"/>
            <p:nvPr/>
          </p:nvSpPr>
          <p:spPr>
            <a:xfrm>
              <a:off x="6238860" y="3903703"/>
              <a:ext cx="298480" cy="338554"/>
            </a:xfrm>
            <a:prstGeom prst="rect">
              <a:avLst/>
            </a:prstGeom>
            <a:noFill/>
          </p:spPr>
          <p:txBody>
            <a:bodyPr wrap="none" rtlCol="0">
              <a:spAutoFit/>
            </a:bodyPr>
            <a:lstStyle/>
            <a:p>
              <a:r>
                <a:rPr lang="en-GB" sz="1600" b="1" dirty="0" smtClean="0">
                  <a:solidFill>
                    <a:schemeClr val="bg1"/>
                  </a:solidFill>
                </a:rPr>
                <a:t>3</a:t>
              </a:r>
              <a:endParaRPr lang="en-GB" sz="1600" b="1" dirty="0">
                <a:solidFill>
                  <a:schemeClr val="bg1"/>
                </a:solidFill>
              </a:endParaRPr>
            </a:p>
          </p:txBody>
        </p:sp>
      </p:grpSp>
    </p:spTree>
    <p:extLst>
      <p:ext uri="{BB962C8B-B14F-4D97-AF65-F5344CB8AC3E}">
        <p14:creationId xmlns:p14="http://schemas.microsoft.com/office/powerpoint/2010/main" val="22607278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55&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2&quot;/&gt;&lt;end val=&quot;2&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uMq9iBq6Ssyk3mobCCkxj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VNzkUD9QHiodD.MG6iQR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4ChFvbnQcGKJt6VT7_ny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iXHlVkaNRWqTDq.vNSFY2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S5cd2R4yQieOJJ.8nMJ7B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5Tts1_wmRsWYaK9sBFyCL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rJm_fF_tQDCuCaWy1blxV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pqrXKZx3Sb6PEZbxKAA97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q_vZJpGFTZCfHuagskVHhg"/>
</p:tagLst>
</file>

<file path=ppt/tags/tag11.xml><?xml version="1.0" encoding="utf-8"?>
<p:tagLst xmlns:a="http://schemas.openxmlformats.org/drawingml/2006/main" xmlns:r="http://schemas.openxmlformats.org/officeDocument/2006/relationships" xmlns:p="http://schemas.openxmlformats.org/presentationml/2006/main">
  <p:tag name="TAG_LANGUAGETEXTBOX" val="En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UrgTMMqvTVOYOVYJ9YpnE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sRwrhIqQxW48pfzcZ1nN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Pvb51V39R3qwbpk8.vxHs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ON3t5WcRQqqOOopjRxd4G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ua5HjjgrQBmFt0FzEdnpq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dEFFgb3MTzmE4rwSUwXMi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gGdRprc1R1KuEX_xIPcIC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4iibh.xSRk67oskpZ3mDu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q3RYvOfzQyuHig6DhCOkL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NJQnN_LoQU6TSntfwgVfP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Q8nmI8GDQruNU2jHogP_b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rjQn51izTiSS2FeukmDnW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1.z2sorxTsSbGRbT88MQ2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SIgd7kx1TG6BrIEe0s8f.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rGK7v8FoRBOG0YMW33sUJ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vB0MkOC1R0GGheBVK.WIf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wsNvRE7fQV2mMpz6Yxk0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TW55YADSJqsiUr320Xvk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2fxe2ODeT_SkSpQoDkSMV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7AX5lQmCRXa2PHRKY9Qm7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OaOYKdHYS_G3KrHCBG7CN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GNmHwSakSha3ahT0QVa4E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4aXyhEi4TOWZND8lSDLdW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VDB7E8sRDyrMlpUjMnu8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SWQrWPzEQhOFiclnlkt6E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gSMdXF0RXKTqcUr_bM4m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mUcSHKfoRlCiQoirxxGJ7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eWhY6wEETPy_LOdN4Qbbn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gusda0dvTtKzHlVR9Ega8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TCqKlqIRDu_pXP_h3Fu2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EoLRP_0WSQebqLdZnKtMR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MerrRckRSEO9lAmagkPkOw"/>
</p:tagLst>
</file>

<file path=ppt/tags/tag15.xml><?xml version="1.0" encoding="utf-8"?>
<p:tagLst xmlns:a="http://schemas.openxmlformats.org/drawingml/2006/main" xmlns:r="http://schemas.openxmlformats.org/officeDocument/2006/relationships" xmlns:p="http://schemas.openxmlformats.org/presentationml/2006/main">
  <p:tag name="TAG_LANGUAGETEXTBOX" val="En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P4YjJUNgTViDsqyCB9Gzr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linp7IkdSLyYcw3zDQI0x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1ACQfOpgSUq7bQ1Z9cMYk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m.1NbK32R12ofR50o8SHQ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lVuyS_6hSzaVqAtBmTF27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gSQScQodRieB7zG6FAc2s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IHeD_A97TriO7ksKLfZMo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QnW4dCJXSa.zp9Y7QSSb1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4ou5FyX_Ry2VksNVZak7p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DygNsrpKQauh.Dc_UkBUo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AME6S4x6QN6.5UvWSZYrH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Daee52sgTfq9nyAx8F1v1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vJ2HMowyR76XB9jqfHLOo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r7LmUZTQXqpTa6v.MHZq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qDxDLt4lTmypfQ8RFG6U1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fuHSa2bMR0S7x8F264ZCs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VC5IPhiOT1ChvkaMmjlnL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jU1UROn1Q3WvjXC5Ar3LH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DiTM9b.dTl.wItsdw1sjA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bSIn5PiBQ1.xX5hlJ0geh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Hgl6SNVTGagjoO_q553Y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9A2Tx4zQta8B8J4wvqlF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MsCnhOhYT.WBufQd3FThX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iJNPuiuMTsKOCosaKX_PG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cP96FVsMSNO80CORX4V95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Mpkaf_6VTbOA8Scqp8Mu1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aWeUUOXFSamr5mybLxSIj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q4Z2Bb7ySRyVRxCx_tNm.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QdukMVl6TLCvV2gJFJg7l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oAPzLRlsQ4yHzxs0GUu1n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m2HYukl5SsGbfOZFOD.BU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1itJN_XSkuXV._h6V2b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CWb.oXh3R82hBiZyIQ0e0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nklfeOaCS4iRQ1yTU7Y3s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M1TibykzQWm4TNvww7ZNg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GNhRlQBES7OHuAXyqcPFn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wcOIUlRsTBudCRd6Gveh2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pwA7_mcxRhu4gO4XHX7NX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cQdS8g9mSI.MN7fAsShK3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eauS5_M3TjOMl62F0lx2k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WjsyuNoVQj.Z3ASoWuALP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qPN_wf8WRpq4W6hgNvqC_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eij8gHOLT8GxFNjqAJ6sp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bs1SMZ5.S2K9yifzJrI42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fxenavJoTwKrnDzklo.cz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PpR2tHD1SZ6LbNQU2QwUs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6Hzl3UdHQv.WxSDETa30A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ZPzdWU2uTUeGWyf_.aQfp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XCi0_8k.Try.qNYHy.2qS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_i7z07QFTpyIAjBpRoeJ9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CORC1oCHQz289glKt0Izj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K_drgpyAQCubzGbBlCNtc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5uAiOC.QSkSg44q8dquDY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o6E1G4UkR6.BtCZkch_rw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y1gibJBsQlyyhSba0RMgMg"/>
</p:tagLst>
</file>

<file path=ppt/tags/tag21.xml><?xml version="1.0" encoding="utf-8"?>
<p:tagLst xmlns:a="http://schemas.openxmlformats.org/drawingml/2006/main" xmlns:r="http://schemas.openxmlformats.org/officeDocument/2006/relationships" xmlns:p="http://schemas.openxmlformats.org/presentationml/2006/main">
  <p:tag name="TAG_LANGUAGETEXTBOX" val="En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T8zWXjVuQRy8bYnre4GMZ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xeFzz8.PTwivOWn4ZflEz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wA3Gov0yS2qGK1fIlJcMS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0wS262fZQXSm15aNrGtMG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MoHLSetATaC6jn.1AkZKk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TqTlBv28TfSpTU4tEQ_CX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8nNr0E.vQ16AjxU6QYPh.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ZfK6KxxTRS1OA04BD16U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teuOZi9PSyiEjijKY28kW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QhDsLVnsRWGBT1ZesMUeB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7XsnyAi_RwC.80w2DxGwm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gwzxRvI_T0iAdrlI05tFn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beg58zqSQ8SOte.ROQIFB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ci8sA_bvQpiN4oqL0IqNj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BeCF_hqoQDi3XwEGbxs5U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ztB9TgEfSsqrAqdBH73D9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FeHY9UQqRDuM894YvmZK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Idr03QkvQbqSoJEFyb9LJ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qhfTxzB9TdCOrSMnqP48D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AG_LANGUAGETEXTBOX" val="E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AG_LANGUAGETEXTBOX" val="En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DEFAULTLEFT" val="p666!3750"/>
  <p:tag name="DEFAULTTOP" val="p298!7500"/>
  <p:tag name="DEFAULTWIDTH" val="p80!2500"/>
  <p:tag name="DEFAULTHEIGHT" val="p24"/>
  <p:tag name="ISLOCKED" val="True"/>
</p:tagLst>
</file>

<file path=ppt/tags/tag36.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DEFAULTLEFT" val="p666!3750"/>
  <p:tag name="DEFAULTTOP" val="p298!7500"/>
  <p:tag name="DEFAULTWIDTH" val="p80!2500"/>
  <p:tag name="DEFAULTHEIGHT" val="p24"/>
  <p:tag name="ISLOCKED" val="True"/>
</p:tagLst>
</file>

<file path=ppt/tags/tag37.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DEFAULTLEFT" val="p666!3750"/>
  <p:tag name="DEFAULTTOP" val="p298!7500"/>
  <p:tag name="DEFAULTWIDTH" val="p80!2500"/>
  <p:tag name="DEFAULTHEIGHT" val="p24"/>
  <p:tag name="ISLOCKED" val="True"/>
</p:tagLst>
</file>

<file path=ppt/tags/tag38.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DEFAULTLEFT" val="p666!3750"/>
  <p:tag name="DEFAULTTOP" val="p298!7500"/>
  <p:tag name="DEFAULTWIDTH" val="p80!2500"/>
  <p:tag name="DEFAULTHEIGHT" val="p24"/>
  <p:tag name="ISLOCKED" val="Tru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9Fdg_sc7RjyRRX5JlFEVi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IpLwkAFTAu20mGcsgDtR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7Ln7EOKTBueYptcTbnZN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NZ1.7Bn4SD2YxY7jaWdG2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ErLIPA.R5qAqwcdY47.i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TPQYCnxTQWSTsZ1FatANp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04U4yX1T4Oh623EBWJ7x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EtlkDZ_QNuXZzh1a_3Y6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byYp8D6ZQ46aYa2jhZ.8Y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4fdCPO63S0SugDvP9Mcxq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GsGkjSdIQGqsIT9_Ho4EC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BlqDweHRUeMZ.HeGw8gJ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GpSaU3bSIquB0EM9HkV.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sVNG.ny9R6m6O03Ph1vdj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CVFfv9oaSo.m0yvJF4QOc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7Sli4jPUQc6.CBeGfBJxL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MtGIycJRtO1R5UB0Lf43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PcYDV3hqRJK5.PPfGEHpZ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dSr2HBrTD2owbamcUCf5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KvacminDTMK4tPMdefD.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TEYTstOtRwSjiT9klIXVK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acOEa4SaTWeKw2vEzeMKN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8ArVCy1QpeKrtNxyChp4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QF3oiv2ReGHPsFfDq7Om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yLJxJRTGcKkt7Yms9O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ZMO_XDbNTkavvIsW7.kA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G_dugEddTMOoB.edUDPAh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BLzFDtbOTGGIGfkCXIlNg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L.3IoeIQTzys0nYhMK4qzw"/>
</p:tagLst>
</file>

<file path=ppt/tags/tag7.xml><?xml version="1.0" encoding="utf-8"?>
<p:tagLst xmlns:a="http://schemas.openxmlformats.org/drawingml/2006/main" xmlns:r="http://schemas.openxmlformats.org/officeDocument/2006/relationships" xmlns:p="http://schemas.openxmlformats.org/presentationml/2006/main">
  <p:tag name="TAG_LANGUAGETEXTBOX" val="E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yDov71UhQpii1FZBUhK.O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paEL5zc8TmG8c7l1.Vq29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LNWW.OKQca6XzpjwVW3L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kfRFbrFiQKqq8.C8GYmQU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S33O9IWQo23grFvjrnja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UjW_p_m8Q1OVYEslo9lea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39Yzz5sfRAGmj3jSMSbwm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u75BLlQRNWikoMDFmrzF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LbhAS5_dSxWe_lmCT24Ep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_FZw6_3RXWneUx.scaRv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_xjujVlfRVq9FPAgggmjO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Jq1rZmV1SpeZYNTNbrYgT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kYc4tgjLQNObay7m6v0fb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UgBIFLWTGqeyLw0sOYD3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jEuNsunXQzimpz5Q5eJB8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2VhaSSySNOLOxvjnRsc3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Y4q8goTQuSAgBGejyRND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rOTlaOiaSXKupXoNJkK_d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LQA.1zEGRrW9ZfGaVqryS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MyXtghh4QbqnqvaLQTcAE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JROAVWrkTpKBUvZAT6.5g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r42I5aquQ_q0n9fG8BM1d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TJ962o6eRVC9DsIfsgCmM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_N.PYrSKS06A1rXQDD13m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mQq06TbSgi_xEAJULv7f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BavqfOp5RpWKdyWc2L0PF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OgTTZfegQceB33yIx85AL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QwAVPzpZSkq7lD5rBWk5r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dyjjmpiXRPmtrDiSfOfRq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iiE6hai0RMO4lCH1PHDfLQ"/>
</p:tagLst>
</file>

<file path=ppt/theme/theme1.xml><?xml version="1.0" encoding="utf-8"?>
<a:theme xmlns:a="http://schemas.openxmlformats.org/drawingml/2006/main" name="Nordea">
  <a:themeElements>
    <a:clrScheme name="Nordea">
      <a:dk1>
        <a:sysClr val="windowText" lastClr="000000"/>
      </a:dk1>
      <a:lt1>
        <a:sysClr val="window" lastClr="FFFFFF"/>
      </a:lt1>
      <a:dk2>
        <a:srgbClr val="00005E"/>
      </a:dk2>
      <a:lt2>
        <a:srgbClr val="0000A0"/>
      </a:lt2>
      <a:accent1>
        <a:srgbClr val="0000A0"/>
      </a:accent1>
      <a:accent2>
        <a:srgbClr val="3399FF"/>
      </a:accent2>
      <a:accent3>
        <a:srgbClr val="99CCFF"/>
      </a:accent3>
      <a:accent4>
        <a:srgbClr val="FBD9CA"/>
      </a:accent4>
      <a:accent5>
        <a:srgbClr val="C9C7C7"/>
      </a:accent5>
      <a:accent6>
        <a:srgbClr val="474748"/>
      </a:accent6>
      <a:hlink>
        <a:srgbClr val="000000"/>
      </a:hlink>
      <a:folHlink>
        <a:srgbClr val="3399FF"/>
      </a:folHlink>
    </a:clrScheme>
    <a:fontScheme name="Nord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8B8A8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a:solidFill>
              <a:schemeClr val="tx1"/>
            </a:solidFill>
          </a:defRPr>
        </a:defPPr>
      </a:lstStyle>
    </a:txDef>
  </a:objectDefaults>
  <a:extraClrSchemeLst/>
  <a:custClrLst>
    <a:custClr name="Nordea Deep Blue B5">
      <a:srgbClr val="00005E"/>
    </a:custClr>
    <a:custClr name="Nordea Blue B4">
      <a:srgbClr val="0000A0"/>
    </a:custClr>
    <a:custClr name="Nordea Vivid Blue B3">
      <a:srgbClr val="0000FF"/>
    </a:custClr>
    <a:custClr name="Nordea Medium Blue B2">
      <a:srgbClr val="3399FF"/>
    </a:custClr>
    <a:custClr name="Nordea Light Blue B1">
      <a:srgbClr val="99CCFF"/>
    </a:custClr>
    <a:custClr name="Nordea Dark Pink P3">
      <a:srgbClr val="F0C1AE"/>
    </a:custClr>
    <a:custClr name="Nordea Pink P2">
      <a:srgbClr val="FBD9CA"/>
    </a:custClr>
    <a:custClr name="Nordea Light Pink P1">
      <a:srgbClr val="FDECE4"/>
    </a:custClr>
    <a:custClr name="Nordea Dark Gray G4">
      <a:srgbClr val="474748"/>
    </a:custClr>
    <a:custClr name="Nordea Gray G3">
      <a:srgbClr val="8B8A8D"/>
    </a:custClr>
    <a:custClr name="Nordea Medium Gray G2">
      <a:srgbClr val="C9C7C7"/>
    </a:custClr>
    <a:custClr name="Nordea Light Gray G1">
      <a:srgbClr val="E6E4E3"/>
    </a:custClr>
    <a:custClr name="Nordea Accent Red">
      <a:srgbClr val="FF5959"/>
    </a:custClr>
    <a:custClr name="Nordea Accent Yellow">
      <a:srgbClr val="FFE183"/>
    </a:custClr>
    <a:custClr name="Nordea Accent Green">
      <a:srgbClr val="40BFBF"/>
    </a:custClr>
  </a:custClrLst>
</a:theme>
</file>

<file path=ppt/theme/theme2.xml><?xml version="1.0" encoding="utf-8"?>
<a:theme xmlns:a="http://schemas.openxmlformats.org/drawingml/2006/main" name="6_Nordea">
  <a:themeElements>
    <a:clrScheme name="Nordea">
      <a:dk1>
        <a:sysClr val="windowText" lastClr="000000"/>
      </a:dk1>
      <a:lt1>
        <a:sysClr val="window" lastClr="FFFFFF"/>
      </a:lt1>
      <a:dk2>
        <a:srgbClr val="00005E"/>
      </a:dk2>
      <a:lt2>
        <a:srgbClr val="0000A0"/>
      </a:lt2>
      <a:accent1>
        <a:srgbClr val="0000A0"/>
      </a:accent1>
      <a:accent2>
        <a:srgbClr val="3399FF"/>
      </a:accent2>
      <a:accent3>
        <a:srgbClr val="99CCFF"/>
      </a:accent3>
      <a:accent4>
        <a:srgbClr val="FBD9CA"/>
      </a:accent4>
      <a:accent5>
        <a:srgbClr val="C9C7C7"/>
      </a:accent5>
      <a:accent6>
        <a:srgbClr val="474748"/>
      </a:accent6>
      <a:hlink>
        <a:srgbClr val="000000"/>
      </a:hlink>
      <a:folHlink>
        <a:srgbClr val="3399FF"/>
      </a:folHlink>
    </a:clrScheme>
    <a:fontScheme name="Nord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8B8A8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a:solidFill>
              <a:schemeClr val="tx1"/>
            </a:solidFill>
          </a:defRPr>
        </a:defPPr>
      </a:lstStyle>
    </a:txDef>
  </a:objectDefaults>
  <a:extraClrSchemeLst/>
  <a:custClrLst>
    <a:custClr name="Nordea Deep Blue B5">
      <a:srgbClr val="00005E"/>
    </a:custClr>
    <a:custClr name="Nordea Blue B4">
      <a:srgbClr val="0000A0"/>
    </a:custClr>
    <a:custClr name="Nordea Vivid Blue B3">
      <a:srgbClr val="0000FF"/>
    </a:custClr>
    <a:custClr name="Nordea Medium Blue B2">
      <a:srgbClr val="3399FF"/>
    </a:custClr>
    <a:custClr name="Nordea Light Blue B1">
      <a:srgbClr val="99CCFF"/>
    </a:custClr>
    <a:custClr name="Nordea Dark Pink P3">
      <a:srgbClr val="F0C1AE"/>
    </a:custClr>
    <a:custClr name="Nordea Pink P2">
      <a:srgbClr val="FBD9CA"/>
    </a:custClr>
    <a:custClr name="Nordea Light Pink P1">
      <a:srgbClr val="FDECE4"/>
    </a:custClr>
    <a:custClr name="Nordea Dark Gray G4">
      <a:srgbClr val="474748"/>
    </a:custClr>
    <a:custClr name="Nordea Gray G3">
      <a:srgbClr val="8B8A8D"/>
    </a:custClr>
    <a:custClr name="Nordea Medium Gray G2">
      <a:srgbClr val="C9C7C7"/>
    </a:custClr>
    <a:custClr name="Nordea Light Gray G1">
      <a:srgbClr val="E6E4E3"/>
    </a:custClr>
    <a:custClr name="Nordea Accent Red">
      <a:srgbClr val="FF5959"/>
    </a:custClr>
    <a:custClr name="Nordea Accent Yellow">
      <a:srgbClr val="FFE183"/>
    </a:custClr>
    <a:custClr name="Nordea Accent Green">
      <a:srgbClr val="40BFA3"/>
    </a:custClr>
  </a:custClrLst>
</a:theme>
</file>

<file path=ppt/theme/theme3.xml><?xml version="1.0" encoding="utf-8"?>
<a:theme xmlns:a="http://schemas.openxmlformats.org/drawingml/2006/main" name="7_Nordea">
  <a:themeElements>
    <a:clrScheme name="Nordea">
      <a:dk1>
        <a:sysClr val="windowText" lastClr="000000"/>
      </a:dk1>
      <a:lt1>
        <a:sysClr val="window" lastClr="FFFFFF"/>
      </a:lt1>
      <a:dk2>
        <a:srgbClr val="00005E"/>
      </a:dk2>
      <a:lt2>
        <a:srgbClr val="0000A0"/>
      </a:lt2>
      <a:accent1>
        <a:srgbClr val="0000A0"/>
      </a:accent1>
      <a:accent2>
        <a:srgbClr val="3399FF"/>
      </a:accent2>
      <a:accent3>
        <a:srgbClr val="99CCFF"/>
      </a:accent3>
      <a:accent4>
        <a:srgbClr val="FBD9CA"/>
      </a:accent4>
      <a:accent5>
        <a:srgbClr val="C9C7C7"/>
      </a:accent5>
      <a:accent6>
        <a:srgbClr val="474748"/>
      </a:accent6>
      <a:hlink>
        <a:srgbClr val="000000"/>
      </a:hlink>
      <a:folHlink>
        <a:srgbClr val="3399FF"/>
      </a:folHlink>
    </a:clrScheme>
    <a:fontScheme name="Nord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8B8A8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a:solidFill>
              <a:schemeClr val="tx1"/>
            </a:solidFill>
          </a:defRPr>
        </a:defPPr>
      </a:lstStyle>
    </a:txDef>
  </a:objectDefaults>
  <a:extraClrSchemeLst/>
  <a:custClrLst>
    <a:custClr name="Nordea Deep Blue B5">
      <a:srgbClr val="00005E"/>
    </a:custClr>
    <a:custClr name="Nordea Blue B4">
      <a:srgbClr val="0000A0"/>
    </a:custClr>
    <a:custClr name="Nordea Vivid Blue B3">
      <a:srgbClr val="0000FF"/>
    </a:custClr>
    <a:custClr name="Nordea Medium Blue B2">
      <a:srgbClr val="3399FF"/>
    </a:custClr>
    <a:custClr name="Nordea Light Blue B1">
      <a:srgbClr val="99CCFF"/>
    </a:custClr>
    <a:custClr name="Nordea Dark Pink P3">
      <a:srgbClr val="F0C1AE"/>
    </a:custClr>
    <a:custClr name="Nordea Pink P2">
      <a:srgbClr val="FBD9CA"/>
    </a:custClr>
    <a:custClr name="Nordea Light Pink P1">
      <a:srgbClr val="FDECE4"/>
    </a:custClr>
    <a:custClr name="Nordea Dark Gray G4">
      <a:srgbClr val="474748"/>
    </a:custClr>
    <a:custClr name="Nordea Gray G3">
      <a:srgbClr val="8B8A8D"/>
    </a:custClr>
    <a:custClr name="Nordea Medium Gray G2">
      <a:srgbClr val="C9C7C7"/>
    </a:custClr>
    <a:custClr name="Nordea Light Gray G1">
      <a:srgbClr val="E6E4E3"/>
    </a:custClr>
    <a:custClr name="Nordea Accent Red">
      <a:srgbClr val="FF5959"/>
    </a:custClr>
    <a:custClr name="Nordea Accent Yellow">
      <a:srgbClr val="FFE183"/>
    </a:custClr>
    <a:custClr name="Nordea Accent Green">
      <a:srgbClr val="40BFBF"/>
    </a:custClr>
  </a:custClrLst>
</a:theme>
</file>

<file path=ppt/theme/theme4.xml><?xml version="1.0" encoding="utf-8"?>
<a:theme xmlns:a="http://schemas.openxmlformats.org/drawingml/2006/main" name="8_Nordea">
  <a:themeElements>
    <a:clrScheme name="Nordea">
      <a:dk1>
        <a:sysClr val="windowText" lastClr="000000"/>
      </a:dk1>
      <a:lt1>
        <a:sysClr val="window" lastClr="FFFFFF"/>
      </a:lt1>
      <a:dk2>
        <a:srgbClr val="00005E"/>
      </a:dk2>
      <a:lt2>
        <a:srgbClr val="0000A0"/>
      </a:lt2>
      <a:accent1>
        <a:srgbClr val="0000A0"/>
      </a:accent1>
      <a:accent2>
        <a:srgbClr val="3399FF"/>
      </a:accent2>
      <a:accent3>
        <a:srgbClr val="99CCFF"/>
      </a:accent3>
      <a:accent4>
        <a:srgbClr val="FBD9CA"/>
      </a:accent4>
      <a:accent5>
        <a:srgbClr val="C9C7C7"/>
      </a:accent5>
      <a:accent6>
        <a:srgbClr val="474748"/>
      </a:accent6>
      <a:hlink>
        <a:srgbClr val="000000"/>
      </a:hlink>
      <a:folHlink>
        <a:srgbClr val="3399FF"/>
      </a:folHlink>
    </a:clrScheme>
    <a:fontScheme name="Nord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8B8A8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a:solidFill>
              <a:schemeClr val="tx1"/>
            </a:solidFill>
          </a:defRPr>
        </a:defPPr>
      </a:lstStyle>
    </a:txDef>
  </a:objectDefaults>
  <a:extraClrSchemeLst/>
  <a:custClrLst>
    <a:custClr name="Nordea Deep Blue B5">
      <a:srgbClr val="00005E"/>
    </a:custClr>
    <a:custClr name="Nordea Blue B4">
      <a:srgbClr val="0000A0"/>
    </a:custClr>
    <a:custClr name="Nordea Vivid Blue B3">
      <a:srgbClr val="0000FF"/>
    </a:custClr>
    <a:custClr name="Nordea Medium Blue B2">
      <a:srgbClr val="3399FF"/>
    </a:custClr>
    <a:custClr name="Nordea Light Blue B1">
      <a:srgbClr val="99CCFF"/>
    </a:custClr>
    <a:custClr name="Nordea Dark Pink P3">
      <a:srgbClr val="F0C1AE"/>
    </a:custClr>
    <a:custClr name="Nordea Pink P2">
      <a:srgbClr val="FBD9CA"/>
    </a:custClr>
    <a:custClr name="Nordea Light Pink P1">
      <a:srgbClr val="FDECE4"/>
    </a:custClr>
    <a:custClr name="Nordea Dark Gray G4">
      <a:srgbClr val="474748"/>
    </a:custClr>
    <a:custClr name="Nordea Gray G3">
      <a:srgbClr val="8B8A8D"/>
    </a:custClr>
    <a:custClr name="Nordea Medium Gray G2">
      <a:srgbClr val="C9C7C7"/>
    </a:custClr>
    <a:custClr name="Nordea Light Gray G1">
      <a:srgbClr val="E6E4E3"/>
    </a:custClr>
    <a:custClr name="Nordea Accent Red">
      <a:srgbClr val="FF5959"/>
    </a:custClr>
    <a:custClr name="Nordea Accent Yellow">
      <a:srgbClr val="FFE183"/>
    </a:custClr>
    <a:custClr name="Nordea Accent Green">
      <a:srgbClr val="40BFBF"/>
    </a:custClr>
  </a:custClrLst>
</a:theme>
</file>

<file path=ppt/theme/theme5.xml><?xml version="1.0" encoding="utf-8"?>
<a:theme xmlns:a="http://schemas.openxmlformats.org/drawingml/2006/main" name="1_Nordea">
  <a:themeElements>
    <a:clrScheme name="Nordea">
      <a:dk1>
        <a:sysClr val="windowText" lastClr="000000"/>
      </a:dk1>
      <a:lt1>
        <a:sysClr val="window" lastClr="FFFFFF"/>
      </a:lt1>
      <a:dk2>
        <a:srgbClr val="00005E"/>
      </a:dk2>
      <a:lt2>
        <a:srgbClr val="0000A0"/>
      </a:lt2>
      <a:accent1>
        <a:srgbClr val="0000A0"/>
      </a:accent1>
      <a:accent2>
        <a:srgbClr val="3399FF"/>
      </a:accent2>
      <a:accent3>
        <a:srgbClr val="99CCFF"/>
      </a:accent3>
      <a:accent4>
        <a:srgbClr val="FBD9CA"/>
      </a:accent4>
      <a:accent5>
        <a:srgbClr val="C9C7C7"/>
      </a:accent5>
      <a:accent6>
        <a:srgbClr val="474748"/>
      </a:accent6>
      <a:hlink>
        <a:srgbClr val="000000"/>
      </a:hlink>
      <a:folHlink>
        <a:srgbClr val="3399FF"/>
      </a:folHlink>
    </a:clrScheme>
    <a:fontScheme name="Nord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8B8A8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a:solidFill>
              <a:schemeClr val="tx1"/>
            </a:solidFill>
          </a:defRPr>
        </a:defPPr>
      </a:lstStyle>
    </a:txDef>
  </a:objectDefaults>
  <a:extraClrSchemeLst/>
  <a:custClrLst>
    <a:custClr name="Nordea Deep Blue B5">
      <a:srgbClr val="00005E"/>
    </a:custClr>
    <a:custClr name="Nordea Blue B4">
      <a:srgbClr val="0000A0"/>
    </a:custClr>
    <a:custClr name="Nordea Vivid Blue B3">
      <a:srgbClr val="0000FF"/>
    </a:custClr>
    <a:custClr name="Nordea Medium Blue B2">
      <a:srgbClr val="3399FF"/>
    </a:custClr>
    <a:custClr name="Nordea Light Blue B1">
      <a:srgbClr val="99CCFF"/>
    </a:custClr>
    <a:custClr name="Nordea Dark Pink P3">
      <a:srgbClr val="F0C1AE"/>
    </a:custClr>
    <a:custClr name="Nordea Pink P2">
      <a:srgbClr val="FBD9CA"/>
    </a:custClr>
    <a:custClr name="Nordea Light Pink P1">
      <a:srgbClr val="FDECE4"/>
    </a:custClr>
    <a:custClr name="Nordea Dark Gray G4">
      <a:srgbClr val="474748"/>
    </a:custClr>
    <a:custClr name="Nordea Gray G3">
      <a:srgbClr val="8B8A8D"/>
    </a:custClr>
    <a:custClr name="Nordea Medium Gray G2">
      <a:srgbClr val="C9C7C7"/>
    </a:custClr>
    <a:custClr name="Nordea Light Gray G1">
      <a:srgbClr val="E6E4E3"/>
    </a:custClr>
    <a:custClr name="Nordea Accent Red">
      <a:srgbClr val="FF5959"/>
    </a:custClr>
    <a:custClr name="Nordea Accent Yellow">
      <a:srgbClr val="FFE183"/>
    </a:custClr>
    <a:custClr name="Nordea Accent Green">
      <a:srgbClr val="40BFA3"/>
    </a:custClr>
  </a:custClrLst>
</a:theme>
</file>

<file path=ppt/theme/theme6.xml><?xml version="1.0" encoding="utf-8"?>
<a:theme xmlns:a="http://schemas.openxmlformats.org/drawingml/2006/main" name="2_Nordea">
  <a:themeElements>
    <a:clrScheme name="Nordea">
      <a:dk1>
        <a:sysClr val="windowText" lastClr="000000"/>
      </a:dk1>
      <a:lt1>
        <a:sysClr val="window" lastClr="FFFFFF"/>
      </a:lt1>
      <a:dk2>
        <a:srgbClr val="00005E"/>
      </a:dk2>
      <a:lt2>
        <a:srgbClr val="0000A0"/>
      </a:lt2>
      <a:accent1>
        <a:srgbClr val="0000A0"/>
      </a:accent1>
      <a:accent2>
        <a:srgbClr val="3399FF"/>
      </a:accent2>
      <a:accent3>
        <a:srgbClr val="99CCFF"/>
      </a:accent3>
      <a:accent4>
        <a:srgbClr val="FBD9CA"/>
      </a:accent4>
      <a:accent5>
        <a:srgbClr val="C9C7C7"/>
      </a:accent5>
      <a:accent6>
        <a:srgbClr val="474748"/>
      </a:accent6>
      <a:hlink>
        <a:srgbClr val="000000"/>
      </a:hlink>
      <a:folHlink>
        <a:srgbClr val="3399FF"/>
      </a:folHlink>
    </a:clrScheme>
    <a:fontScheme name="Nord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8B8A8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a:solidFill>
              <a:schemeClr val="tx1"/>
            </a:solidFill>
          </a:defRPr>
        </a:defPPr>
      </a:lstStyle>
    </a:txDef>
  </a:objectDefaults>
  <a:extraClrSchemeLst/>
  <a:custClrLst>
    <a:custClr name="Nordea Deep Blue B5">
      <a:srgbClr val="00005E"/>
    </a:custClr>
    <a:custClr name="Nordea Blue B4">
      <a:srgbClr val="0000A0"/>
    </a:custClr>
    <a:custClr name="Nordea Vivid Blue B3">
      <a:srgbClr val="0000FF"/>
    </a:custClr>
    <a:custClr name="Nordea Medium Blue B2">
      <a:srgbClr val="3399FF"/>
    </a:custClr>
    <a:custClr name="Nordea Light Blue B1">
      <a:srgbClr val="99CCFF"/>
    </a:custClr>
    <a:custClr name="Nordea Dark Pink P3">
      <a:srgbClr val="F0C1AE"/>
    </a:custClr>
    <a:custClr name="Nordea Pink P2">
      <a:srgbClr val="FBD9CA"/>
    </a:custClr>
    <a:custClr name="Nordea Light Pink P1">
      <a:srgbClr val="FDECE4"/>
    </a:custClr>
    <a:custClr name="Nordea Dark Gray G4">
      <a:srgbClr val="474748"/>
    </a:custClr>
    <a:custClr name="Nordea Gray G3">
      <a:srgbClr val="8B8A8D"/>
    </a:custClr>
    <a:custClr name="Nordea Medium Gray G2">
      <a:srgbClr val="C9C7C7"/>
    </a:custClr>
    <a:custClr name="Nordea Light Gray G1">
      <a:srgbClr val="E6E4E3"/>
    </a:custClr>
    <a:custClr name="Nordea Accent Red">
      <a:srgbClr val="FF5959"/>
    </a:custClr>
    <a:custClr name="Nordea Accent Yellow">
      <a:srgbClr val="FFE183"/>
    </a:custClr>
    <a:custClr name="Nordea Accent Green">
      <a:srgbClr val="40BFBF"/>
    </a:custClr>
  </a:custClr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39482</TotalTime>
  <Words>3613</Words>
  <Application>Microsoft Office PowerPoint</Application>
  <PresentationFormat>Custom</PresentationFormat>
  <Paragraphs>787</Paragraphs>
  <Slides>29</Slides>
  <Notes>27</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29</vt:i4>
      </vt:variant>
    </vt:vector>
  </HeadingPairs>
  <TitlesOfParts>
    <vt:vector size="37" baseType="lpstr">
      <vt:lpstr>Nordea</vt:lpstr>
      <vt:lpstr>6_Nordea</vt:lpstr>
      <vt:lpstr>7_Nordea</vt:lpstr>
      <vt:lpstr>8_Nordea</vt:lpstr>
      <vt:lpstr>1_Nordea</vt:lpstr>
      <vt:lpstr>2_Nordea</vt:lpstr>
      <vt:lpstr>think-cell Slide</vt:lpstr>
      <vt:lpstr>Chart</vt:lpstr>
      <vt:lpstr>Our Transformation</vt:lpstr>
      <vt:lpstr>Q3 2017 Group financial highlights</vt:lpstr>
      <vt:lpstr>Our Transformation</vt:lpstr>
      <vt:lpstr>Transformation summary</vt:lpstr>
      <vt:lpstr>Nordea has the largest financial services platform in the Nordics</vt:lpstr>
      <vt:lpstr>A robust balance sheet and stable profit generation</vt:lpstr>
      <vt:lpstr>We face strong external and internal forces – change is underway</vt:lpstr>
      <vt:lpstr>Our ambition is to be the Future Relationship Bank</vt:lpstr>
      <vt:lpstr>We are ready to take the next step in our transformational journey</vt:lpstr>
      <vt:lpstr>Financial outlook</vt:lpstr>
      <vt:lpstr>The lending portfolio is being focused towards the core Nordic market with reduced risk</vt:lpstr>
      <vt:lpstr>We are significantly reducing the risks</vt:lpstr>
      <vt:lpstr>Ambitious investments in building key attributes have been done</vt:lpstr>
      <vt:lpstr>Ambitious ramp-up with large investments to build key attributes</vt:lpstr>
      <vt:lpstr>Fast and agile – positioning the mobile in the center</vt:lpstr>
      <vt:lpstr>Fast &amp; Agile</vt:lpstr>
      <vt:lpstr>Efficient and Scalable</vt:lpstr>
      <vt:lpstr>Resilient and Compliant</vt:lpstr>
      <vt:lpstr>Execution is about enhancing core competiveness through very specific initatives</vt:lpstr>
      <vt:lpstr>PowerPoint Presentation</vt:lpstr>
      <vt:lpstr>Gross cost savings of around 900 EURm expected through transformation </vt:lpstr>
      <vt:lpstr>FTE and consultants effects (incl cost to transform)</vt:lpstr>
      <vt:lpstr>PowerPoint Presentation</vt:lpstr>
      <vt:lpstr>Personal Banking</vt:lpstr>
      <vt:lpstr>Commercial &amp; Business Banking</vt:lpstr>
      <vt:lpstr>Wholesale Banking</vt:lpstr>
      <vt:lpstr>Wealth Management</vt:lpstr>
      <vt:lpstr>Group Functions</vt:lpstr>
      <vt:lpstr>Executing on our transformational agenda will lead to a position of strength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Nordea TSR Development</dc:title>
  <dc:creator>Karimunda, Michel</dc:creator>
  <cp:lastModifiedBy>Andersson, Ylva</cp:lastModifiedBy>
  <cp:revision>905</cp:revision>
  <cp:lastPrinted>2017-10-26T12:01:44Z</cp:lastPrinted>
  <dcterms:created xsi:type="dcterms:W3CDTF">2016-03-23T08:04:09Z</dcterms:created>
  <dcterms:modified xsi:type="dcterms:W3CDTF">2017-10-27T06:04:51Z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ct">
    <vt:lpwstr>IBDROOT</vt:lpwstr>
  </property>
  <property fmtid="{D5CDD505-2E9C-101B-9397-08002B2CF9AE}" pid="3" name="DocTopsCleaned">
    <vt:lpwstr>True</vt:lpwstr>
  </property>
  <property fmtid="{D5CDD505-2E9C-101B-9397-08002B2CF9AE}" pid="4" name="ShowHideDoctop">
    <vt:lpwstr>False</vt:lpwstr>
  </property>
</Properties>
</file>