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139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2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4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0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3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8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5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6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0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1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0937-D3F3-474F-83F1-F4DBCB062566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D9FBF-B22A-4C3A-97F6-EB9E7A003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15638\AppData\Local\Microsoft\Windows\Temporary Internet Files\Content.Outlook\EHY5XZ96\fw8ben-1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4" y="251520"/>
            <a:ext cx="6047232" cy="8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7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AS\FATCA\Wform pictures\FWben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59218"/>
            <a:ext cx="6047232" cy="8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6672" y="2843808"/>
            <a:ext cx="3600400" cy="21602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077072" y="2843808"/>
            <a:ext cx="2375544" cy="21602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76672" y="3923928"/>
            <a:ext cx="5975944" cy="302433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76672" y="6948264"/>
            <a:ext cx="5975944" cy="21602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76672" y="7236296"/>
            <a:ext cx="5975944" cy="21602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76672" y="251520"/>
            <a:ext cx="5975944" cy="57606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Boxes with red indicate information, which is mandatory information for FATCA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36912" y="7956376"/>
            <a:ext cx="864096" cy="21602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484784" y="8460432"/>
            <a:ext cx="3168352" cy="64807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 smtClean="0">
              <a:solidFill>
                <a:schemeClr val="tx1"/>
              </a:solidFill>
            </a:endParaRPr>
          </a:p>
          <a:p>
            <a:pPr algn="ctr"/>
            <a:endParaRPr lang="sv-SE" sz="900" dirty="0" smtClean="0">
              <a:solidFill>
                <a:schemeClr val="tx1"/>
              </a:solidFill>
            </a:endParaRPr>
          </a:p>
          <a:p>
            <a:pPr algn="ctr"/>
            <a:r>
              <a:rPr lang="sv-SE" sz="900" dirty="0" smtClean="0">
                <a:solidFill>
                  <a:schemeClr val="tx1"/>
                </a:solidFill>
              </a:rPr>
              <a:t>Mandatory </a:t>
            </a:r>
            <a:r>
              <a:rPr lang="sv-SE" sz="900" dirty="0" err="1" smtClean="0">
                <a:solidFill>
                  <a:schemeClr val="tx1"/>
                </a:solidFill>
              </a:rPr>
              <a:t>if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you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are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smtClean="0">
                <a:solidFill>
                  <a:schemeClr val="tx1"/>
                </a:solidFill>
              </a:rPr>
              <a:t>a </a:t>
            </a:r>
            <a:r>
              <a:rPr lang="sv-SE" sz="900" dirty="0" err="1" smtClean="0">
                <a:solidFill>
                  <a:schemeClr val="tx1"/>
                </a:solidFill>
              </a:rPr>
              <a:t>participating</a:t>
            </a:r>
            <a:r>
              <a:rPr lang="sv-SE" sz="900" dirty="0" smtClean="0">
                <a:solidFill>
                  <a:schemeClr val="tx1"/>
                </a:solidFill>
              </a:rPr>
              <a:t> FFI</a:t>
            </a:r>
            <a:r>
              <a:rPr lang="sv-SE" sz="900" dirty="0" smtClean="0">
                <a:solidFill>
                  <a:schemeClr val="tx1"/>
                </a:solidFill>
              </a:rPr>
              <a:t>, </a:t>
            </a:r>
            <a:r>
              <a:rPr lang="sv-SE" sz="900" dirty="0" err="1">
                <a:solidFill>
                  <a:schemeClr val="tx1"/>
                </a:solidFill>
              </a:rPr>
              <a:t>R</a:t>
            </a:r>
            <a:r>
              <a:rPr lang="sv-SE" sz="900" dirty="0" err="1" smtClean="0">
                <a:solidFill>
                  <a:schemeClr val="tx1"/>
                </a:solidFill>
              </a:rPr>
              <a:t>eporting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Model</a:t>
            </a:r>
            <a:r>
              <a:rPr lang="sv-SE" sz="900" dirty="0" smtClean="0">
                <a:solidFill>
                  <a:schemeClr val="tx1"/>
                </a:solidFill>
              </a:rPr>
              <a:t> 1 and </a:t>
            </a:r>
            <a:r>
              <a:rPr lang="sv-SE" sz="900" dirty="0" smtClean="0">
                <a:solidFill>
                  <a:schemeClr val="tx1"/>
                </a:solidFill>
              </a:rPr>
              <a:t>2 FFI</a:t>
            </a:r>
            <a:r>
              <a:rPr lang="sv-SE" sz="900" dirty="0">
                <a:solidFill>
                  <a:schemeClr val="tx1"/>
                </a:solidFill>
              </a:rPr>
              <a:t>, registered </a:t>
            </a:r>
            <a:r>
              <a:rPr lang="sv-SE" sz="900" dirty="0" err="1">
                <a:solidFill>
                  <a:schemeClr val="tx1"/>
                </a:solidFill>
              </a:rPr>
              <a:t>deemed-compliant</a:t>
            </a:r>
            <a:r>
              <a:rPr lang="sv-SE" sz="900" dirty="0">
                <a:solidFill>
                  <a:schemeClr val="tx1"/>
                </a:solidFill>
              </a:rPr>
              <a:t> FFI </a:t>
            </a:r>
            <a:r>
              <a:rPr lang="sv-SE" sz="900" dirty="0" smtClean="0">
                <a:solidFill>
                  <a:schemeClr val="tx1"/>
                </a:solidFill>
              </a:rPr>
              <a:t>, </a:t>
            </a:r>
            <a:r>
              <a:rPr lang="sv-SE" sz="900" dirty="0" err="1">
                <a:solidFill>
                  <a:schemeClr val="tx1"/>
                </a:solidFill>
              </a:rPr>
              <a:t>D</a:t>
            </a:r>
            <a:r>
              <a:rPr lang="sv-SE" sz="900" dirty="0" err="1" smtClean="0">
                <a:solidFill>
                  <a:schemeClr val="tx1"/>
                </a:solidFill>
              </a:rPr>
              <a:t>irect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reporting</a:t>
            </a:r>
            <a:r>
              <a:rPr lang="sv-SE" sz="900" dirty="0" smtClean="0">
                <a:solidFill>
                  <a:schemeClr val="tx1"/>
                </a:solidFill>
              </a:rPr>
              <a:t> NFFE, </a:t>
            </a:r>
            <a:r>
              <a:rPr lang="sv-SE" sz="900" dirty="0" err="1" smtClean="0">
                <a:solidFill>
                  <a:schemeClr val="tx1"/>
                </a:solidFill>
              </a:rPr>
              <a:t>trustee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of</a:t>
            </a:r>
            <a:r>
              <a:rPr lang="sv-SE" sz="900" dirty="0" smtClean="0">
                <a:solidFill>
                  <a:schemeClr val="tx1"/>
                </a:solidFill>
              </a:rPr>
              <a:t> a </a:t>
            </a:r>
            <a:r>
              <a:rPr lang="sv-SE" sz="900" dirty="0" err="1" smtClean="0">
                <a:solidFill>
                  <a:schemeClr val="tx1"/>
                </a:solidFill>
              </a:rPr>
              <a:t>trustee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documented</a:t>
            </a:r>
            <a:r>
              <a:rPr lang="sv-SE" sz="900" dirty="0" smtClean="0">
                <a:solidFill>
                  <a:schemeClr val="tx1"/>
                </a:solidFill>
              </a:rPr>
              <a:t> trust, or S</a:t>
            </a:r>
            <a:r>
              <a:rPr lang="sv-SE" sz="900" dirty="0" smtClean="0">
                <a:solidFill>
                  <a:schemeClr val="tx1"/>
                </a:solidFill>
              </a:rPr>
              <a:t>ponsored </a:t>
            </a:r>
            <a:r>
              <a:rPr lang="sv-SE" sz="900" dirty="0" err="1" smtClean="0">
                <a:solidFill>
                  <a:schemeClr val="tx1"/>
                </a:solidFill>
              </a:rPr>
              <a:t>direct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reporting</a:t>
            </a:r>
            <a:r>
              <a:rPr lang="sv-SE" sz="900" dirty="0" smtClean="0">
                <a:solidFill>
                  <a:schemeClr val="tx1"/>
                </a:solidFill>
              </a:rPr>
              <a:t> NFFE. </a:t>
            </a:r>
          </a:p>
          <a:p>
            <a:pPr algn="ctr"/>
            <a:endParaRPr lang="sv-SE" sz="1000" dirty="0" smtClean="0">
              <a:solidFill>
                <a:schemeClr val="tx1"/>
              </a:solidFill>
            </a:endParaRP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14" idx="0"/>
            <a:endCxn id="13" idx="2"/>
          </p:cNvCxnSpPr>
          <p:nvPr/>
        </p:nvCxnSpPr>
        <p:spPr>
          <a:xfrm flipV="1">
            <a:off x="3068960" y="8172400"/>
            <a:ext cx="0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501008" y="7956376"/>
            <a:ext cx="1008112" cy="21602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869160" y="8466509"/>
            <a:ext cx="1988840" cy="47013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err="1" smtClean="0">
                <a:solidFill>
                  <a:schemeClr val="tx1"/>
                </a:solidFill>
              </a:rPr>
              <a:t>Here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you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shall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insert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your</a:t>
            </a:r>
            <a:r>
              <a:rPr lang="sv-SE" sz="900" dirty="0" smtClean="0">
                <a:solidFill>
                  <a:schemeClr val="tx1"/>
                </a:solidFill>
              </a:rPr>
              <a:t> national TIN</a:t>
            </a:r>
            <a:endParaRPr lang="en-GB" sz="9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005064" y="8172400"/>
            <a:ext cx="1858516" cy="29410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66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CAS\FATCA\Wform pictures\FWben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" y="295046"/>
            <a:ext cx="6047232" cy="8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6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CAS\FATCA\Wform pictures\FW8bene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" y="295046"/>
            <a:ext cx="6047232" cy="8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6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AS\FATCA\Wform pictures\FW8ben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95046"/>
            <a:ext cx="6047232" cy="8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6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CAS\FATCA\Wform pictures\FW8bene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2" y="266565"/>
            <a:ext cx="6047232" cy="8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6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CAS\FATCA\Wform pictures\FW8bene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4" y="295046"/>
            <a:ext cx="6047232" cy="8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6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CAS\FATCA\Wform pictures\FW8ben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66565"/>
            <a:ext cx="6047232" cy="8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6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AS\FATCA\Wform pictures\FW8bene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4" y="266565"/>
            <a:ext cx="6047232" cy="8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6672" y="1403648"/>
            <a:ext cx="5975944" cy="216024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48680" y="3635896"/>
            <a:ext cx="5975944" cy="295232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13"/>
          <p:cNvSpPr/>
          <p:nvPr/>
        </p:nvSpPr>
        <p:spPr>
          <a:xfrm>
            <a:off x="1628800" y="6876256"/>
            <a:ext cx="3168352" cy="64807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 smtClean="0">
              <a:solidFill>
                <a:schemeClr val="tx1"/>
              </a:solidFill>
            </a:endParaRPr>
          </a:p>
          <a:p>
            <a:pPr algn="ctr"/>
            <a:endParaRPr lang="sv-SE" sz="900" dirty="0" smtClean="0">
              <a:solidFill>
                <a:schemeClr val="tx1"/>
              </a:solidFill>
            </a:endParaRPr>
          </a:p>
          <a:p>
            <a:pPr algn="ctr"/>
            <a:r>
              <a:rPr lang="sv-SE" sz="900" dirty="0" smtClean="0">
                <a:solidFill>
                  <a:schemeClr val="tx1"/>
                </a:solidFill>
              </a:rPr>
              <a:t>Mandatory </a:t>
            </a:r>
            <a:r>
              <a:rPr lang="sv-SE" sz="900" dirty="0" err="1" smtClean="0">
                <a:solidFill>
                  <a:schemeClr val="tx1"/>
                </a:solidFill>
              </a:rPr>
              <a:t>if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you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have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checked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smtClean="0">
                <a:solidFill>
                  <a:schemeClr val="tx1"/>
                </a:solidFill>
              </a:rPr>
              <a:t>”Passive NFFE” in </a:t>
            </a:r>
            <a:r>
              <a:rPr lang="sv-SE" sz="900" dirty="0" err="1" smtClean="0">
                <a:solidFill>
                  <a:schemeClr val="tx1"/>
                </a:solidFill>
              </a:rPr>
              <a:t>section</a:t>
            </a:r>
            <a:r>
              <a:rPr lang="sv-SE" sz="900" dirty="0" smtClean="0">
                <a:solidFill>
                  <a:schemeClr val="tx1"/>
                </a:solidFill>
              </a:rPr>
              <a:t> 5 on page 1. </a:t>
            </a:r>
            <a:endParaRPr lang="sv-SE" sz="1000" dirty="0" smtClean="0">
              <a:solidFill>
                <a:schemeClr val="tx1"/>
              </a:solidFill>
            </a:endParaRP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3"/>
          <p:cNvCxnSpPr/>
          <p:nvPr/>
        </p:nvCxnSpPr>
        <p:spPr>
          <a:xfrm flipV="1">
            <a:off x="3212976" y="6588224"/>
            <a:ext cx="0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66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6FBCB9E8BD764DB33C7FA677D59AEA" ma:contentTypeVersion="1" ma:contentTypeDescription="Create a new document." ma:contentTypeScope="" ma:versionID="0e816adff6de963ffe28fcc015a78118">
  <xsd:schema xmlns:xsd="http://www.w3.org/2001/XMLSchema" xmlns:xs="http://www.w3.org/2001/XMLSchema" xmlns:p="http://schemas.microsoft.com/office/2006/metadata/properties" xmlns:ns2="6222029f-e375-441c-8ea1-fda1fdfe4537" targetNamespace="http://schemas.microsoft.com/office/2006/metadata/properties" ma:root="true" ma:fieldsID="0362548a493e313d14573fdb1aa4d1ac" ns2:_="">
    <xsd:import namespace="6222029f-e375-441c-8ea1-fda1fdfe4537"/>
    <xsd:element name="properties">
      <xsd:complexType>
        <xsd:sequence>
          <xsd:element name="documentManagement">
            <xsd:complexType>
              <xsd:all>
                <xsd:element ref="ns2: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2029f-e375-441c-8ea1-fda1fdfe4537" elementFormDefault="qualified">
    <xsd:import namespace="http://schemas.microsoft.com/office/2006/documentManagement/types"/>
    <xsd:import namespace="http://schemas.microsoft.com/office/infopath/2007/PartnerControls"/>
    <xsd:element name="Classification" ma:index="8" nillable="true" ma:displayName="Classification" ma:default="Confidential" ma:description="Classification of the content. Thie field is just for information. Changing it will have no impact on access rights." ma:format="RadioButtons" ma:internalName="Classification">
      <xsd:simpleType>
        <xsd:restriction base="dms:Choice">
          <xsd:enumeration value="Open"/>
          <xsd:enumeration value="Internal"/>
          <xsd:enumeration value="Confidential"/>
          <xsd:enumeration value="Strictly Confidenti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ification xmlns="6222029f-e375-441c-8ea1-fda1fdfe4537">Internal</Classification>
  </documentManagement>
</p:properties>
</file>

<file path=customXml/itemProps1.xml><?xml version="1.0" encoding="utf-8"?>
<ds:datastoreItem xmlns:ds="http://schemas.openxmlformats.org/officeDocument/2006/customXml" ds:itemID="{C306829B-6DE9-4BC9-BF08-162D3B946DCC}"/>
</file>

<file path=customXml/itemProps2.xml><?xml version="1.0" encoding="utf-8"?>
<ds:datastoreItem xmlns:ds="http://schemas.openxmlformats.org/officeDocument/2006/customXml" ds:itemID="{F48A9C55-9AB0-42EC-9B0B-AE0A5A9D626E}"/>
</file>

<file path=customXml/itemProps3.xml><?xml version="1.0" encoding="utf-8"?>
<ds:datastoreItem xmlns:ds="http://schemas.openxmlformats.org/officeDocument/2006/customXml" ds:itemID="{C306829B-6DE9-4BC9-BF08-162D3B946DCC}"/>
</file>

<file path=customXml/itemProps4.xml><?xml version="1.0" encoding="utf-8"?>
<ds:datastoreItem xmlns:ds="http://schemas.openxmlformats.org/officeDocument/2006/customXml" ds:itemID="{1030F4E2-D970-4DD1-8BF9-833589BF500D}"/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73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Nordea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Klausen, Tina Volsgaard</dc:creator>
  <cp:lastModifiedBy>Jansson, Erland</cp:lastModifiedBy>
  <cp:revision>20</cp:revision>
  <cp:lastPrinted>2014-11-07T09:45:08Z</cp:lastPrinted>
  <dcterms:created xsi:type="dcterms:W3CDTF">2014-10-03T09:45:48Z</dcterms:created>
  <dcterms:modified xsi:type="dcterms:W3CDTF">2014-11-21T14:00:07Z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0x010100226FBCB9E8BD764DB33C7FA677D59AEA</vt:lpwstr>
  </property>
</Properties>
</file>